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60" r:id="rId2"/>
    <p:sldMasterId id="2147483674" r:id="rId3"/>
    <p:sldMasterId id="2147483687" r:id="rId4"/>
    <p:sldMasterId id="2147483699" r:id="rId5"/>
  </p:sldMasterIdLst>
  <p:notesMasterIdLst>
    <p:notesMasterId r:id="rId27"/>
  </p:notesMasterIdLst>
  <p:handoutMasterIdLst>
    <p:handoutMasterId r:id="rId28"/>
  </p:handoutMasterIdLst>
  <p:sldIdLst>
    <p:sldId id="365" r:id="rId6"/>
    <p:sldId id="261" r:id="rId7"/>
    <p:sldId id="366" r:id="rId8"/>
    <p:sldId id="350" r:id="rId9"/>
    <p:sldId id="513" r:id="rId10"/>
    <p:sldId id="341" r:id="rId11"/>
    <p:sldId id="363" r:id="rId12"/>
    <p:sldId id="367" r:id="rId13"/>
    <p:sldId id="512" r:id="rId14"/>
    <p:sldId id="514" r:id="rId15"/>
    <p:sldId id="346" r:id="rId16"/>
    <p:sldId id="349" r:id="rId17"/>
    <p:sldId id="345" r:id="rId18"/>
    <p:sldId id="515" r:id="rId19"/>
    <p:sldId id="342" r:id="rId20"/>
    <p:sldId id="344" r:id="rId21"/>
    <p:sldId id="343" r:id="rId22"/>
    <p:sldId id="348" r:id="rId23"/>
    <p:sldId id="516" r:id="rId24"/>
    <p:sldId id="507" r:id="rId25"/>
    <p:sldId id="511"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A63A5"/>
    <a:srgbClr val="6172A8"/>
    <a:srgbClr val="608CAB"/>
    <a:srgbClr val="5FA8AD"/>
    <a:srgbClr val="5EB099"/>
    <a:srgbClr val="5CB37C"/>
    <a:srgbClr val="FFFFFF"/>
    <a:srgbClr val="5BB65D"/>
    <a:srgbClr val="79B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C2FBC-7F9F-4275-BC7D-B8E8CA43C709}" v="102" dt="2024-05-29T19:16:13.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94627" autoAdjust="0"/>
  </p:normalViewPr>
  <p:slideViewPr>
    <p:cSldViewPr>
      <p:cViewPr varScale="1">
        <p:scale>
          <a:sx n="142" d="100"/>
          <a:sy n="142" d="100"/>
        </p:scale>
        <p:origin x="462"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0620"/>
    </p:cViewPr>
  </p:sorterViewPr>
  <p:notesViewPr>
    <p:cSldViewPr>
      <p:cViewPr varScale="1">
        <p:scale>
          <a:sx n="70" d="100"/>
          <a:sy n="70" d="100"/>
        </p:scale>
        <p:origin x="276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0.svg"/><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0.svg"/><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9079C-43DA-41F7-9B78-94BDB70A08BF}"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en-US"/>
        </a:p>
      </dgm:t>
    </dgm:pt>
    <dgm:pt modelId="{B3E46245-2776-4315-8290-BB2AB7F689E3}">
      <dgm:prSet phldrT="[Text]"/>
      <dgm:spPr/>
      <dgm:t>
        <a:bodyPr/>
        <a:lstStyle/>
        <a:p>
          <a:r>
            <a:rPr lang="en-US">
              <a:ln/>
            </a:rPr>
            <a:t>Objectives</a:t>
          </a:r>
          <a:endParaRPr lang="en-US" dirty="0">
            <a:ln/>
          </a:endParaRPr>
        </a:p>
      </dgm:t>
    </dgm:pt>
    <dgm:pt modelId="{6BF3AF84-6051-46C5-A429-5748493E0EF6}" type="parTrans" cxnId="{DE25D9EC-04D7-4897-B503-CDF48FDCB0FD}">
      <dgm:prSet/>
      <dgm:spPr/>
      <dgm:t>
        <a:bodyPr/>
        <a:lstStyle/>
        <a:p>
          <a:endParaRPr lang="en-US"/>
        </a:p>
      </dgm:t>
    </dgm:pt>
    <dgm:pt modelId="{1F654436-592A-4738-9D00-7974865B15A9}" type="sibTrans" cxnId="{DE25D9EC-04D7-4897-B503-CDF48FDCB0FD}">
      <dgm:prSet/>
      <dgm:spPr/>
      <dgm:t>
        <a:bodyPr/>
        <a:lstStyle/>
        <a:p>
          <a:endParaRPr lang="en-US"/>
        </a:p>
      </dgm:t>
    </dgm:pt>
    <dgm:pt modelId="{1468D4DF-9C80-4760-BF27-2D9C8B38A4E8}">
      <dgm:prSet phldrT="[Text]"/>
      <dgm:spPr/>
      <dgm:t>
        <a:bodyPr/>
        <a:lstStyle/>
        <a:p>
          <a:r>
            <a:rPr lang="en-US" dirty="0"/>
            <a:t>Identify the top 10 frequently cited statewide deficiencies for Licensed Home Care Services Agencies (LHCSAs)</a:t>
          </a:r>
        </a:p>
      </dgm:t>
    </dgm:pt>
    <dgm:pt modelId="{BCD0BBAF-B688-45C3-A72B-33A0B94280F2}" type="parTrans" cxnId="{7BC43AB7-A8B8-4417-B746-F04081E82951}">
      <dgm:prSet/>
      <dgm:spPr/>
      <dgm:t>
        <a:bodyPr/>
        <a:lstStyle/>
        <a:p>
          <a:endParaRPr lang="en-US"/>
        </a:p>
      </dgm:t>
    </dgm:pt>
    <dgm:pt modelId="{120E5591-0E12-4CFB-AE9E-0E0BD5BA6ABC}" type="sibTrans" cxnId="{7BC43AB7-A8B8-4417-B746-F04081E82951}">
      <dgm:prSet/>
      <dgm:spPr/>
      <dgm:t>
        <a:bodyPr/>
        <a:lstStyle/>
        <a:p>
          <a:endParaRPr lang="en-US"/>
        </a:p>
      </dgm:t>
    </dgm:pt>
    <dgm:pt modelId="{3C9412E6-6BFE-43AB-900F-629851BEBE7C}">
      <dgm:prSet phldrT="[Text]"/>
      <dgm:spPr/>
      <dgm:t>
        <a:bodyPr/>
        <a:lstStyle/>
        <a:p>
          <a:r>
            <a:rPr lang="en-US" dirty="0"/>
            <a:t>To review NYS standards for each of the top ten cited deficiencies</a:t>
          </a:r>
        </a:p>
      </dgm:t>
    </dgm:pt>
    <dgm:pt modelId="{9011A924-091A-46AB-B173-1E5B74E3D029}" type="parTrans" cxnId="{1508788C-1849-4230-A6C8-55FA0BD57E58}">
      <dgm:prSet/>
      <dgm:spPr/>
      <dgm:t>
        <a:bodyPr/>
        <a:lstStyle/>
        <a:p>
          <a:endParaRPr lang="en-US"/>
        </a:p>
      </dgm:t>
    </dgm:pt>
    <dgm:pt modelId="{8EDBEF96-76AC-4491-8700-A05779F8A6B9}" type="sibTrans" cxnId="{1508788C-1849-4230-A6C8-55FA0BD57E58}">
      <dgm:prSet/>
      <dgm:spPr/>
      <dgm:t>
        <a:bodyPr/>
        <a:lstStyle/>
        <a:p>
          <a:endParaRPr lang="en-US"/>
        </a:p>
      </dgm:t>
    </dgm:pt>
    <dgm:pt modelId="{60A634DF-50A4-449E-9AFF-B6D3508FAD37}" type="pres">
      <dgm:prSet presAssocID="{8309079C-43DA-41F7-9B78-94BDB70A08BF}" presName="layout" presStyleCnt="0">
        <dgm:presLayoutVars>
          <dgm:chMax/>
          <dgm:chPref/>
          <dgm:dir/>
          <dgm:animOne val="branch"/>
          <dgm:animLvl val="lvl"/>
          <dgm:resizeHandles/>
        </dgm:presLayoutVars>
      </dgm:prSet>
      <dgm:spPr/>
    </dgm:pt>
    <dgm:pt modelId="{3BA38449-46F7-4186-99D0-80DC305239A2}" type="pres">
      <dgm:prSet presAssocID="{B3E46245-2776-4315-8290-BB2AB7F689E3}" presName="root" presStyleCnt="0">
        <dgm:presLayoutVars>
          <dgm:chMax/>
          <dgm:chPref val="4"/>
        </dgm:presLayoutVars>
      </dgm:prSet>
      <dgm:spPr/>
    </dgm:pt>
    <dgm:pt modelId="{E4A64440-6D5E-4721-A1E4-88AD00D2B56A}" type="pres">
      <dgm:prSet presAssocID="{B3E46245-2776-4315-8290-BB2AB7F689E3}" presName="rootComposite" presStyleCnt="0">
        <dgm:presLayoutVars/>
      </dgm:prSet>
      <dgm:spPr/>
    </dgm:pt>
    <dgm:pt modelId="{12441683-CF5D-4D5E-B214-887D844A052B}" type="pres">
      <dgm:prSet presAssocID="{B3E46245-2776-4315-8290-BB2AB7F689E3}" presName="rootText" presStyleLbl="node0" presStyleIdx="0" presStyleCnt="1" custLinFactNeighborY="922">
        <dgm:presLayoutVars>
          <dgm:chMax/>
          <dgm:chPref val="4"/>
        </dgm:presLayoutVars>
      </dgm:prSet>
      <dgm:spPr/>
    </dgm:pt>
    <dgm:pt modelId="{F12E1BFF-0DA6-4440-A378-D7C255A88DD6}" type="pres">
      <dgm:prSet presAssocID="{B3E46245-2776-4315-8290-BB2AB7F689E3}" presName="childShape" presStyleCnt="0">
        <dgm:presLayoutVars>
          <dgm:chMax val="0"/>
          <dgm:chPref val="0"/>
        </dgm:presLayoutVars>
      </dgm:prSet>
      <dgm:spPr/>
    </dgm:pt>
    <dgm:pt modelId="{2C7DC7EB-24A1-457C-BCBF-4D288A6B817A}" type="pres">
      <dgm:prSet presAssocID="{1468D4DF-9C80-4760-BF27-2D9C8B38A4E8}" presName="childComposite" presStyleCnt="0">
        <dgm:presLayoutVars>
          <dgm:chMax val="0"/>
          <dgm:chPref val="0"/>
        </dgm:presLayoutVars>
      </dgm:prSet>
      <dgm:spPr/>
    </dgm:pt>
    <dgm:pt modelId="{61615AE2-4863-4213-A51B-D4C5B84E887C}" type="pres">
      <dgm:prSet presAssocID="{1468D4DF-9C80-4760-BF27-2D9C8B38A4E8}"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All Crosses with solid fill"/>
        </a:ext>
      </dgm:extLst>
    </dgm:pt>
    <dgm:pt modelId="{DBC5F5B4-E4A1-41D9-9936-BEE6790378C9}" type="pres">
      <dgm:prSet presAssocID="{1468D4DF-9C80-4760-BF27-2D9C8B38A4E8}" presName="childText" presStyleLbl="lnNode1" presStyleIdx="0" presStyleCnt="2">
        <dgm:presLayoutVars>
          <dgm:chMax val="0"/>
          <dgm:chPref val="0"/>
          <dgm:bulletEnabled val="1"/>
        </dgm:presLayoutVars>
      </dgm:prSet>
      <dgm:spPr/>
    </dgm:pt>
    <dgm:pt modelId="{F89CCD9B-607D-494B-BB65-F4A2D7700C12}" type="pres">
      <dgm:prSet presAssocID="{3C9412E6-6BFE-43AB-900F-629851BEBE7C}" presName="childComposite" presStyleCnt="0">
        <dgm:presLayoutVars>
          <dgm:chMax val="0"/>
          <dgm:chPref val="0"/>
        </dgm:presLayoutVars>
      </dgm:prSet>
      <dgm:spPr/>
    </dgm:pt>
    <dgm:pt modelId="{8EA20C56-833F-487E-BD85-C3E81D4C800E}" type="pres">
      <dgm:prSet presAssocID="{3C9412E6-6BFE-43AB-900F-629851BEBE7C}" presName="Image"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with solid fill"/>
        </a:ext>
      </dgm:extLst>
    </dgm:pt>
    <dgm:pt modelId="{56C03979-4C1C-4740-8653-68CD00645B2D}" type="pres">
      <dgm:prSet presAssocID="{3C9412E6-6BFE-43AB-900F-629851BEBE7C}" presName="childText" presStyleLbl="lnNode1" presStyleIdx="1" presStyleCnt="2">
        <dgm:presLayoutVars>
          <dgm:chMax val="0"/>
          <dgm:chPref val="0"/>
          <dgm:bulletEnabled val="1"/>
        </dgm:presLayoutVars>
      </dgm:prSet>
      <dgm:spPr/>
    </dgm:pt>
  </dgm:ptLst>
  <dgm:cxnLst>
    <dgm:cxn modelId="{6255BA2F-28AA-4D7D-8CDE-69078BBA8EAC}" type="presOf" srcId="{B3E46245-2776-4315-8290-BB2AB7F689E3}" destId="{12441683-CF5D-4D5E-B214-887D844A052B}" srcOrd="0" destOrd="0" presId="urn:microsoft.com/office/officeart/2008/layout/PictureAccentList"/>
    <dgm:cxn modelId="{1508788C-1849-4230-A6C8-55FA0BD57E58}" srcId="{B3E46245-2776-4315-8290-BB2AB7F689E3}" destId="{3C9412E6-6BFE-43AB-900F-629851BEBE7C}" srcOrd="1" destOrd="0" parTransId="{9011A924-091A-46AB-B173-1E5B74E3D029}" sibTransId="{8EDBEF96-76AC-4491-8700-A05779F8A6B9}"/>
    <dgm:cxn modelId="{7BC43AB7-A8B8-4417-B746-F04081E82951}" srcId="{B3E46245-2776-4315-8290-BB2AB7F689E3}" destId="{1468D4DF-9C80-4760-BF27-2D9C8B38A4E8}" srcOrd="0" destOrd="0" parTransId="{BCD0BBAF-B688-45C3-A72B-33A0B94280F2}" sibTransId="{120E5591-0E12-4CFB-AE9E-0E0BD5BA6ABC}"/>
    <dgm:cxn modelId="{7058D4DB-628F-4481-84AB-1F9EA4EE46BB}" type="presOf" srcId="{3C9412E6-6BFE-43AB-900F-629851BEBE7C}" destId="{56C03979-4C1C-4740-8653-68CD00645B2D}" srcOrd="0" destOrd="0" presId="urn:microsoft.com/office/officeart/2008/layout/PictureAccentList"/>
    <dgm:cxn modelId="{82C9C3DD-456D-43D1-9F41-608BF21E0D33}" type="presOf" srcId="{8309079C-43DA-41F7-9B78-94BDB70A08BF}" destId="{60A634DF-50A4-449E-9AFF-B6D3508FAD37}" srcOrd="0" destOrd="0" presId="urn:microsoft.com/office/officeart/2008/layout/PictureAccentList"/>
    <dgm:cxn modelId="{0E38C9DF-FD78-4FBA-9548-6C11DB5AF1AC}" type="presOf" srcId="{1468D4DF-9C80-4760-BF27-2D9C8B38A4E8}" destId="{DBC5F5B4-E4A1-41D9-9936-BEE6790378C9}" srcOrd="0" destOrd="0" presId="urn:microsoft.com/office/officeart/2008/layout/PictureAccentList"/>
    <dgm:cxn modelId="{DE25D9EC-04D7-4897-B503-CDF48FDCB0FD}" srcId="{8309079C-43DA-41F7-9B78-94BDB70A08BF}" destId="{B3E46245-2776-4315-8290-BB2AB7F689E3}" srcOrd="0" destOrd="0" parTransId="{6BF3AF84-6051-46C5-A429-5748493E0EF6}" sibTransId="{1F654436-592A-4738-9D00-7974865B15A9}"/>
    <dgm:cxn modelId="{59BCABFB-A2FB-46A0-81B3-6D71EEF94072}" type="presParOf" srcId="{60A634DF-50A4-449E-9AFF-B6D3508FAD37}" destId="{3BA38449-46F7-4186-99D0-80DC305239A2}" srcOrd="0" destOrd="0" presId="urn:microsoft.com/office/officeart/2008/layout/PictureAccentList"/>
    <dgm:cxn modelId="{0E02487F-91D2-4938-AA50-DADBF890D193}" type="presParOf" srcId="{3BA38449-46F7-4186-99D0-80DC305239A2}" destId="{E4A64440-6D5E-4721-A1E4-88AD00D2B56A}" srcOrd="0" destOrd="0" presId="urn:microsoft.com/office/officeart/2008/layout/PictureAccentList"/>
    <dgm:cxn modelId="{61C02CC5-F533-4CAE-9BF2-B85F5E3A2B10}" type="presParOf" srcId="{E4A64440-6D5E-4721-A1E4-88AD00D2B56A}" destId="{12441683-CF5D-4D5E-B214-887D844A052B}" srcOrd="0" destOrd="0" presId="urn:microsoft.com/office/officeart/2008/layout/PictureAccentList"/>
    <dgm:cxn modelId="{B8C62850-CF9B-4372-8AF4-AD3D41B7EB36}" type="presParOf" srcId="{3BA38449-46F7-4186-99D0-80DC305239A2}" destId="{F12E1BFF-0DA6-4440-A378-D7C255A88DD6}" srcOrd="1" destOrd="0" presId="urn:microsoft.com/office/officeart/2008/layout/PictureAccentList"/>
    <dgm:cxn modelId="{A9A3E0C0-DD2C-42B9-BC06-4C66BF3BF16C}" type="presParOf" srcId="{F12E1BFF-0DA6-4440-A378-D7C255A88DD6}" destId="{2C7DC7EB-24A1-457C-BCBF-4D288A6B817A}" srcOrd="0" destOrd="0" presId="urn:microsoft.com/office/officeart/2008/layout/PictureAccentList"/>
    <dgm:cxn modelId="{96BBDEC4-14B4-4099-BEDE-37FB6A28CC31}" type="presParOf" srcId="{2C7DC7EB-24A1-457C-BCBF-4D288A6B817A}" destId="{61615AE2-4863-4213-A51B-D4C5B84E887C}" srcOrd="0" destOrd="0" presId="urn:microsoft.com/office/officeart/2008/layout/PictureAccentList"/>
    <dgm:cxn modelId="{E6B2B91A-20C3-4940-B643-8B6BA816167A}" type="presParOf" srcId="{2C7DC7EB-24A1-457C-BCBF-4D288A6B817A}" destId="{DBC5F5B4-E4A1-41D9-9936-BEE6790378C9}" srcOrd="1" destOrd="0" presId="urn:microsoft.com/office/officeart/2008/layout/PictureAccentList"/>
    <dgm:cxn modelId="{11ECDC2A-DC0B-46E5-A3BD-31AA09BC4FBA}" type="presParOf" srcId="{F12E1BFF-0DA6-4440-A378-D7C255A88DD6}" destId="{F89CCD9B-607D-494B-BB65-F4A2D7700C12}" srcOrd="1" destOrd="0" presId="urn:microsoft.com/office/officeart/2008/layout/PictureAccentList"/>
    <dgm:cxn modelId="{7CCC26D8-9B71-4C14-9F6D-EBC09398E50A}" type="presParOf" srcId="{F89CCD9B-607D-494B-BB65-F4A2D7700C12}" destId="{8EA20C56-833F-487E-BD85-C3E81D4C800E}" srcOrd="0" destOrd="0" presId="urn:microsoft.com/office/officeart/2008/layout/PictureAccentList"/>
    <dgm:cxn modelId="{7437DFB8-3A19-4955-92AB-8F62F7697064}" type="presParOf" srcId="{F89CCD9B-607D-494B-BB65-F4A2D7700C12}" destId="{56C03979-4C1C-4740-8653-68CD00645B2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A81B9-EA9A-4D69-A9D8-9F6C2443C4B4}" type="doc">
      <dgm:prSet loTypeId="urn:microsoft.com/office/officeart/2005/8/layout/vList3" loCatId="list" qsTypeId="urn:microsoft.com/office/officeart/2005/8/quickstyle/simple1" qsCatId="simple" csTypeId="urn:microsoft.com/office/officeart/2005/8/colors/colorful3" csCatId="colorful" phldr="1"/>
      <dgm:spPr/>
    </dgm:pt>
    <dgm:pt modelId="{7D340D81-9A88-498B-9E7B-F09489566095}">
      <dgm:prSet phldrT="[Text]" custT="1"/>
      <dgm:spPr>
        <a:ln>
          <a:noFill/>
        </a:ln>
      </dgm:spPr>
      <dgm:t>
        <a:bodyPr/>
        <a:lstStyle/>
        <a:p>
          <a:pPr algn="l"/>
          <a:r>
            <a:rPr lang="en-US" sz="1800" b="1" dirty="0">
              <a:latin typeface="Avenir Next LT Pro Light" panose="020B0304020202020204" pitchFamily="34" charset="0"/>
            </a:rPr>
            <a:t>	</a:t>
          </a:r>
          <a:r>
            <a:rPr lang="en-US" sz="1800" b="1" dirty="0">
              <a:latin typeface="Arial Nova" panose="020B0504020202020204" pitchFamily="34" charset="0"/>
            </a:rPr>
            <a:t>766.3 (d) – </a:t>
          </a:r>
          <a:r>
            <a:rPr lang="en-US" sz="1800" dirty="0">
              <a:latin typeface="Arial Nova" panose="020B0504020202020204" pitchFamily="34" charset="0"/>
            </a:rPr>
            <a:t>Plan of Care</a:t>
          </a:r>
        </a:p>
      </dgm:t>
    </dgm:pt>
    <dgm:pt modelId="{C88B9D15-BBA8-4E6F-B3AD-DB3861D7A363}" type="parTrans" cxnId="{2772628C-BABF-415A-A9DF-A0A13037029C}">
      <dgm:prSet/>
      <dgm:spPr/>
      <dgm:t>
        <a:bodyPr/>
        <a:lstStyle/>
        <a:p>
          <a:pPr algn="l"/>
          <a:endParaRPr lang="en-US"/>
        </a:p>
      </dgm:t>
    </dgm:pt>
    <dgm:pt modelId="{6339A0CD-F6D3-4C42-9703-D9B30D038A22}" type="sibTrans" cxnId="{2772628C-BABF-415A-A9DF-A0A13037029C}">
      <dgm:prSet/>
      <dgm:spPr/>
      <dgm:t>
        <a:bodyPr/>
        <a:lstStyle/>
        <a:p>
          <a:pPr algn="l"/>
          <a:endParaRPr lang="en-US"/>
        </a:p>
      </dgm:t>
    </dgm:pt>
    <dgm:pt modelId="{1C75AAA0-28A4-4628-BEE0-3611E4ACDED4}">
      <dgm:prSet phldrT="[Text]" custT="1"/>
      <dgm:spPr>
        <a:ln>
          <a:noFill/>
        </a:ln>
      </dgm:spPr>
      <dgm:t>
        <a:bodyPr/>
        <a:lstStyle/>
        <a:p>
          <a:pPr algn="l"/>
          <a:r>
            <a:rPr lang="en-US" sz="1800" b="1" dirty="0">
              <a:latin typeface="Avenir Next LT Pro Light" panose="020B0304020202020204" pitchFamily="34" charset="0"/>
            </a:rPr>
            <a:t>	</a:t>
          </a:r>
          <a:r>
            <a:rPr lang="en-US" sz="1800" b="1" dirty="0">
              <a:latin typeface="Arial Nova" panose="020B0504020202020204" pitchFamily="34" charset="0"/>
            </a:rPr>
            <a:t>766.1 (a)(1) – </a:t>
          </a:r>
          <a:r>
            <a:rPr lang="en-US" sz="1800" dirty="0">
              <a:latin typeface="Arial Nova" panose="020B0504020202020204" pitchFamily="34" charset="0"/>
            </a:rPr>
            <a:t>Patient Rights</a:t>
          </a:r>
        </a:p>
      </dgm:t>
    </dgm:pt>
    <dgm:pt modelId="{3D745004-5ADE-4972-BF2E-2EBBF3D2DA37}" type="parTrans" cxnId="{7F7376D5-9109-4F22-9C1D-30984BCBAB17}">
      <dgm:prSet/>
      <dgm:spPr/>
      <dgm:t>
        <a:bodyPr/>
        <a:lstStyle/>
        <a:p>
          <a:pPr algn="l"/>
          <a:endParaRPr lang="en-US"/>
        </a:p>
      </dgm:t>
    </dgm:pt>
    <dgm:pt modelId="{0BA14A2E-2ED3-4E69-9D27-880821EB25D6}" type="sibTrans" cxnId="{7F7376D5-9109-4F22-9C1D-30984BCBAB17}">
      <dgm:prSet/>
      <dgm:spPr/>
      <dgm:t>
        <a:bodyPr/>
        <a:lstStyle/>
        <a:p>
          <a:pPr algn="l"/>
          <a:endParaRPr lang="en-US"/>
        </a:p>
      </dgm:t>
    </dgm:pt>
    <dgm:pt modelId="{CE03EA7C-DC0B-4B27-BF32-EEF5E9272EF8}">
      <dgm:prSet phldrT="[Text]" custT="1"/>
      <dgm:spPr>
        <a:ln>
          <a:noFill/>
        </a:ln>
      </dgm:spPr>
      <dgm:t>
        <a:bodyPr/>
        <a:lstStyle/>
        <a:p>
          <a:pPr algn="l"/>
          <a:r>
            <a:rPr lang="en-US" sz="1800" b="1" dirty="0">
              <a:latin typeface="Avenir Next LT Pro Light" panose="020B0304020202020204" pitchFamily="34" charset="0"/>
            </a:rPr>
            <a:t>	</a:t>
          </a:r>
          <a:r>
            <a:rPr lang="en-US" sz="1800" b="1" dirty="0">
              <a:latin typeface="Arial Nova" panose="020B0504020202020204" pitchFamily="34" charset="0"/>
            </a:rPr>
            <a:t>766.5 (d) – </a:t>
          </a:r>
          <a:r>
            <a:rPr lang="en-US" sz="1800" dirty="0">
              <a:latin typeface="Arial Nova" panose="020B0504020202020204" pitchFamily="34" charset="0"/>
            </a:rPr>
            <a:t>Clinical Supervision</a:t>
          </a:r>
        </a:p>
      </dgm:t>
    </dgm:pt>
    <dgm:pt modelId="{8DCA9F8E-F105-4B53-9F66-4916EFE4DAD4}" type="parTrans" cxnId="{D5C652B9-9923-4D20-8EF0-038C88AF2AB7}">
      <dgm:prSet/>
      <dgm:spPr/>
      <dgm:t>
        <a:bodyPr/>
        <a:lstStyle/>
        <a:p>
          <a:pPr algn="l"/>
          <a:endParaRPr lang="en-US"/>
        </a:p>
      </dgm:t>
    </dgm:pt>
    <dgm:pt modelId="{98E76D85-B10B-4C52-AE18-86FB046EE796}" type="sibTrans" cxnId="{D5C652B9-9923-4D20-8EF0-038C88AF2AB7}">
      <dgm:prSet/>
      <dgm:spPr/>
      <dgm:t>
        <a:bodyPr/>
        <a:lstStyle/>
        <a:p>
          <a:pPr algn="l"/>
          <a:endParaRPr lang="en-US"/>
        </a:p>
      </dgm:t>
    </dgm:pt>
    <dgm:pt modelId="{77EC646B-673B-4B36-9B9B-4921E37E4550}">
      <dgm:prSet phldrT="[Text]" custT="1"/>
      <dgm:spPr>
        <a:ln>
          <a:noFill/>
        </a:ln>
      </dgm:spPr>
      <dgm:t>
        <a:bodyPr/>
        <a:lstStyle/>
        <a:p>
          <a:pPr algn="l"/>
          <a:r>
            <a:rPr lang="en-US" sz="1800" b="1" dirty="0">
              <a:latin typeface="Avenir Next LT Pro Light" panose="020B0304020202020204" pitchFamily="34" charset="0"/>
            </a:rPr>
            <a:t>	</a:t>
          </a:r>
          <a:r>
            <a:rPr lang="en-US" sz="1800" b="1" dirty="0">
              <a:latin typeface="Arial Nova" panose="020B0504020202020204" pitchFamily="34" charset="0"/>
            </a:rPr>
            <a:t>766.5 (b)(1) – </a:t>
          </a:r>
          <a:r>
            <a:rPr lang="en-US" sz="1800" dirty="0">
              <a:latin typeface="Arial Nova" panose="020B0504020202020204" pitchFamily="34" charset="0"/>
            </a:rPr>
            <a:t>Clinical Supervision</a:t>
          </a:r>
        </a:p>
      </dgm:t>
    </dgm:pt>
    <dgm:pt modelId="{C298B592-E7A1-4B46-905A-2F3D1E1253CE}" type="parTrans" cxnId="{F9FAC859-39F6-4250-A9FF-018E56AFDDA8}">
      <dgm:prSet/>
      <dgm:spPr/>
      <dgm:t>
        <a:bodyPr/>
        <a:lstStyle/>
        <a:p>
          <a:pPr algn="l"/>
          <a:endParaRPr lang="en-US"/>
        </a:p>
      </dgm:t>
    </dgm:pt>
    <dgm:pt modelId="{3356650E-4FC2-4C08-A517-23E89B6D44EF}" type="sibTrans" cxnId="{F9FAC859-39F6-4250-A9FF-018E56AFDDA8}">
      <dgm:prSet/>
      <dgm:spPr/>
      <dgm:t>
        <a:bodyPr/>
        <a:lstStyle/>
        <a:p>
          <a:pPr algn="l"/>
          <a:endParaRPr lang="en-US"/>
        </a:p>
      </dgm:t>
    </dgm:pt>
    <dgm:pt modelId="{B1AC3DE2-3719-4E27-89F9-922A4ADC27B5}">
      <dgm:prSet phldrT="[Text]" custT="1"/>
      <dgm:spPr>
        <a:ln>
          <a:noFill/>
        </a:ln>
      </dgm:spPr>
      <dgm:t>
        <a:bodyPr/>
        <a:lstStyle/>
        <a:p>
          <a:pPr algn="l"/>
          <a:r>
            <a:rPr lang="en-US" sz="1800" b="1" dirty="0">
              <a:latin typeface="Arial Nova" panose="020B0504020202020204" pitchFamily="34" charset="0"/>
            </a:rPr>
            <a:t>	766.4 (d) – </a:t>
          </a:r>
          <a:r>
            <a:rPr lang="en-US" sz="1800" dirty="0">
              <a:latin typeface="Arial Nova" panose="020B0504020202020204" pitchFamily="34" charset="0"/>
            </a:rPr>
            <a:t>Medical Orders</a:t>
          </a:r>
        </a:p>
      </dgm:t>
    </dgm:pt>
    <dgm:pt modelId="{FBD37FAE-20C2-4B94-BC1D-442CB813B80F}" type="parTrans" cxnId="{0A506D6D-B3B5-4611-843E-CFE898B539EF}">
      <dgm:prSet/>
      <dgm:spPr/>
      <dgm:t>
        <a:bodyPr/>
        <a:lstStyle/>
        <a:p>
          <a:pPr algn="l"/>
          <a:endParaRPr lang="en-US"/>
        </a:p>
      </dgm:t>
    </dgm:pt>
    <dgm:pt modelId="{619BA1EF-60FA-43E9-98EB-1BE739CA993C}" type="sibTrans" cxnId="{0A506D6D-B3B5-4611-843E-CFE898B539EF}">
      <dgm:prSet/>
      <dgm:spPr/>
      <dgm:t>
        <a:bodyPr/>
        <a:lstStyle/>
        <a:p>
          <a:pPr algn="l"/>
          <a:endParaRPr lang="en-US"/>
        </a:p>
      </dgm:t>
    </dgm:pt>
    <dgm:pt modelId="{2B13F2A3-6211-491C-BCB3-06DE3EF2E418}">
      <dgm:prSet phldrT="[Text]" custT="1"/>
      <dgm:spPr>
        <a:ln>
          <a:noFill/>
        </a:ln>
      </dgm:spPr>
      <dgm:t>
        <a:bodyPr/>
        <a:lstStyle/>
        <a:p>
          <a:pPr algn="l"/>
          <a:r>
            <a:rPr lang="en-US" sz="1800" b="1" dirty="0">
              <a:latin typeface="Arial Nova" panose="020B0504020202020204" pitchFamily="34" charset="0"/>
            </a:rPr>
            <a:t>	766.9 (d) – </a:t>
          </a:r>
          <a:r>
            <a:rPr lang="en-US" sz="1800" dirty="0">
              <a:latin typeface="Arial Nova" panose="020B0504020202020204" pitchFamily="34" charset="0"/>
            </a:rPr>
            <a:t>Governing Authority</a:t>
          </a:r>
        </a:p>
      </dgm:t>
    </dgm:pt>
    <dgm:pt modelId="{E75D36F7-FD22-4210-9283-CBEC72EB7A04}" type="parTrans" cxnId="{F7A3CC8A-213A-4C6E-BC4F-9552235F6F3F}">
      <dgm:prSet/>
      <dgm:spPr/>
      <dgm:t>
        <a:bodyPr/>
        <a:lstStyle/>
        <a:p>
          <a:pPr algn="l"/>
          <a:endParaRPr lang="en-US"/>
        </a:p>
      </dgm:t>
    </dgm:pt>
    <dgm:pt modelId="{0B0ACF55-6052-40A0-B760-69244540E41D}" type="sibTrans" cxnId="{F7A3CC8A-213A-4C6E-BC4F-9552235F6F3F}">
      <dgm:prSet/>
      <dgm:spPr/>
      <dgm:t>
        <a:bodyPr/>
        <a:lstStyle/>
        <a:p>
          <a:pPr algn="l"/>
          <a:endParaRPr lang="en-US"/>
        </a:p>
      </dgm:t>
    </dgm:pt>
    <dgm:pt modelId="{3EE6F882-5F77-4186-8DAB-977CFD26A8EF}">
      <dgm:prSet phldrT="[Text]" custT="1"/>
      <dgm:spPr>
        <a:ln>
          <a:noFill/>
        </a:ln>
      </dgm:spPr>
      <dgm:t>
        <a:bodyPr/>
        <a:lstStyle/>
        <a:p>
          <a:pPr algn="l"/>
          <a:r>
            <a:rPr lang="en-US" sz="1800" b="1" dirty="0">
              <a:latin typeface="Arial Nova" panose="020B0504020202020204" pitchFamily="34" charset="0"/>
            </a:rPr>
            <a:t>	766.11 (d)(4) – </a:t>
          </a:r>
          <a:r>
            <a:rPr lang="en-US" sz="1800" dirty="0">
              <a:latin typeface="Arial Nova" panose="020B0504020202020204" pitchFamily="34" charset="0"/>
            </a:rPr>
            <a:t>Personnel</a:t>
          </a:r>
        </a:p>
      </dgm:t>
    </dgm:pt>
    <dgm:pt modelId="{827D1CD4-6D9F-4DE4-B555-95153907D591}" type="parTrans" cxnId="{CC595E5C-9BDE-487D-9862-913038A42595}">
      <dgm:prSet/>
      <dgm:spPr/>
      <dgm:t>
        <a:bodyPr/>
        <a:lstStyle/>
        <a:p>
          <a:pPr algn="l"/>
          <a:endParaRPr lang="en-US"/>
        </a:p>
      </dgm:t>
    </dgm:pt>
    <dgm:pt modelId="{19CC81D1-7667-4722-9EE1-8AE81C9C6DD3}" type="sibTrans" cxnId="{CC595E5C-9BDE-487D-9862-913038A42595}">
      <dgm:prSet/>
      <dgm:spPr/>
      <dgm:t>
        <a:bodyPr/>
        <a:lstStyle/>
        <a:p>
          <a:pPr algn="l"/>
          <a:endParaRPr lang="en-US"/>
        </a:p>
      </dgm:t>
    </dgm:pt>
    <dgm:pt modelId="{EAAB6B84-0A56-42CD-B79D-DD3221AA60E6}">
      <dgm:prSet phldrT="[Text]" custT="1"/>
      <dgm:spPr>
        <a:ln>
          <a:noFill/>
        </a:ln>
      </dgm:spPr>
      <dgm:t>
        <a:bodyPr/>
        <a:lstStyle/>
        <a:p>
          <a:pPr algn="l"/>
          <a:r>
            <a:rPr lang="en-US" sz="1800" b="1" dirty="0">
              <a:latin typeface="Avenir Next LT Pro Light" panose="020B0304020202020204" pitchFamily="34" charset="0"/>
            </a:rPr>
            <a:t>	</a:t>
          </a:r>
          <a:r>
            <a:rPr lang="en-US" sz="1800" b="1" dirty="0">
              <a:latin typeface="Arial Nova" panose="020B0504020202020204" pitchFamily="34" charset="0"/>
            </a:rPr>
            <a:t>766.9 (l) – </a:t>
          </a:r>
          <a:r>
            <a:rPr lang="en-US" sz="1800" dirty="0">
              <a:latin typeface="Arial Nova" panose="020B0504020202020204" pitchFamily="34" charset="0"/>
            </a:rPr>
            <a:t>Governing Authority</a:t>
          </a:r>
        </a:p>
      </dgm:t>
    </dgm:pt>
    <dgm:pt modelId="{EB9895D3-0695-46A6-B936-7B0327A10B36}" type="parTrans" cxnId="{F674117B-CF30-49FD-87CF-81264CEC4272}">
      <dgm:prSet/>
      <dgm:spPr/>
      <dgm:t>
        <a:bodyPr/>
        <a:lstStyle/>
        <a:p>
          <a:pPr algn="l"/>
          <a:endParaRPr lang="en-US"/>
        </a:p>
      </dgm:t>
    </dgm:pt>
    <dgm:pt modelId="{3ACD1796-5895-4E46-9D73-9E003C40BF69}" type="sibTrans" cxnId="{F674117B-CF30-49FD-87CF-81264CEC4272}">
      <dgm:prSet/>
      <dgm:spPr/>
      <dgm:t>
        <a:bodyPr/>
        <a:lstStyle/>
        <a:p>
          <a:pPr algn="l"/>
          <a:endParaRPr lang="en-US"/>
        </a:p>
      </dgm:t>
    </dgm:pt>
    <dgm:pt modelId="{FBCA72CB-4B73-4F08-B9CF-C0A414ED78C0}">
      <dgm:prSet phldrT="[Text]" custT="1"/>
      <dgm:spPr>
        <a:ln>
          <a:noFill/>
        </a:ln>
      </dgm:spPr>
      <dgm:t>
        <a:bodyPr/>
        <a:lstStyle/>
        <a:p>
          <a:pPr algn="l"/>
          <a:r>
            <a:rPr lang="en-US" sz="1800" b="1" dirty="0">
              <a:latin typeface="Avenir Next LT Pro Light" panose="020B0304020202020204" pitchFamily="34" charset="0"/>
            </a:rPr>
            <a:t>	</a:t>
          </a:r>
          <a:r>
            <a:rPr lang="en-US" sz="1800" b="1" dirty="0">
              <a:latin typeface="Arial Nova" panose="020B0504020202020204" pitchFamily="34" charset="0"/>
            </a:rPr>
            <a:t>766.9 (c) – </a:t>
          </a:r>
          <a:r>
            <a:rPr lang="en-US" sz="1800" dirty="0">
              <a:latin typeface="Arial Nova" panose="020B0504020202020204" pitchFamily="34" charset="0"/>
            </a:rPr>
            <a:t>Governing Authority</a:t>
          </a:r>
        </a:p>
      </dgm:t>
    </dgm:pt>
    <dgm:pt modelId="{87320FAE-DEB9-4661-9FCC-6FCCC10C3BDA}" type="parTrans" cxnId="{2E6BC198-8C03-4D17-898A-0F11AC10FD33}">
      <dgm:prSet/>
      <dgm:spPr/>
      <dgm:t>
        <a:bodyPr/>
        <a:lstStyle/>
        <a:p>
          <a:pPr algn="l"/>
          <a:endParaRPr lang="en-US"/>
        </a:p>
      </dgm:t>
    </dgm:pt>
    <dgm:pt modelId="{DB3F45F8-560D-483F-B78D-476DA7055078}" type="sibTrans" cxnId="{2E6BC198-8C03-4D17-898A-0F11AC10FD33}">
      <dgm:prSet/>
      <dgm:spPr/>
      <dgm:t>
        <a:bodyPr/>
        <a:lstStyle/>
        <a:p>
          <a:pPr algn="l"/>
          <a:endParaRPr lang="en-US"/>
        </a:p>
      </dgm:t>
    </dgm:pt>
    <dgm:pt modelId="{ACC7D038-2ED0-4960-94A3-4BE560DD6715}">
      <dgm:prSet phldrT="[Text]" custT="1"/>
      <dgm:spPr>
        <a:ln>
          <a:noFill/>
        </a:ln>
      </dgm:spPr>
      <dgm:t>
        <a:bodyPr/>
        <a:lstStyle/>
        <a:p>
          <a:pPr algn="l"/>
          <a:r>
            <a:rPr lang="en-US" sz="1800" b="1" dirty="0">
              <a:latin typeface="Avenir Next LT Pro Light" panose="020B0304020202020204" pitchFamily="34" charset="0"/>
            </a:rPr>
            <a:t>	</a:t>
          </a:r>
          <a:r>
            <a:rPr lang="en-US" sz="1800" b="1" dirty="0">
              <a:latin typeface="Arial Nova" panose="020B0504020202020204" pitchFamily="34" charset="0"/>
            </a:rPr>
            <a:t>766.3 (b) – </a:t>
          </a:r>
          <a:r>
            <a:rPr lang="en-US" sz="1800" dirty="0">
              <a:latin typeface="Arial Nova" panose="020B0504020202020204" pitchFamily="34" charset="0"/>
            </a:rPr>
            <a:t>Plan of Care</a:t>
          </a:r>
        </a:p>
      </dgm:t>
    </dgm:pt>
    <dgm:pt modelId="{9B3A664E-F209-4443-A775-BA125CFF10CF}" type="parTrans" cxnId="{A47D1C4A-D0A0-4D21-9D45-AFCD7F436F5F}">
      <dgm:prSet/>
      <dgm:spPr/>
      <dgm:t>
        <a:bodyPr/>
        <a:lstStyle/>
        <a:p>
          <a:pPr algn="l"/>
          <a:endParaRPr lang="en-US"/>
        </a:p>
      </dgm:t>
    </dgm:pt>
    <dgm:pt modelId="{C5FC9107-ED4F-4B69-B99A-901D23FA8999}" type="sibTrans" cxnId="{A47D1C4A-D0A0-4D21-9D45-AFCD7F436F5F}">
      <dgm:prSet/>
      <dgm:spPr/>
      <dgm:t>
        <a:bodyPr/>
        <a:lstStyle/>
        <a:p>
          <a:pPr algn="l"/>
          <a:endParaRPr lang="en-US"/>
        </a:p>
      </dgm:t>
    </dgm:pt>
    <dgm:pt modelId="{641BAC85-8EEA-4039-AD6C-8B45F7A42310}" type="pres">
      <dgm:prSet presAssocID="{EA1A81B9-EA9A-4D69-A9D8-9F6C2443C4B4}" presName="linearFlow" presStyleCnt="0">
        <dgm:presLayoutVars>
          <dgm:dir/>
          <dgm:resizeHandles val="exact"/>
        </dgm:presLayoutVars>
      </dgm:prSet>
      <dgm:spPr/>
    </dgm:pt>
    <dgm:pt modelId="{A4873C5B-CE45-4A24-9DCB-FC8172D076AD}" type="pres">
      <dgm:prSet presAssocID="{ACC7D038-2ED0-4960-94A3-4BE560DD6715}" presName="composite" presStyleCnt="0"/>
      <dgm:spPr/>
    </dgm:pt>
    <dgm:pt modelId="{FC7C81FD-FFB8-4CFD-8DA7-1772D44118B0}" type="pres">
      <dgm:prSet presAssocID="{ACC7D038-2ED0-4960-94A3-4BE560DD6715}" presName="imgShp" presStyleLbl="fgImgPlace1" presStyleIdx="0" presStyleCnt="10"/>
      <dgm:spPr>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FAE132D7-0724-4649-90F8-81BDFBC33AFD}" type="pres">
      <dgm:prSet presAssocID="{ACC7D038-2ED0-4960-94A3-4BE560DD6715}" presName="txShp" presStyleLbl="node1" presStyleIdx="0" presStyleCnt="10" custScaleY="99998" custLinFactNeighborX="-195" custLinFactNeighborY="-2948">
        <dgm:presLayoutVars>
          <dgm:bulletEnabled val="1"/>
        </dgm:presLayoutVars>
      </dgm:prSet>
      <dgm:spPr/>
    </dgm:pt>
    <dgm:pt modelId="{3CD5FE94-8776-4AD8-B60A-C09005BCCFC0}" type="pres">
      <dgm:prSet presAssocID="{C5FC9107-ED4F-4B69-B99A-901D23FA8999}" presName="spacing" presStyleCnt="0"/>
      <dgm:spPr/>
    </dgm:pt>
    <dgm:pt modelId="{6665DABD-D8CB-4D44-8C39-9519E955F5A5}" type="pres">
      <dgm:prSet presAssocID="{FBCA72CB-4B73-4F08-B9CF-C0A414ED78C0}" presName="composite" presStyleCnt="0"/>
      <dgm:spPr/>
    </dgm:pt>
    <dgm:pt modelId="{2C085C03-894E-4743-B67E-ADB83254E50F}" type="pres">
      <dgm:prSet presAssocID="{FBCA72CB-4B73-4F08-B9CF-C0A414ED78C0}" presName="imgShp" presStyleLbl="fgImgPlac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7E818385-2904-4C12-BC63-37EC939023E1}" type="pres">
      <dgm:prSet presAssocID="{FBCA72CB-4B73-4F08-B9CF-C0A414ED78C0}" presName="txShp" presStyleLbl="node1" presStyleIdx="1" presStyleCnt="10" custScaleY="99998" custLinFactNeighborX="-195" custLinFactNeighborY="-2948">
        <dgm:presLayoutVars>
          <dgm:bulletEnabled val="1"/>
        </dgm:presLayoutVars>
      </dgm:prSet>
      <dgm:spPr/>
    </dgm:pt>
    <dgm:pt modelId="{48C46FA6-6754-47B4-BFC3-CB3A554787B5}" type="pres">
      <dgm:prSet presAssocID="{DB3F45F8-560D-483F-B78D-476DA7055078}" presName="spacing" presStyleCnt="0"/>
      <dgm:spPr/>
    </dgm:pt>
    <dgm:pt modelId="{222EEB38-8A76-438E-92A7-9636C2EFE447}" type="pres">
      <dgm:prSet presAssocID="{EAAB6B84-0A56-42CD-B79D-DD3221AA60E6}" presName="composite" presStyleCnt="0"/>
      <dgm:spPr/>
    </dgm:pt>
    <dgm:pt modelId="{5CD6210B-5C7F-4C19-A15D-1A2167F0030D}" type="pres">
      <dgm:prSet presAssocID="{EAAB6B84-0A56-42CD-B79D-DD3221AA60E6}" presName="imgShp" presStyleLbl="fgImgPlace1" presStyleIdx="2"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20EB7D08-C576-4579-B3EF-FE1F493016B3}" type="pres">
      <dgm:prSet presAssocID="{EAAB6B84-0A56-42CD-B79D-DD3221AA60E6}" presName="txShp" presStyleLbl="node1" presStyleIdx="2" presStyleCnt="10" custScaleY="99998" custLinFactNeighborX="-195" custLinFactNeighborY="-2948">
        <dgm:presLayoutVars>
          <dgm:bulletEnabled val="1"/>
        </dgm:presLayoutVars>
      </dgm:prSet>
      <dgm:spPr/>
    </dgm:pt>
    <dgm:pt modelId="{A94D4A6B-5622-4237-A4B1-97ADE3432BE4}" type="pres">
      <dgm:prSet presAssocID="{3ACD1796-5895-4E46-9D73-9E003C40BF69}" presName="spacing" presStyleCnt="0"/>
      <dgm:spPr/>
    </dgm:pt>
    <dgm:pt modelId="{9E7AFE68-5137-4A8F-B2FE-2C55CFED3BC9}" type="pres">
      <dgm:prSet presAssocID="{7D340D81-9A88-498B-9E7B-F09489566095}" presName="composite" presStyleCnt="0"/>
      <dgm:spPr/>
    </dgm:pt>
    <dgm:pt modelId="{F6AB61B7-DE11-4F5E-A591-80DF8F2F9B58}" type="pres">
      <dgm:prSet presAssocID="{7D340D81-9A88-498B-9E7B-F09489566095}" presName="imgShp" presStyleLbl="fgImgPlac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73E648C9-FD3C-4BD2-B6B8-96010C1CC455}" type="pres">
      <dgm:prSet presAssocID="{7D340D81-9A88-498B-9E7B-F09489566095}" presName="txShp" presStyleLbl="node1" presStyleIdx="3" presStyleCnt="10" custScaleY="99998" custLinFactNeighborX="-195" custLinFactNeighborY="-2948">
        <dgm:presLayoutVars>
          <dgm:bulletEnabled val="1"/>
        </dgm:presLayoutVars>
      </dgm:prSet>
      <dgm:spPr/>
    </dgm:pt>
    <dgm:pt modelId="{90BC786F-9021-49B9-A6E4-B5B9DB8ADD3F}" type="pres">
      <dgm:prSet presAssocID="{6339A0CD-F6D3-4C42-9703-D9B30D038A22}" presName="spacing" presStyleCnt="0"/>
      <dgm:spPr/>
    </dgm:pt>
    <dgm:pt modelId="{ECAB84BE-0012-4638-BC41-ACC839AD861C}" type="pres">
      <dgm:prSet presAssocID="{1C75AAA0-28A4-4628-BEE0-3611E4ACDED4}" presName="composite" presStyleCnt="0"/>
      <dgm:spPr/>
    </dgm:pt>
    <dgm:pt modelId="{547326D5-E2C3-4E3E-9EDF-631466D0F74A}" type="pres">
      <dgm:prSet presAssocID="{1C75AAA0-28A4-4628-BEE0-3611E4ACDED4}" presName="imgShp" presStyleLbl="fgImgPlace1" presStyleIdx="4" presStyleCnt="1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AC637B2B-D4A1-4E6B-9D3C-0D11776EF012}" type="pres">
      <dgm:prSet presAssocID="{1C75AAA0-28A4-4628-BEE0-3611E4ACDED4}" presName="txShp" presStyleLbl="node1" presStyleIdx="4" presStyleCnt="10" custScaleY="99998" custLinFactNeighborX="-195" custLinFactNeighborY="-2948">
        <dgm:presLayoutVars>
          <dgm:bulletEnabled val="1"/>
        </dgm:presLayoutVars>
      </dgm:prSet>
      <dgm:spPr/>
    </dgm:pt>
    <dgm:pt modelId="{7EEEE310-0BC9-4869-BF03-6928C1887476}" type="pres">
      <dgm:prSet presAssocID="{0BA14A2E-2ED3-4E69-9D27-880821EB25D6}" presName="spacing" presStyleCnt="0"/>
      <dgm:spPr/>
    </dgm:pt>
    <dgm:pt modelId="{4D15C090-233A-4ED6-8DB3-AA235DFDA058}" type="pres">
      <dgm:prSet presAssocID="{CE03EA7C-DC0B-4B27-BF32-EEF5E9272EF8}" presName="composite" presStyleCnt="0"/>
      <dgm:spPr/>
    </dgm:pt>
    <dgm:pt modelId="{83441C16-C60E-4F81-82B5-83870E59AF00}" type="pres">
      <dgm:prSet presAssocID="{CE03EA7C-DC0B-4B27-BF32-EEF5E9272EF8}" presName="imgShp" presStyleLbl="fgImgPlace1" presStyleIdx="5" presStyleCnt="1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with solid fill"/>
        </a:ext>
      </dgm:extLst>
    </dgm:pt>
    <dgm:pt modelId="{D9ED5EDB-59EA-4B4D-96E9-8DB2E86FD998}" type="pres">
      <dgm:prSet presAssocID="{CE03EA7C-DC0B-4B27-BF32-EEF5E9272EF8}" presName="txShp" presStyleLbl="node1" presStyleIdx="5" presStyleCnt="10" custScaleY="99998" custLinFactNeighborX="-195" custLinFactNeighborY="-2948">
        <dgm:presLayoutVars>
          <dgm:bulletEnabled val="1"/>
        </dgm:presLayoutVars>
      </dgm:prSet>
      <dgm:spPr/>
    </dgm:pt>
    <dgm:pt modelId="{C8B59A0F-FAD3-4B80-9EF8-7C5C5AD53BAA}" type="pres">
      <dgm:prSet presAssocID="{98E76D85-B10B-4C52-AE18-86FB046EE796}" presName="spacing" presStyleCnt="0"/>
      <dgm:spPr/>
    </dgm:pt>
    <dgm:pt modelId="{0463F9FF-BC66-4E1B-80F1-6A708AD214B6}" type="pres">
      <dgm:prSet presAssocID="{77EC646B-673B-4B36-9B9B-4921E37E4550}" presName="composite" presStyleCnt="0"/>
      <dgm:spPr/>
    </dgm:pt>
    <dgm:pt modelId="{8AC8DF22-AC1A-427A-8CB5-902A34C811BA}" type="pres">
      <dgm:prSet presAssocID="{77EC646B-673B-4B36-9B9B-4921E37E4550}" presName="imgShp" presStyleLbl="fgImgPlace1" presStyleIdx="6" presStyleCnt="1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dge 7 with solid fill"/>
        </a:ext>
      </dgm:extLst>
    </dgm:pt>
    <dgm:pt modelId="{433E0175-2836-4F57-9FA2-28CAB57CE20C}" type="pres">
      <dgm:prSet presAssocID="{77EC646B-673B-4B36-9B9B-4921E37E4550}" presName="txShp" presStyleLbl="node1" presStyleIdx="6" presStyleCnt="10" custScaleY="99998">
        <dgm:presLayoutVars>
          <dgm:bulletEnabled val="1"/>
        </dgm:presLayoutVars>
      </dgm:prSet>
      <dgm:spPr/>
    </dgm:pt>
    <dgm:pt modelId="{2B3C3741-1DF6-4EDF-A863-F6E6E43E2AD7}" type="pres">
      <dgm:prSet presAssocID="{3356650E-4FC2-4C08-A517-23E89B6D44EF}" presName="spacing" presStyleCnt="0"/>
      <dgm:spPr/>
    </dgm:pt>
    <dgm:pt modelId="{D8F716F7-7DFC-4E18-B35F-BACC20C5408A}" type="pres">
      <dgm:prSet presAssocID="{B1AC3DE2-3719-4E27-89F9-922A4ADC27B5}" presName="composite" presStyleCnt="0"/>
      <dgm:spPr/>
    </dgm:pt>
    <dgm:pt modelId="{717EF582-D735-4CB3-96F4-6720B4D8E102}" type="pres">
      <dgm:prSet presAssocID="{B1AC3DE2-3719-4E27-89F9-922A4ADC27B5}" presName="imgShp" presStyleLbl="fgImgPlace1" presStyleIdx="7" presStyleCnt="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Badge 8 with solid fill"/>
        </a:ext>
      </dgm:extLst>
    </dgm:pt>
    <dgm:pt modelId="{9F49158F-8206-42D1-830E-7C981FE4CE1B}" type="pres">
      <dgm:prSet presAssocID="{B1AC3DE2-3719-4E27-89F9-922A4ADC27B5}" presName="txShp" presStyleLbl="node1" presStyleIdx="7" presStyleCnt="10" custScaleY="99998">
        <dgm:presLayoutVars>
          <dgm:bulletEnabled val="1"/>
        </dgm:presLayoutVars>
      </dgm:prSet>
      <dgm:spPr/>
    </dgm:pt>
    <dgm:pt modelId="{5EF5E402-0C64-41AD-899A-3143CBCD12FF}" type="pres">
      <dgm:prSet presAssocID="{619BA1EF-60FA-43E9-98EB-1BE739CA993C}" presName="spacing" presStyleCnt="0"/>
      <dgm:spPr/>
    </dgm:pt>
    <dgm:pt modelId="{45ACFCFD-AC13-4E1F-ADAE-480AEEF4A1B7}" type="pres">
      <dgm:prSet presAssocID="{2B13F2A3-6211-491C-BCB3-06DE3EF2E418}" presName="composite" presStyleCnt="0"/>
      <dgm:spPr/>
    </dgm:pt>
    <dgm:pt modelId="{8C3873FE-1C0C-4EE8-8793-C9EA95FCEAE8}" type="pres">
      <dgm:prSet presAssocID="{2B13F2A3-6211-491C-BCB3-06DE3EF2E418}" presName="imgShp" presStyleLbl="fgImgPlace1" presStyleIdx="8" presStyleCnt="1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Badge 9 with solid fill"/>
        </a:ext>
      </dgm:extLst>
    </dgm:pt>
    <dgm:pt modelId="{4F75D0E1-167F-47D2-A1E2-0C0A41CD3735}" type="pres">
      <dgm:prSet presAssocID="{2B13F2A3-6211-491C-BCB3-06DE3EF2E418}" presName="txShp" presStyleLbl="node1" presStyleIdx="8" presStyleCnt="10" custScaleY="99998">
        <dgm:presLayoutVars>
          <dgm:bulletEnabled val="1"/>
        </dgm:presLayoutVars>
      </dgm:prSet>
      <dgm:spPr/>
    </dgm:pt>
    <dgm:pt modelId="{993C7695-4B7B-4DE8-AB6F-3E39CE9801FB}" type="pres">
      <dgm:prSet presAssocID="{0B0ACF55-6052-40A0-B760-69244540E41D}" presName="spacing" presStyleCnt="0"/>
      <dgm:spPr/>
    </dgm:pt>
    <dgm:pt modelId="{C92064C6-B205-4306-9BDF-BEC75083D70D}" type="pres">
      <dgm:prSet presAssocID="{3EE6F882-5F77-4186-8DAB-977CFD26A8EF}" presName="composite" presStyleCnt="0"/>
      <dgm:spPr/>
    </dgm:pt>
    <dgm:pt modelId="{F6AF23CE-D90A-4D1C-BFB4-6DF2F33E3147}" type="pres">
      <dgm:prSet presAssocID="{3EE6F882-5F77-4186-8DAB-977CFD26A8EF}" presName="imgShp" presStyleLbl="fgImgPlace1" presStyleIdx="9" presStyleCnt="1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Badge 10 with solid fill"/>
        </a:ext>
      </dgm:extLst>
    </dgm:pt>
    <dgm:pt modelId="{94CF1A39-88E3-4F1E-B7E9-6BF90CADA268}" type="pres">
      <dgm:prSet presAssocID="{3EE6F882-5F77-4186-8DAB-977CFD26A8EF}" presName="txShp" presStyleLbl="node1" presStyleIdx="9" presStyleCnt="10" custScaleY="99998">
        <dgm:presLayoutVars>
          <dgm:bulletEnabled val="1"/>
        </dgm:presLayoutVars>
      </dgm:prSet>
      <dgm:spPr/>
    </dgm:pt>
  </dgm:ptLst>
  <dgm:cxnLst>
    <dgm:cxn modelId="{D3C10C04-D798-4793-9B6A-E7E822CE636F}" type="presOf" srcId="{77EC646B-673B-4B36-9B9B-4921E37E4550}" destId="{433E0175-2836-4F57-9FA2-28CAB57CE20C}" srcOrd="0" destOrd="0" presId="urn:microsoft.com/office/officeart/2005/8/layout/vList3"/>
    <dgm:cxn modelId="{7CE23224-6A26-4776-BF27-056724D46780}" type="presOf" srcId="{1C75AAA0-28A4-4628-BEE0-3611E4ACDED4}" destId="{AC637B2B-D4A1-4E6B-9D3C-0D11776EF012}" srcOrd="0" destOrd="0" presId="urn:microsoft.com/office/officeart/2005/8/layout/vList3"/>
    <dgm:cxn modelId="{371ACD40-44CB-4A5D-8B3C-0C2DAEFC4B50}" type="presOf" srcId="{3EE6F882-5F77-4186-8DAB-977CFD26A8EF}" destId="{94CF1A39-88E3-4F1E-B7E9-6BF90CADA268}" srcOrd="0" destOrd="0" presId="urn:microsoft.com/office/officeart/2005/8/layout/vList3"/>
    <dgm:cxn modelId="{4A5F275C-6E3D-4FAD-AF71-A34B3BCE2DF1}" type="presOf" srcId="{7D340D81-9A88-498B-9E7B-F09489566095}" destId="{73E648C9-FD3C-4BD2-B6B8-96010C1CC455}" srcOrd="0" destOrd="0" presId="urn:microsoft.com/office/officeart/2005/8/layout/vList3"/>
    <dgm:cxn modelId="{CC595E5C-9BDE-487D-9862-913038A42595}" srcId="{EA1A81B9-EA9A-4D69-A9D8-9F6C2443C4B4}" destId="{3EE6F882-5F77-4186-8DAB-977CFD26A8EF}" srcOrd="9" destOrd="0" parTransId="{827D1CD4-6D9F-4DE4-B555-95153907D591}" sibTransId="{19CC81D1-7667-4722-9EE1-8AE81C9C6DD3}"/>
    <dgm:cxn modelId="{A47D1C4A-D0A0-4D21-9D45-AFCD7F436F5F}" srcId="{EA1A81B9-EA9A-4D69-A9D8-9F6C2443C4B4}" destId="{ACC7D038-2ED0-4960-94A3-4BE560DD6715}" srcOrd="0" destOrd="0" parTransId="{9B3A664E-F209-4443-A775-BA125CFF10CF}" sibTransId="{C5FC9107-ED4F-4B69-B99A-901D23FA8999}"/>
    <dgm:cxn modelId="{0A506D6D-B3B5-4611-843E-CFE898B539EF}" srcId="{EA1A81B9-EA9A-4D69-A9D8-9F6C2443C4B4}" destId="{B1AC3DE2-3719-4E27-89F9-922A4ADC27B5}" srcOrd="7" destOrd="0" parTransId="{FBD37FAE-20C2-4B94-BC1D-442CB813B80F}" sibTransId="{619BA1EF-60FA-43E9-98EB-1BE739CA993C}"/>
    <dgm:cxn modelId="{178EF576-7520-4E61-8AAE-A019284BD4F8}" type="presOf" srcId="{FBCA72CB-4B73-4F08-B9CF-C0A414ED78C0}" destId="{7E818385-2904-4C12-BC63-37EC939023E1}" srcOrd="0" destOrd="0" presId="urn:microsoft.com/office/officeart/2005/8/layout/vList3"/>
    <dgm:cxn modelId="{F9FAC859-39F6-4250-A9FF-018E56AFDDA8}" srcId="{EA1A81B9-EA9A-4D69-A9D8-9F6C2443C4B4}" destId="{77EC646B-673B-4B36-9B9B-4921E37E4550}" srcOrd="6" destOrd="0" parTransId="{C298B592-E7A1-4B46-905A-2F3D1E1253CE}" sibTransId="{3356650E-4FC2-4C08-A517-23E89B6D44EF}"/>
    <dgm:cxn modelId="{F674117B-CF30-49FD-87CF-81264CEC4272}" srcId="{EA1A81B9-EA9A-4D69-A9D8-9F6C2443C4B4}" destId="{EAAB6B84-0A56-42CD-B79D-DD3221AA60E6}" srcOrd="2" destOrd="0" parTransId="{EB9895D3-0695-46A6-B936-7B0327A10B36}" sibTransId="{3ACD1796-5895-4E46-9D73-9E003C40BF69}"/>
    <dgm:cxn modelId="{F5300187-A257-477D-BEEB-0AD25A98A629}" type="presOf" srcId="{B1AC3DE2-3719-4E27-89F9-922A4ADC27B5}" destId="{9F49158F-8206-42D1-830E-7C981FE4CE1B}" srcOrd="0" destOrd="0" presId="urn:microsoft.com/office/officeart/2005/8/layout/vList3"/>
    <dgm:cxn modelId="{90E2B289-FF2B-4DC1-867C-39383B0CA951}" type="presOf" srcId="{2B13F2A3-6211-491C-BCB3-06DE3EF2E418}" destId="{4F75D0E1-167F-47D2-A1E2-0C0A41CD3735}" srcOrd="0" destOrd="0" presId="urn:microsoft.com/office/officeart/2005/8/layout/vList3"/>
    <dgm:cxn modelId="{F7A3CC8A-213A-4C6E-BC4F-9552235F6F3F}" srcId="{EA1A81B9-EA9A-4D69-A9D8-9F6C2443C4B4}" destId="{2B13F2A3-6211-491C-BCB3-06DE3EF2E418}" srcOrd="8" destOrd="0" parTransId="{E75D36F7-FD22-4210-9283-CBEC72EB7A04}" sibTransId="{0B0ACF55-6052-40A0-B760-69244540E41D}"/>
    <dgm:cxn modelId="{2772628C-BABF-415A-A9DF-A0A13037029C}" srcId="{EA1A81B9-EA9A-4D69-A9D8-9F6C2443C4B4}" destId="{7D340D81-9A88-498B-9E7B-F09489566095}" srcOrd="3" destOrd="0" parTransId="{C88B9D15-BBA8-4E6F-B3AD-DB3861D7A363}" sibTransId="{6339A0CD-F6D3-4C42-9703-D9B30D038A22}"/>
    <dgm:cxn modelId="{2E6BC198-8C03-4D17-898A-0F11AC10FD33}" srcId="{EA1A81B9-EA9A-4D69-A9D8-9F6C2443C4B4}" destId="{FBCA72CB-4B73-4F08-B9CF-C0A414ED78C0}" srcOrd="1" destOrd="0" parTransId="{87320FAE-DEB9-4661-9FCC-6FCCC10C3BDA}" sibTransId="{DB3F45F8-560D-483F-B78D-476DA7055078}"/>
    <dgm:cxn modelId="{FD0AF7A3-A15E-4422-8B72-381AC8EE0967}" type="presOf" srcId="{EA1A81B9-EA9A-4D69-A9D8-9F6C2443C4B4}" destId="{641BAC85-8EEA-4039-AD6C-8B45F7A42310}" srcOrd="0" destOrd="0" presId="urn:microsoft.com/office/officeart/2005/8/layout/vList3"/>
    <dgm:cxn modelId="{D5C652B9-9923-4D20-8EF0-038C88AF2AB7}" srcId="{EA1A81B9-EA9A-4D69-A9D8-9F6C2443C4B4}" destId="{CE03EA7C-DC0B-4B27-BF32-EEF5E9272EF8}" srcOrd="5" destOrd="0" parTransId="{8DCA9F8E-F105-4B53-9F66-4916EFE4DAD4}" sibTransId="{98E76D85-B10B-4C52-AE18-86FB046EE796}"/>
    <dgm:cxn modelId="{FDE5B5C5-5EC5-4D93-B1CD-0AB52518CFA8}" type="presOf" srcId="{CE03EA7C-DC0B-4B27-BF32-EEF5E9272EF8}" destId="{D9ED5EDB-59EA-4B4D-96E9-8DB2E86FD998}" srcOrd="0" destOrd="0" presId="urn:microsoft.com/office/officeart/2005/8/layout/vList3"/>
    <dgm:cxn modelId="{C1D2ADCA-4A2B-483E-8D74-61FD61DC0475}" type="presOf" srcId="{ACC7D038-2ED0-4960-94A3-4BE560DD6715}" destId="{FAE132D7-0724-4649-90F8-81BDFBC33AFD}" srcOrd="0" destOrd="0" presId="urn:microsoft.com/office/officeart/2005/8/layout/vList3"/>
    <dgm:cxn modelId="{BB4CB4CC-421D-4D44-8172-5738C037D059}" type="presOf" srcId="{EAAB6B84-0A56-42CD-B79D-DD3221AA60E6}" destId="{20EB7D08-C576-4579-B3EF-FE1F493016B3}" srcOrd="0" destOrd="0" presId="urn:microsoft.com/office/officeart/2005/8/layout/vList3"/>
    <dgm:cxn modelId="{7F7376D5-9109-4F22-9C1D-30984BCBAB17}" srcId="{EA1A81B9-EA9A-4D69-A9D8-9F6C2443C4B4}" destId="{1C75AAA0-28A4-4628-BEE0-3611E4ACDED4}" srcOrd="4" destOrd="0" parTransId="{3D745004-5ADE-4972-BF2E-2EBBF3D2DA37}" sibTransId="{0BA14A2E-2ED3-4E69-9D27-880821EB25D6}"/>
    <dgm:cxn modelId="{76E31024-F229-4E67-8282-0F5D1350E2C2}" type="presParOf" srcId="{641BAC85-8EEA-4039-AD6C-8B45F7A42310}" destId="{A4873C5B-CE45-4A24-9DCB-FC8172D076AD}" srcOrd="0" destOrd="0" presId="urn:microsoft.com/office/officeart/2005/8/layout/vList3"/>
    <dgm:cxn modelId="{3295933D-04AA-4762-9185-A2ED23481B2A}" type="presParOf" srcId="{A4873C5B-CE45-4A24-9DCB-FC8172D076AD}" destId="{FC7C81FD-FFB8-4CFD-8DA7-1772D44118B0}" srcOrd="0" destOrd="0" presId="urn:microsoft.com/office/officeart/2005/8/layout/vList3"/>
    <dgm:cxn modelId="{D14B078D-3127-4327-91A0-E158488A6548}" type="presParOf" srcId="{A4873C5B-CE45-4A24-9DCB-FC8172D076AD}" destId="{FAE132D7-0724-4649-90F8-81BDFBC33AFD}" srcOrd="1" destOrd="0" presId="urn:microsoft.com/office/officeart/2005/8/layout/vList3"/>
    <dgm:cxn modelId="{8ECBF281-33CA-423A-A0A4-1360657D00D8}" type="presParOf" srcId="{641BAC85-8EEA-4039-AD6C-8B45F7A42310}" destId="{3CD5FE94-8776-4AD8-B60A-C09005BCCFC0}" srcOrd="1" destOrd="0" presId="urn:microsoft.com/office/officeart/2005/8/layout/vList3"/>
    <dgm:cxn modelId="{F749E05C-091B-4A59-BEAF-7B1EBA4599EF}" type="presParOf" srcId="{641BAC85-8EEA-4039-AD6C-8B45F7A42310}" destId="{6665DABD-D8CB-4D44-8C39-9519E955F5A5}" srcOrd="2" destOrd="0" presId="urn:microsoft.com/office/officeart/2005/8/layout/vList3"/>
    <dgm:cxn modelId="{FC017A39-1F27-4657-8043-9CDFFF1E9400}" type="presParOf" srcId="{6665DABD-D8CB-4D44-8C39-9519E955F5A5}" destId="{2C085C03-894E-4743-B67E-ADB83254E50F}" srcOrd="0" destOrd="0" presId="urn:microsoft.com/office/officeart/2005/8/layout/vList3"/>
    <dgm:cxn modelId="{1BC21A3D-983B-4339-879F-FC855EFA15C8}" type="presParOf" srcId="{6665DABD-D8CB-4D44-8C39-9519E955F5A5}" destId="{7E818385-2904-4C12-BC63-37EC939023E1}" srcOrd="1" destOrd="0" presId="urn:microsoft.com/office/officeart/2005/8/layout/vList3"/>
    <dgm:cxn modelId="{BCB15714-A5D8-4F6A-97FB-D2C24C9DB492}" type="presParOf" srcId="{641BAC85-8EEA-4039-AD6C-8B45F7A42310}" destId="{48C46FA6-6754-47B4-BFC3-CB3A554787B5}" srcOrd="3" destOrd="0" presId="urn:microsoft.com/office/officeart/2005/8/layout/vList3"/>
    <dgm:cxn modelId="{655B5461-BA1F-460F-A767-E07F3B2DE361}" type="presParOf" srcId="{641BAC85-8EEA-4039-AD6C-8B45F7A42310}" destId="{222EEB38-8A76-438E-92A7-9636C2EFE447}" srcOrd="4" destOrd="0" presId="urn:microsoft.com/office/officeart/2005/8/layout/vList3"/>
    <dgm:cxn modelId="{ADC57CAF-E345-4522-B01A-430645CFC787}" type="presParOf" srcId="{222EEB38-8A76-438E-92A7-9636C2EFE447}" destId="{5CD6210B-5C7F-4C19-A15D-1A2167F0030D}" srcOrd="0" destOrd="0" presId="urn:microsoft.com/office/officeart/2005/8/layout/vList3"/>
    <dgm:cxn modelId="{8278679E-D99C-42EB-9321-AB477EE9B2DA}" type="presParOf" srcId="{222EEB38-8A76-438E-92A7-9636C2EFE447}" destId="{20EB7D08-C576-4579-B3EF-FE1F493016B3}" srcOrd="1" destOrd="0" presId="urn:microsoft.com/office/officeart/2005/8/layout/vList3"/>
    <dgm:cxn modelId="{FB830FDC-4EC4-4A3E-8D58-21D0EF93782D}" type="presParOf" srcId="{641BAC85-8EEA-4039-AD6C-8B45F7A42310}" destId="{A94D4A6B-5622-4237-A4B1-97ADE3432BE4}" srcOrd="5" destOrd="0" presId="urn:microsoft.com/office/officeart/2005/8/layout/vList3"/>
    <dgm:cxn modelId="{6D5AC5BB-91DF-4FAD-8A96-5930AA2CE6D1}" type="presParOf" srcId="{641BAC85-8EEA-4039-AD6C-8B45F7A42310}" destId="{9E7AFE68-5137-4A8F-B2FE-2C55CFED3BC9}" srcOrd="6" destOrd="0" presId="urn:microsoft.com/office/officeart/2005/8/layout/vList3"/>
    <dgm:cxn modelId="{08C95DC0-1559-453C-AAB6-576B6DDE9801}" type="presParOf" srcId="{9E7AFE68-5137-4A8F-B2FE-2C55CFED3BC9}" destId="{F6AB61B7-DE11-4F5E-A591-80DF8F2F9B58}" srcOrd="0" destOrd="0" presId="urn:microsoft.com/office/officeart/2005/8/layout/vList3"/>
    <dgm:cxn modelId="{D3491671-9147-4F5F-8D73-28F64F736791}" type="presParOf" srcId="{9E7AFE68-5137-4A8F-B2FE-2C55CFED3BC9}" destId="{73E648C9-FD3C-4BD2-B6B8-96010C1CC455}" srcOrd="1" destOrd="0" presId="urn:microsoft.com/office/officeart/2005/8/layout/vList3"/>
    <dgm:cxn modelId="{DA9208DE-8292-466D-888F-90693661F6ED}" type="presParOf" srcId="{641BAC85-8EEA-4039-AD6C-8B45F7A42310}" destId="{90BC786F-9021-49B9-A6E4-B5B9DB8ADD3F}" srcOrd="7" destOrd="0" presId="urn:microsoft.com/office/officeart/2005/8/layout/vList3"/>
    <dgm:cxn modelId="{DD90FBA6-15D7-4741-93D4-A8A793285553}" type="presParOf" srcId="{641BAC85-8EEA-4039-AD6C-8B45F7A42310}" destId="{ECAB84BE-0012-4638-BC41-ACC839AD861C}" srcOrd="8" destOrd="0" presId="urn:microsoft.com/office/officeart/2005/8/layout/vList3"/>
    <dgm:cxn modelId="{3AD68795-0031-4FAD-8F85-F239B30C9EA6}" type="presParOf" srcId="{ECAB84BE-0012-4638-BC41-ACC839AD861C}" destId="{547326D5-E2C3-4E3E-9EDF-631466D0F74A}" srcOrd="0" destOrd="0" presId="urn:microsoft.com/office/officeart/2005/8/layout/vList3"/>
    <dgm:cxn modelId="{CD97EC46-F1F6-4D32-82F0-3B6392B84956}" type="presParOf" srcId="{ECAB84BE-0012-4638-BC41-ACC839AD861C}" destId="{AC637B2B-D4A1-4E6B-9D3C-0D11776EF012}" srcOrd="1" destOrd="0" presId="urn:microsoft.com/office/officeart/2005/8/layout/vList3"/>
    <dgm:cxn modelId="{E0812D86-0251-46E2-9220-D9F180A17671}" type="presParOf" srcId="{641BAC85-8EEA-4039-AD6C-8B45F7A42310}" destId="{7EEEE310-0BC9-4869-BF03-6928C1887476}" srcOrd="9" destOrd="0" presId="urn:microsoft.com/office/officeart/2005/8/layout/vList3"/>
    <dgm:cxn modelId="{65421D15-A631-4EA0-8BBA-7A3F2021BB13}" type="presParOf" srcId="{641BAC85-8EEA-4039-AD6C-8B45F7A42310}" destId="{4D15C090-233A-4ED6-8DB3-AA235DFDA058}" srcOrd="10" destOrd="0" presId="urn:microsoft.com/office/officeart/2005/8/layout/vList3"/>
    <dgm:cxn modelId="{334C3705-8CD9-4674-B98B-AB478B228948}" type="presParOf" srcId="{4D15C090-233A-4ED6-8DB3-AA235DFDA058}" destId="{83441C16-C60E-4F81-82B5-83870E59AF00}" srcOrd="0" destOrd="0" presId="urn:microsoft.com/office/officeart/2005/8/layout/vList3"/>
    <dgm:cxn modelId="{6A1950A2-3857-4861-B245-1209AB21D9EB}" type="presParOf" srcId="{4D15C090-233A-4ED6-8DB3-AA235DFDA058}" destId="{D9ED5EDB-59EA-4B4D-96E9-8DB2E86FD998}" srcOrd="1" destOrd="0" presId="urn:microsoft.com/office/officeart/2005/8/layout/vList3"/>
    <dgm:cxn modelId="{4A3A9B48-CF74-478F-82C1-60BC5FA002E7}" type="presParOf" srcId="{641BAC85-8EEA-4039-AD6C-8B45F7A42310}" destId="{C8B59A0F-FAD3-4B80-9EF8-7C5C5AD53BAA}" srcOrd="11" destOrd="0" presId="urn:microsoft.com/office/officeart/2005/8/layout/vList3"/>
    <dgm:cxn modelId="{F06B9CB8-5BF9-42D8-A74B-7C4AF5B51D3C}" type="presParOf" srcId="{641BAC85-8EEA-4039-AD6C-8B45F7A42310}" destId="{0463F9FF-BC66-4E1B-80F1-6A708AD214B6}" srcOrd="12" destOrd="0" presId="urn:microsoft.com/office/officeart/2005/8/layout/vList3"/>
    <dgm:cxn modelId="{20404D85-A87A-4FFB-A59C-C1BD4344914B}" type="presParOf" srcId="{0463F9FF-BC66-4E1B-80F1-6A708AD214B6}" destId="{8AC8DF22-AC1A-427A-8CB5-902A34C811BA}" srcOrd="0" destOrd="0" presId="urn:microsoft.com/office/officeart/2005/8/layout/vList3"/>
    <dgm:cxn modelId="{758CC1DD-1BB5-4F56-98D6-D9F57DC5F151}" type="presParOf" srcId="{0463F9FF-BC66-4E1B-80F1-6A708AD214B6}" destId="{433E0175-2836-4F57-9FA2-28CAB57CE20C}" srcOrd="1" destOrd="0" presId="urn:microsoft.com/office/officeart/2005/8/layout/vList3"/>
    <dgm:cxn modelId="{0606D044-8B58-4874-A3D4-82F6BFCA56D3}" type="presParOf" srcId="{641BAC85-8EEA-4039-AD6C-8B45F7A42310}" destId="{2B3C3741-1DF6-4EDF-A863-F6E6E43E2AD7}" srcOrd="13" destOrd="0" presId="urn:microsoft.com/office/officeart/2005/8/layout/vList3"/>
    <dgm:cxn modelId="{FC233BC4-E746-4EF2-A48A-5ACD86588B4E}" type="presParOf" srcId="{641BAC85-8EEA-4039-AD6C-8B45F7A42310}" destId="{D8F716F7-7DFC-4E18-B35F-BACC20C5408A}" srcOrd="14" destOrd="0" presId="urn:microsoft.com/office/officeart/2005/8/layout/vList3"/>
    <dgm:cxn modelId="{D6D6CB70-0E3F-41E4-A639-9E4C4DB14772}" type="presParOf" srcId="{D8F716F7-7DFC-4E18-B35F-BACC20C5408A}" destId="{717EF582-D735-4CB3-96F4-6720B4D8E102}" srcOrd="0" destOrd="0" presId="urn:microsoft.com/office/officeart/2005/8/layout/vList3"/>
    <dgm:cxn modelId="{201C06F4-4C13-4972-AD51-6337FA742076}" type="presParOf" srcId="{D8F716F7-7DFC-4E18-B35F-BACC20C5408A}" destId="{9F49158F-8206-42D1-830E-7C981FE4CE1B}" srcOrd="1" destOrd="0" presId="urn:microsoft.com/office/officeart/2005/8/layout/vList3"/>
    <dgm:cxn modelId="{463EBF98-38A2-4827-A3EF-27CA4EB8081E}" type="presParOf" srcId="{641BAC85-8EEA-4039-AD6C-8B45F7A42310}" destId="{5EF5E402-0C64-41AD-899A-3143CBCD12FF}" srcOrd="15" destOrd="0" presId="urn:microsoft.com/office/officeart/2005/8/layout/vList3"/>
    <dgm:cxn modelId="{CDA0E8A3-9385-43BA-B574-C2A9C274ABB0}" type="presParOf" srcId="{641BAC85-8EEA-4039-AD6C-8B45F7A42310}" destId="{45ACFCFD-AC13-4E1F-ADAE-480AEEF4A1B7}" srcOrd="16" destOrd="0" presId="urn:microsoft.com/office/officeart/2005/8/layout/vList3"/>
    <dgm:cxn modelId="{E74A955C-D97E-46F8-8405-CD5D550290F4}" type="presParOf" srcId="{45ACFCFD-AC13-4E1F-ADAE-480AEEF4A1B7}" destId="{8C3873FE-1C0C-4EE8-8793-C9EA95FCEAE8}" srcOrd="0" destOrd="0" presId="urn:microsoft.com/office/officeart/2005/8/layout/vList3"/>
    <dgm:cxn modelId="{E348CE93-4E63-4506-8C22-1C798D1B1724}" type="presParOf" srcId="{45ACFCFD-AC13-4E1F-ADAE-480AEEF4A1B7}" destId="{4F75D0E1-167F-47D2-A1E2-0C0A41CD3735}" srcOrd="1" destOrd="0" presId="urn:microsoft.com/office/officeart/2005/8/layout/vList3"/>
    <dgm:cxn modelId="{75ACE4AA-EF6A-4399-A004-23024889A978}" type="presParOf" srcId="{641BAC85-8EEA-4039-AD6C-8B45F7A42310}" destId="{993C7695-4B7B-4DE8-AB6F-3E39CE9801FB}" srcOrd="17" destOrd="0" presId="urn:microsoft.com/office/officeart/2005/8/layout/vList3"/>
    <dgm:cxn modelId="{1C53A602-C547-4F10-A0F4-CD66BB9D4941}" type="presParOf" srcId="{641BAC85-8EEA-4039-AD6C-8B45F7A42310}" destId="{C92064C6-B205-4306-9BDF-BEC75083D70D}" srcOrd="18" destOrd="0" presId="urn:microsoft.com/office/officeart/2005/8/layout/vList3"/>
    <dgm:cxn modelId="{6DEE32C4-A3FF-49BC-95E1-17BBA1181A60}" type="presParOf" srcId="{C92064C6-B205-4306-9BDF-BEC75083D70D}" destId="{F6AF23CE-D90A-4D1C-BFB4-6DF2F33E3147}" srcOrd="0" destOrd="0" presId="urn:microsoft.com/office/officeart/2005/8/layout/vList3"/>
    <dgm:cxn modelId="{B5F0AA3F-4BA1-4EE5-90CE-9C0735BB7865}" type="presParOf" srcId="{C92064C6-B205-4306-9BDF-BEC75083D70D}" destId="{94CF1A39-88E3-4F1E-B7E9-6BF90CADA2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41683-CF5D-4D5E-B214-887D844A052B}">
      <dsp:nvSpPr>
        <dsp:cNvPr id="0" name=""/>
        <dsp:cNvSpPr/>
      </dsp:nvSpPr>
      <dsp:spPr>
        <a:xfrm>
          <a:off x="0" y="364967"/>
          <a:ext cx="6095999" cy="101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kern="1200">
              <a:ln/>
            </a:rPr>
            <a:t>Objectives</a:t>
          </a:r>
          <a:endParaRPr lang="en-US" sz="5700" kern="1200" dirty="0">
            <a:ln/>
          </a:endParaRPr>
        </a:p>
      </dsp:txBody>
      <dsp:txXfrm>
        <a:off x="29758" y="394725"/>
        <a:ext cx="6036483" cy="956484"/>
      </dsp:txXfrm>
    </dsp:sp>
    <dsp:sp modelId="{61615AE2-4863-4213-A51B-D4C5B84E887C}">
      <dsp:nvSpPr>
        <dsp:cNvPr id="0" name=""/>
        <dsp:cNvSpPr/>
      </dsp:nvSpPr>
      <dsp:spPr>
        <a:xfrm>
          <a:off x="0" y="1554480"/>
          <a:ext cx="1016000" cy="101600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C5F5B4-E4A1-41D9-9936-BEE6790378C9}">
      <dsp:nvSpPr>
        <dsp:cNvPr id="0" name=""/>
        <dsp:cNvSpPr/>
      </dsp:nvSpPr>
      <dsp:spPr>
        <a:xfrm>
          <a:off x="1076960" y="1554480"/>
          <a:ext cx="5019040" cy="101600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Identify the top 10 frequently cited statewide deficiencies for Licensed Home Care Services Agencies (LHCSAs)</a:t>
          </a:r>
        </a:p>
      </dsp:txBody>
      <dsp:txXfrm>
        <a:off x="1126566" y="1604086"/>
        <a:ext cx="4919828" cy="916788"/>
      </dsp:txXfrm>
    </dsp:sp>
    <dsp:sp modelId="{8EA20C56-833F-487E-BD85-C3E81D4C800E}">
      <dsp:nvSpPr>
        <dsp:cNvPr id="0" name=""/>
        <dsp:cNvSpPr/>
      </dsp:nvSpPr>
      <dsp:spPr>
        <a:xfrm>
          <a:off x="0" y="2692400"/>
          <a:ext cx="1016000" cy="1016000"/>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C03979-4C1C-4740-8653-68CD00645B2D}">
      <dsp:nvSpPr>
        <dsp:cNvPr id="0" name=""/>
        <dsp:cNvSpPr/>
      </dsp:nvSpPr>
      <dsp:spPr>
        <a:xfrm>
          <a:off x="1076960" y="2692400"/>
          <a:ext cx="5019040" cy="101600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To review NYS standards for each of the top ten cited deficiencies</a:t>
          </a:r>
        </a:p>
      </dsp:txBody>
      <dsp:txXfrm>
        <a:off x="1126566" y="2742006"/>
        <a:ext cx="4919828" cy="916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32D7-0724-4649-90F8-81BDFBC33AFD}">
      <dsp:nvSpPr>
        <dsp:cNvPr id="0" name=""/>
        <dsp:cNvSpPr/>
      </dsp:nvSpPr>
      <dsp:spPr>
        <a:xfrm rot="10800000">
          <a:off x="1433495" y="0"/>
          <a:ext cx="5472684" cy="262830"/>
        </a:xfrm>
        <a:prstGeom prst="homePlat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Next LT Pro Light" panose="020B0304020202020204" pitchFamily="34" charset="0"/>
            </a:rPr>
            <a:t>	</a:t>
          </a:r>
          <a:r>
            <a:rPr lang="en-US" sz="1800" b="1" kern="1200" dirty="0">
              <a:latin typeface="Arial Nova" panose="020B0504020202020204" pitchFamily="34" charset="0"/>
            </a:rPr>
            <a:t>766.3 (b) – </a:t>
          </a:r>
          <a:r>
            <a:rPr lang="en-US" sz="1800" kern="1200" dirty="0">
              <a:latin typeface="Arial Nova" panose="020B0504020202020204" pitchFamily="34" charset="0"/>
            </a:rPr>
            <a:t>Plan of Care</a:t>
          </a:r>
        </a:p>
      </dsp:txBody>
      <dsp:txXfrm rot="10800000">
        <a:off x="1499202" y="0"/>
        <a:ext cx="5406977" cy="262830"/>
      </dsp:txXfrm>
    </dsp:sp>
    <dsp:sp modelId="{FC7C81FD-FFB8-4CFD-8DA7-1772D44118B0}">
      <dsp:nvSpPr>
        <dsp:cNvPr id="0" name=""/>
        <dsp:cNvSpPr/>
      </dsp:nvSpPr>
      <dsp:spPr>
        <a:xfrm>
          <a:off x="1312749" y="1220"/>
          <a:ext cx="262835" cy="262835"/>
        </a:xfrm>
        <a:prstGeom prst="ellipse">
          <a:avLst/>
        </a:prstGeom>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18385-2904-4C12-BC63-37EC939023E1}">
      <dsp:nvSpPr>
        <dsp:cNvPr id="0" name=""/>
        <dsp:cNvSpPr/>
      </dsp:nvSpPr>
      <dsp:spPr>
        <a:xfrm rot="10800000">
          <a:off x="1433495" y="334769"/>
          <a:ext cx="5472684" cy="262830"/>
        </a:xfrm>
        <a:prstGeom prst="homePlate">
          <a:avLst/>
        </a:prstGeom>
        <a:solidFill>
          <a:schemeClr val="accent3">
            <a:hueOff val="1250029"/>
            <a:satOff val="-1876"/>
            <a:lumOff val="-30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Next LT Pro Light" panose="020B0304020202020204" pitchFamily="34" charset="0"/>
            </a:rPr>
            <a:t>	</a:t>
          </a:r>
          <a:r>
            <a:rPr lang="en-US" sz="1800" b="1" kern="1200" dirty="0">
              <a:latin typeface="Arial Nova" panose="020B0504020202020204" pitchFamily="34" charset="0"/>
            </a:rPr>
            <a:t>766.9 (c) – </a:t>
          </a:r>
          <a:r>
            <a:rPr lang="en-US" sz="1800" kern="1200" dirty="0">
              <a:latin typeface="Arial Nova" panose="020B0504020202020204" pitchFamily="34" charset="0"/>
            </a:rPr>
            <a:t>Governing Authority</a:t>
          </a:r>
        </a:p>
      </dsp:txBody>
      <dsp:txXfrm rot="10800000">
        <a:off x="1499202" y="334769"/>
        <a:ext cx="5406977" cy="262830"/>
      </dsp:txXfrm>
    </dsp:sp>
    <dsp:sp modelId="{2C085C03-894E-4743-B67E-ADB83254E50F}">
      <dsp:nvSpPr>
        <dsp:cNvPr id="0" name=""/>
        <dsp:cNvSpPr/>
      </dsp:nvSpPr>
      <dsp:spPr>
        <a:xfrm>
          <a:off x="1312749" y="342514"/>
          <a:ext cx="262835" cy="2628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EB7D08-C576-4579-B3EF-FE1F493016B3}">
      <dsp:nvSpPr>
        <dsp:cNvPr id="0" name=""/>
        <dsp:cNvSpPr/>
      </dsp:nvSpPr>
      <dsp:spPr>
        <a:xfrm rot="10800000">
          <a:off x="1433495" y="676063"/>
          <a:ext cx="5472684" cy="262830"/>
        </a:xfrm>
        <a:prstGeom prst="homePlate">
          <a:avLst/>
        </a:prstGeom>
        <a:solidFill>
          <a:schemeClr val="accent3">
            <a:hueOff val="2500059"/>
            <a:satOff val="-3751"/>
            <a:lumOff val="-61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Next LT Pro Light" panose="020B0304020202020204" pitchFamily="34" charset="0"/>
            </a:rPr>
            <a:t>	</a:t>
          </a:r>
          <a:r>
            <a:rPr lang="en-US" sz="1800" b="1" kern="1200" dirty="0">
              <a:latin typeface="Arial Nova" panose="020B0504020202020204" pitchFamily="34" charset="0"/>
            </a:rPr>
            <a:t>766.9 (l) – </a:t>
          </a:r>
          <a:r>
            <a:rPr lang="en-US" sz="1800" kern="1200" dirty="0">
              <a:latin typeface="Arial Nova" panose="020B0504020202020204" pitchFamily="34" charset="0"/>
            </a:rPr>
            <a:t>Governing Authority</a:t>
          </a:r>
        </a:p>
      </dsp:txBody>
      <dsp:txXfrm rot="10800000">
        <a:off x="1499202" y="676063"/>
        <a:ext cx="5406977" cy="262830"/>
      </dsp:txXfrm>
    </dsp:sp>
    <dsp:sp modelId="{5CD6210B-5C7F-4C19-A15D-1A2167F0030D}">
      <dsp:nvSpPr>
        <dsp:cNvPr id="0" name=""/>
        <dsp:cNvSpPr/>
      </dsp:nvSpPr>
      <dsp:spPr>
        <a:xfrm>
          <a:off x="1312749" y="683809"/>
          <a:ext cx="262835" cy="2628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E648C9-FD3C-4BD2-B6B8-96010C1CC455}">
      <dsp:nvSpPr>
        <dsp:cNvPr id="0" name=""/>
        <dsp:cNvSpPr/>
      </dsp:nvSpPr>
      <dsp:spPr>
        <a:xfrm rot="10800000">
          <a:off x="1433495" y="1017357"/>
          <a:ext cx="5472684" cy="262830"/>
        </a:xfrm>
        <a:prstGeom prst="homePlate">
          <a:avLst/>
        </a:prstGeom>
        <a:solidFill>
          <a:schemeClr val="accent3">
            <a:hueOff val="3750088"/>
            <a:satOff val="-5627"/>
            <a:lumOff val="-91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Next LT Pro Light" panose="020B0304020202020204" pitchFamily="34" charset="0"/>
            </a:rPr>
            <a:t>	</a:t>
          </a:r>
          <a:r>
            <a:rPr lang="en-US" sz="1800" b="1" kern="1200" dirty="0">
              <a:latin typeface="Arial Nova" panose="020B0504020202020204" pitchFamily="34" charset="0"/>
            </a:rPr>
            <a:t>766.3 (d) – </a:t>
          </a:r>
          <a:r>
            <a:rPr lang="en-US" sz="1800" kern="1200" dirty="0">
              <a:latin typeface="Arial Nova" panose="020B0504020202020204" pitchFamily="34" charset="0"/>
            </a:rPr>
            <a:t>Plan of Care</a:t>
          </a:r>
        </a:p>
      </dsp:txBody>
      <dsp:txXfrm rot="10800000">
        <a:off x="1499202" y="1017357"/>
        <a:ext cx="5406977" cy="262830"/>
      </dsp:txXfrm>
    </dsp:sp>
    <dsp:sp modelId="{F6AB61B7-DE11-4F5E-A591-80DF8F2F9B58}">
      <dsp:nvSpPr>
        <dsp:cNvPr id="0" name=""/>
        <dsp:cNvSpPr/>
      </dsp:nvSpPr>
      <dsp:spPr>
        <a:xfrm>
          <a:off x="1312749" y="1025103"/>
          <a:ext cx="262835" cy="2628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37B2B-D4A1-4E6B-9D3C-0D11776EF012}">
      <dsp:nvSpPr>
        <dsp:cNvPr id="0" name=""/>
        <dsp:cNvSpPr/>
      </dsp:nvSpPr>
      <dsp:spPr>
        <a:xfrm rot="10800000">
          <a:off x="1433495" y="1358652"/>
          <a:ext cx="5472684" cy="262830"/>
        </a:xfrm>
        <a:prstGeom prst="homePlate">
          <a:avLst/>
        </a:prstGeom>
        <a:solidFill>
          <a:schemeClr val="accent3">
            <a:hueOff val="5000117"/>
            <a:satOff val="-7502"/>
            <a:lumOff val="-122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Next LT Pro Light" panose="020B0304020202020204" pitchFamily="34" charset="0"/>
            </a:rPr>
            <a:t>	</a:t>
          </a:r>
          <a:r>
            <a:rPr lang="en-US" sz="1800" b="1" kern="1200" dirty="0">
              <a:latin typeface="Arial Nova" panose="020B0504020202020204" pitchFamily="34" charset="0"/>
            </a:rPr>
            <a:t>766.1 (a)(1) – </a:t>
          </a:r>
          <a:r>
            <a:rPr lang="en-US" sz="1800" kern="1200" dirty="0">
              <a:latin typeface="Arial Nova" panose="020B0504020202020204" pitchFamily="34" charset="0"/>
            </a:rPr>
            <a:t>Patient Rights</a:t>
          </a:r>
        </a:p>
      </dsp:txBody>
      <dsp:txXfrm rot="10800000">
        <a:off x="1499202" y="1358652"/>
        <a:ext cx="5406977" cy="262830"/>
      </dsp:txXfrm>
    </dsp:sp>
    <dsp:sp modelId="{547326D5-E2C3-4E3E-9EDF-631466D0F74A}">
      <dsp:nvSpPr>
        <dsp:cNvPr id="0" name=""/>
        <dsp:cNvSpPr/>
      </dsp:nvSpPr>
      <dsp:spPr>
        <a:xfrm>
          <a:off x="1312749" y="1366397"/>
          <a:ext cx="262835" cy="262835"/>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D5EDB-59EA-4B4D-96E9-8DB2E86FD998}">
      <dsp:nvSpPr>
        <dsp:cNvPr id="0" name=""/>
        <dsp:cNvSpPr/>
      </dsp:nvSpPr>
      <dsp:spPr>
        <a:xfrm rot="10800000">
          <a:off x="1433495" y="1699946"/>
          <a:ext cx="5472684" cy="262830"/>
        </a:xfrm>
        <a:prstGeom prst="homePlate">
          <a:avLst/>
        </a:prstGeom>
        <a:solidFill>
          <a:schemeClr val="accent3">
            <a:hueOff val="6250147"/>
            <a:satOff val="-9378"/>
            <a:lumOff val="-152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Next LT Pro Light" panose="020B0304020202020204" pitchFamily="34" charset="0"/>
            </a:rPr>
            <a:t>	</a:t>
          </a:r>
          <a:r>
            <a:rPr lang="en-US" sz="1800" b="1" kern="1200" dirty="0">
              <a:latin typeface="Arial Nova" panose="020B0504020202020204" pitchFamily="34" charset="0"/>
            </a:rPr>
            <a:t>766.5 (d) – </a:t>
          </a:r>
          <a:r>
            <a:rPr lang="en-US" sz="1800" kern="1200" dirty="0">
              <a:latin typeface="Arial Nova" panose="020B0504020202020204" pitchFamily="34" charset="0"/>
            </a:rPr>
            <a:t>Clinical Supervision</a:t>
          </a:r>
        </a:p>
      </dsp:txBody>
      <dsp:txXfrm rot="10800000">
        <a:off x="1499202" y="1699946"/>
        <a:ext cx="5406977" cy="262830"/>
      </dsp:txXfrm>
    </dsp:sp>
    <dsp:sp modelId="{83441C16-C60E-4F81-82B5-83870E59AF00}">
      <dsp:nvSpPr>
        <dsp:cNvPr id="0" name=""/>
        <dsp:cNvSpPr/>
      </dsp:nvSpPr>
      <dsp:spPr>
        <a:xfrm>
          <a:off x="1312749" y="1707692"/>
          <a:ext cx="262835" cy="262835"/>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E0175-2836-4F57-9FA2-28CAB57CE20C}">
      <dsp:nvSpPr>
        <dsp:cNvPr id="0" name=""/>
        <dsp:cNvSpPr/>
      </dsp:nvSpPr>
      <dsp:spPr>
        <a:xfrm rot="10800000">
          <a:off x="1444166" y="2048989"/>
          <a:ext cx="5472684" cy="262830"/>
        </a:xfrm>
        <a:prstGeom prst="homePlate">
          <a:avLst/>
        </a:prstGeom>
        <a:solidFill>
          <a:schemeClr val="accent3">
            <a:hueOff val="7500176"/>
            <a:satOff val="-11253"/>
            <a:lumOff val="-183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Next LT Pro Light" panose="020B0304020202020204" pitchFamily="34" charset="0"/>
            </a:rPr>
            <a:t>	</a:t>
          </a:r>
          <a:r>
            <a:rPr lang="en-US" sz="1800" b="1" kern="1200" dirty="0">
              <a:latin typeface="Arial Nova" panose="020B0504020202020204" pitchFamily="34" charset="0"/>
            </a:rPr>
            <a:t>766.5 (b)(1) – </a:t>
          </a:r>
          <a:r>
            <a:rPr lang="en-US" sz="1800" kern="1200" dirty="0">
              <a:latin typeface="Arial Nova" panose="020B0504020202020204" pitchFamily="34" charset="0"/>
            </a:rPr>
            <a:t>Clinical Supervision</a:t>
          </a:r>
        </a:p>
      </dsp:txBody>
      <dsp:txXfrm rot="10800000">
        <a:off x="1509873" y="2048989"/>
        <a:ext cx="5406977" cy="262830"/>
      </dsp:txXfrm>
    </dsp:sp>
    <dsp:sp modelId="{8AC8DF22-AC1A-427A-8CB5-902A34C811BA}">
      <dsp:nvSpPr>
        <dsp:cNvPr id="0" name=""/>
        <dsp:cNvSpPr/>
      </dsp:nvSpPr>
      <dsp:spPr>
        <a:xfrm>
          <a:off x="1312749" y="2048986"/>
          <a:ext cx="262835" cy="262835"/>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9158F-8206-42D1-830E-7C981FE4CE1B}">
      <dsp:nvSpPr>
        <dsp:cNvPr id="0" name=""/>
        <dsp:cNvSpPr/>
      </dsp:nvSpPr>
      <dsp:spPr>
        <a:xfrm rot="10800000">
          <a:off x="1444166" y="2390283"/>
          <a:ext cx="5472684" cy="262830"/>
        </a:xfrm>
        <a:prstGeom prst="homePlate">
          <a:avLst/>
        </a:prstGeom>
        <a:solidFill>
          <a:schemeClr val="accent3">
            <a:hueOff val="8750205"/>
            <a:satOff val="-13129"/>
            <a:lumOff val="-213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Nova" panose="020B0504020202020204" pitchFamily="34" charset="0"/>
            </a:rPr>
            <a:t>	766.4 (d) – </a:t>
          </a:r>
          <a:r>
            <a:rPr lang="en-US" sz="1800" kern="1200" dirty="0">
              <a:latin typeface="Arial Nova" panose="020B0504020202020204" pitchFamily="34" charset="0"/>
            </a:rPr>
            <a:t>Medical Orders</a:t>
          </a:r>
        </a:p>
      </dsp:txBody>
      <dsp:txXfrm rot="10800000">
        <a:off x="1509873" y="2390283"/>
        <a:ext cx="5406977" cy="262830"/>
      </dsp:txXfrm>
    </dsp:sp>
    <dsp:sp modelId="{717EF582-D735-4CB3-96F4-6720B4D8E102}">
      <dsp:nvSpPr>
        <dsp:cNvPr id="0" name=""/>
        <dsp:cNvSpPr/>
      </dsp:nvSpPr>
      <dsp:spPr>
        <a:xfrm>
          <a:off x="1312749" y="2390280"/>
          <a:ext cx="262835" cy="262835"/>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5D0E1-167F-47D2-A1E2-0C0A41CD3735}">
      <dsp:nvSpPr>
        <dsp:cNvPr id="0" name=""/>
        <dsp:cNvSpPr/>
      </dsp:nvSpPr>
      <dsp:spPr>
        <a:xfrm rot="10800000">
          <a:off x="1444166" y="2731577"/>
          <a:ext cx="5472684" cy="262830"/>
        </a:xfrm>
        <a:prstGeom prst="homePlate">
          <a:avLst/>
        </a:prstGeom>
        <a:solidFill>
          <a:schemeClr val="accent3">
            <a:hueOff val="10000235"/>
            <a:satOff val="-15004"/>
            <a:lumOff val="-244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Nova" panose="020B0504020202020204" pitchFamily="34" charset="0"/>
            </a:rPr>
            <a:t>	766.9 (d) – </a:t>
          </a:r>
          <a:r>
            <a:rPr lang="en-US" sz="1800" kern="1200" dirty="0">
              <a:latin typeface="Arial Nova" panose="020B0504020202020204" pitchFamily="34" charset="0"/>
            </a:rPr>
            <a:t>Governing Authority</a:t>
          </a:r>
        </a:p>
      </dsp:txBody>
      <dsp:txXfrm rot="10800000">
        <a:off x="1509873" y="2731577"/>
        <a:ext cx="5406977" cy="262830"/>
      </dsp:txXfrm>
    </dsp:sp>
    <dsp:sp modelId="{8C3873FE-1C0C-4EE8-8793-C9EA95FCEAE8}">
      <dsp:nvSpPr>
        <dsp:cNvPr id="0" name=""/>
        <dsp:cNvSpPr/>
      </dsp:nvSpPr>
      <dsp:spPr>
        <a:xfrm>
          <a:off x="1312749" y="2731575"/>
          <a:ext cx="262835" cy="262835"/>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F1A39-88E3-4F1E-B7E9-6BF90CADA268}">
      <dsp:nvSpPr>
        <dsp:cNvPr id="0" name=""/>
        <dsp:cNvSpPr/>
      </dsp:nvSpPr>
      <dsp:spPr>
        <a:xfrm rot="10800000">
          <a:off x="1444166" y="3072872"/>
          <a:ext cx="5472684" cy="262830"/>
        </a:xfrm>
        <a:prstGeom prst="homePlate">
          <a:avLst/>
        </a:prstGeom>
        <a:solidFill>
          <a:schemeClr val="accent3">
            <a:hueOff val="11250264"/>
            <a:satOff val="-16880"/>
            <a:lumOff val="-274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903"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Nova" panose="020B0504020202020204" pitchFamily="34" charset="0"/>
            </a:rPr>
            <a:t>	766.11 (d)(4) – </a:t>
          </a:r>
          <a:r>
            <a:rPr lang="en-US" sz="1800" kern="1200" dirty="0">
              <a:latin typeface="Arial Nova" panose="020B0504020202020204" pitchFamily="34" charset="0"/>
            </a:rPr>
            <a:t>Personnel</a:t>
          </a:r>
        </a:p>
      </dsp:txBody>
      <dsp:txXfrm rot="10800000">
        <a:off x="1509873" y="3072872"/>
        <a:ext cx="5406977" cy="262830"/>
      </dsp:txXfrm>
    </dsp:sp>
    <dsp:sp modelId="{F6AF23CE-D90A-4D1C-BFB4-6DF2F33E3147}">
      <dsp:nvSpPr>
        <dsp:cNvPr id="0" name=""/>
        <dsp:cNvSpPr/>
      </dsp:nvSpPr>
      <dsp:spPr>
        <a:xfrm>
          <a:off x="1312749" y="3072869"/>
          <a:ext cx="262835" cy="262835"/>
        </a:xfrm>
        <a:prstGeom prst="ellipse">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C674F2-A4D4-478C-BB43-D37B2EF9D0FD}" type="datetimeFigureOut">
              <a:rPr lang="en-US" smtClean="0"/>
              <a:t>07/01/2024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21779E-4CEC-410A-92BD-D4C2854939AD}" type="slidenum">
              <a:rPr lang="en-US" smtClean="0"/>
              <a:t>‹#›</a:t>
            </a:fld>
            <a:endParaRPr lang="en-US" dirty="0"/>
          </a:p>
        </p:txBody>
      </p:sp>
    </p:spTree>
    <p:extLst>
      <p:ext uri="{BB962C8B-B14F-4D97-AF65-F5344CB8AC3E}">
        <p14:creationId xmlns:p14="http://schemas.microsoft.com/office/powerpoint/2010/main" val="1987743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t>07/01/2024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a:t>Welcome and introduction for Millie and Lori. Good morning, thank you for joining our first of a series of education and training opportunities for home care providers. My name is Millie </a:t>
            </a:r>
            <a:r>
              <a:rPr lang="en-US" dirty="0" err="1"/>
              <a:t>Ferriter</a:t>
            </a:r>
            <a:r>
              <a:rPr lang="en-US" dirty="0"/>
              <a:t>, I am the Director for the Home and Community Based Services, Division of Quality and Surveillance. I look forward to working with you and would also like to welcome Lori Novak, our Capital District Regional Office Program Manager. Today’s session will focus on the purpose, process, and results of LHCSA Re-licensure surveys. I think it is always a good idea to review what the regulators are looking at, which are the areas governed under your licensure. So lets begin.</a:t>
            </a:r>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dirty="0"/>
          </a:p>
        </p:txBody>
      </p:sp>
    </p:spTree>
    <p:extLst>
      <p:ext uri="{BB962C8B-B14F-4D97-AF65-F5344CB8AC3E}">
        <p14:creationId xmlns:p14="http://schemas.microsoft.com/office/powerpoint/2010/main" val="15511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sz="1200" dirty="0"/>
              <a:t>Performed offsite prior to the agency onsite survey</a:t>
            </a:r>
            <a:br>
              <a:rPr lang="en-US" dirty="0"/>
            </a:b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3</a:t>
            </a:fld>
            <a:endParaRPr lang="en-US" dirty="0"/>
          </a:p>
        </p:txBody>
      </p:sp>
    </p:spTree>
    <p:extLst>
      <p:ext uri="{BB962C8B-B14F-4D97-AF65-F5344CB8AC3E}">
        <p14:creationId xmlns:p14="http://schemas.microsoft.com/office/powerpoint/2010/main" val="67282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5</a:t>
            </a:fld>
            <a:endParaRPr lang="en-US" dirty="0"/>
          </a:p>
        </p:txBody>
      </p:sp>
    </p:spTree>
    <p:extLst>
      <p:ext uri="{BB962C8B-B14F-4D97-AF65-F5344CB8AC3E}">
        <p14:creationId xmlns:p14="http://schemas.microsoft.com/office/powerpoint/2010/main" val="393414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a:t>Content, comprehensive</a:t>
            </a:r>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dirty="0"/>
          </a:p>
        </p:txBody>
      </p:sp>
    </p:spTree>
    <p:extLst>
      <p:ext uri="{BB962C8B-B14F-4D97-AF65-F5344CB8AC3E}">
        <p14:creationId xmlns:p14="http://schemas.microsoft.com/office/powerpoint/2010/main" val="207282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a:t>Examples- HHATP</a:t>
            </a:r>
            <a:r>
              <a:rPr lang="en-US" baseline="0" dirty="0"/>
              <a:t> issues, lack of compliance with CHOW under 765,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16</a:t>
            </a:fld>
            <a:endParaRPr lang="en-US" dirty="0"/>
          </a:p>
        </p:txBody>
      </p:sp>
    </p:spTree>
    <p:extLst>
      <p:ext uri="{BB962C8B-B14F-4D97-AF65-F5344CB8AC3E}">
        <p14:creationId xmlns:p14="http://schemas.microsoft.com/office/powerpoint/2010/main" val="302932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159D6B-E71D-4282-8FD2-530E247F3C31}" type="datetime1">
              <a:rPr lang="en-US" smtClean="0"/>
              <a:t>07/01/2024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70B16-ACE5-4B30-81F3-79B223A7B837}" type="datetime1">
              <a:rPr lang="en-US" smtClean="0"/>
              <a:t>07/01/2024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9ED24-4D99-451E-BDFF-89D4057D5CA9}" type="datetime1">
              <a:rPr lang="en-US" smtClean="0"/>
              <a:t>07/01/2024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EB345-95FA-4C57-B6ED-3B41A1A45BB4}" type="datetime1">
              <a:rPr lang="en-US" smtClean="0"/>
              <a:t>07/01/2024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4AAB14-8F40-4B02-B707-D3355CFCDCE6}" type="datetime1">
              <a:rPr lang="en-US" smtClean="0"/>
              <a:t>07/01/2024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404948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977282-16EB-47AA-9170-8161412D12A3}" type="datetime1">
              <a:rPr lang="en-US" smtClean="0"/>
              <a:t>07/01/2024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2737012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0D60A-5195-4834-B393-2BC2E1F0C0E5}" type="datetime1">
              <a:rPr lang="en-US" smtClean="0"/>
              <a:t>07/01/2024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89221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F6142-BB36-4E1A-9E95-91B14BF2B578}" type="datetime1">
              <a:rPr lang="en-US" smtClean="0"/>
              <a:t>07/01/2024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49045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20BA85-F578-490E-8716-E7DDE6890EA3}" type="datetime1">
              <a:rPr lang="en-US" smtClean="0"/>
              <a:t>07/01/2024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339398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206B3-7685-4EB2-A04A-66B1C75860BF}" type="datetime1">
              <a:rPr lang="en-US" smtClean="0"/>
              <a:t>07/01/2024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53349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D3CA9-9397-4ADF-AC10-4B65A94B5FF8}" type="datetime1">
              <a:rPr lang="en-US" smtClean="0"/>
              <a:t>07/01/2024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3421363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A8F7-3BD7-4D62-A47D-105C021B04D3}" type="datetime1">
              <a:rPr lang="en-US" smtClean="0"/>
              <a:t>07/01/2024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405670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DD601-F743-4B31-A0CD-CE1A971C30FF}" type="datetime1">
              <a:rPr lang="en-US" smtClean="0"/>
              <a:t>07/01/2024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3264801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D4F3AB-74FD-4376-B714-D708F97A158B}" type="datetime1">
              <a:rPr lang="en-US" smtClean="0"/>
              <a:t>07/01/2024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387189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7A9F47-8B18-4438-A863-1C9236FBA1BD}" type="datetime1">
              <a:rPr lang="en-US" smtClean="0"/>
              <a:t>07/01/2024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1635551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206B3-7685-4EB2-A04A-66B1C75860BF}" type="datetime1">
              <a:rPr lang="en-US" smtClean="0"/>
              <a:t>07/01/2024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801CB-57D4-4F02-9DD0-A8FF7902D6A0}" type="slidenum">
              <a:rPr lang="en-US" smtClean="0"/>
              <a:t>‹#›</a:t>
            </a:fld>
            <a:endParaRPr lang="en-US"/>
          </a:p>
        </p:txBody>
      </p:sp>
    </p:spTree>
    <p:extLst>
      <p:ext uri="{BB962C8B-B14F-4D97-AF65-F5344CB8AC3E}">
        <p14:creationId xmlns:p14="http://schemas.microsoft.com/office/powerpoint/2010/main" val="29961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E52F28-92C7-4478-9366-C9F7250030D3}" type="datetime1">
              <a:rPr lang="en-US" smtClean="0"/>
              <a:t>07/01/2024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0"/>
          </p:nvPr>
        </p:nvSpPr>
        <p:spPr/>
        <p:txBody>
          <a:bodyPr/>
          <a:lstStyle/>
          <a:p>
            <a:fld id="{5753D546-2B1B-4603-939D-09D32DAB1BDC}" type="datetime1">
              <a:rPr lang="en-US" smtClean="0"/>
              <a:t>07/01/2024</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BFAC5A-6117-4CD3-B0A5-00CAEA3BFB77}" type="datetime1">
              <a:rPr lang="en-US" smtClean="0"/>
              <a:t>07/01/2024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D9FFC2-D96E-4105-A7B7-77C59FC4FD9E}" type="datetime1">
              <a:rPr lang="en-US" smtClean="0"/>
              <a:t>07/01/2024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F51C7E4-B23B-4AD9-8959-8DFAC5325EDE}" type="datetime1">
              <a:rPr lang="en-US" smtClean="0"/>
              <a:t>07/01/2024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C39F0EE-9D14-47F2-99A9-4C2CC70D489A}" type="datetime1">
              <a:rPr lang="en-US" smtClean="0"/>
              <a:t>07/01/2024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C9066-F166-4189-ACDF-F1179450A3F0}" type="datetime1">
              <a:rPr lang="en-US" smtClean="0"/>
              <a:t>07/01/2024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603190" cy="810768"/>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24D7403-156E-42DE-A3DC-7757816C990F}" type="datetime1">
              <a:rPr lang="en-US" smtClean="0"/>
              <a:t>07/01/2024</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May 13, 2015</a:t>
            </a: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9453" y="4511417"/>
            <a:ext cx="1713547" cy="385572"/>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D73"/>
                </a:solidFill>
              </a:rPr>
              <a:t>May 13, 2015</a:t>
            </a: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EE1F2D6-F942-45D7-BD30-67DCB5F2B954}" type="datetime1">
              <a:rPr lang="en-US" smtClean="0"/>
              <a:t>07/01/2024</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July 1, 2024</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NYSOO_DOH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9453" y="4511417"/>
            <a:ext cx="1713547" cy="385572"/>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967D2DD-0132-4C20-ACEA-C539593B9705}" type="datetime1">
              <a:rPr lang="en-US" smtClean="0"/>
              <a:t>07/01/2024</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D0801CB-57D4-4F02-9DD0-A8FF7902D6A0}" type="slidenum">
              <a:rPr lang="en-US" smtClean="0"/>
              <a:t>‹#›</a:t>
            </a:fld>
            <a:endParaRPr lang="en-US"/>
          </a:p>
        </p:txBody>
      </p:sp>
    </p:spTree>
    <p:extLst>
      <p:ext uri="{BB962C8B-B14F-4D97-AF65-F5344CB8AC3E}">
        <p14:creationId xmlns:p14="http://schemas.microsoft.com/office/powerpoint/2010/main" val="1565133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9B4643E-14A5-45D8-AA60-F163A53DC656}" type="datetime1">
              <a:rPr lang="en-US" smtClean="0"/>
              <a:t>07/01/2024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361950"/>
            <a:ext cx="3196702" cy="813816"/>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700" r:id="rId1"/>
    <p:sldLayoutId id="2147483701"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homecareliccert@health.ny.gov" TargetMode="External"/><Relationship Id="rId2" Type="http://schemas.openxmlformats.org/officeDocument/2006/relationships/hyperlink" Target="mailto:homecare@health.ny.gov" TargetMode="External"/><Relationship Id="rId1" Type="http://schemas.openxmlformats.org/officeDocument/2006/relationships/slideLayout" Target="../slideLayouts/slideLayout3.xml"/><Relationship Id="rId6" Type="http://schemas.openxmlformats.org/officeDocument/2006/relationships/hyperlink" Target="mailto:pcatp@health.ny.gov" TargetMode="External"/><Relationship Id="rId5" Type="http://schemas.openxmlformats.org/officeDocument/2006/relationships/hyperlink" Target="mailto:hhatp@health.ny.gov" TargetMode="External"/><Relationship Id="rId4" Type="http://schemas.openxmlformats.org/officeDocument/2006/relationships/hyperlink" Target="mailto:hcreg@health.ny.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352550"/>
            <a:ext cx="7010400" cy="646331"/>
          </a:xfrm>
          <a:prstGeom prst="rect">
            <a:avLst/>
          </a:prstGeom>
          <a:noFill/>
          <a:ln>
            <a:noFill/>
          </a:ln>
        </p:spPr>
        <p:txBody>
          <a:bodyPr wrap="square" rtlCol="0" anchor="t">
            <a:spAutoFit/>
          </a:bodyPr>
          <a:lstStyle/>
          <a:p>
            <a:pPr algn="ctr"/>
            <a:r>
              <a:rPr lang="en-US" sz="3600" b="1" dirty="0">
                <a:latin typeface="Arial"/>
                <a:cs typeface="Arial"/>
              </a:rPr>
              <a:t>Frequently Cited Deficiencies</a:t>
            </a:r>
          </a:p>
        </p:txBody>
      </p:sp>
      <p:sp>
        <p:nvSpPr>
          <p:cNvPr id="2" name="TextBox 1">
            <a:extLst>
              <a:ext uri="{FF2B5EF4-FFF2-40B4-BE49-F238E27FC236}">
                <a16:creationId xmlns:a16="http://schemas.microsoft.com/office/drawing/2014/main" id="{54D17E8B-CFF6-4606-93FC-DEA226DB09DD}"/>
              </a:ext>
            </a:extLst>
          </p:cNvPr>
          <p:cNvSpPr txBox="1"/>
          <p:nvPr/>
        </p:nvSpPr>
        <p:spPr>
          <a:xfrm>
            <a:off x="152400" y="2571750"/>
            <a:ext cx="10347061" cy="129266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Center for Home and Community Based Services </a:t>
            </a:r>
          </a:p>
          <a:p>
            <a:r>
              <a:rPr lang="en-US" sz="1800" dirty="0">
                <a:latin typeface="Arial" panose="020B0604020202020204" pitchFamily="34" charset="0"/>
                <a:cs typeface="Arial" panose="020B0604020202020204" pitchFamily="34" charset="0"/>
              </a:rPr>
              <a:t>Mildred P. Ferriter, Director, Division of Quality and Surveillance</a:t>
            </a:r>
          </a:p>
          <a:p>
            <a:r>
              <a:rPr lang="en-US" sz="1800" dirty="0">
                <a:latin typeface="Arial" panose="020B0604020202020204" pitchFamily="34" charset="0"/>
                <a:cs typeface="Arial" panose="020B0604020202020204" pitchFamily="34" charset="0"/>
              </a:rPr>
              <a:t>Lori Novak – Program Manager, Capital District Regional Office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6AA424-3435-25E4-F8FD-2BA694843C6F}"/>
              </a:ext>
            </a:extLst>
          </p:cNvPr>
          <p:cNvSpPr>
            <a:spLocks noGrp="1"/>
          </p:cNvSpPr>
          <p:nvPr>
            <p:ph idx="1"/>
          </p:nvPr>
        </p:nvSpPr>
        <p:spPr>
          <a:xfrm>
            <a:off x="457200" y="1504950"/>
            <a:ext cx="8229600" cy="3089275"/>
          </a:xfrm>
        </p:spPr>
        <p:txBody>
          <a:bodyPr>
            <a:normAutofit/>
          </a:bodyPr>
          <a:lstStyle/>
          <a:p>
            <a:pPr marL="400050" lvl="1" indent="0">
              <a:spcAft>
                <a:spcPts val="1200"/>
              </a:spcAft>
              <a:buNone/>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US" sz="2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 and submit a written summary of review findings to the governing authority for necessary action; and</a:t>
            </a:r>
          </a:p>
          <a:p>
            <a:pPr marL="400050" lvl="1" indent="0">
              <a:spcAft>
                <a:spcPts val="1200"/>
              </a:spcAft>
              <a:buNone/>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US" sz="2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assist the agency in maintaining liaison with other health care providers in the community.</a:t>
            </a:r>
          </a:p>
          <a:p>
            <a:endParaRPr lang="en-US" dirty="0"/>
          </a:p>
        </p:txBody>
      </p:sp>
      <p:sp>
        <p:nvSpPr>
          <p:cNvPr id="3" name="Title 2">
            <a:extLst>
              <a:ext uri="{FF2B5EF4-FFF2-40B4-BE49-F238E27FC236}">
                <a16:creationId xmlns:a16="http://schemas.microsoft.com/office/drawing/2014/main" id="{405094CD-CB38-E461-4E1B-AEAFE1DB47E3}"/>
              </a:ext>
            </a:extLst>
          </p:cNvPr>
          <p:cNvSpPr>
            <a:spLocks noGrp="1"/>
          </p:cNvSpPr>
          <p:nvPr>
            <p:ph type="title"/>
          </p:nvPr>
        </p:nvSpPr>
        <p:spPr>
          <a:xfrm>
            <a:off x="446314" y="438150"/>
            <a:ext cx="8229600" cy="857250"/>
          </a:xfrm>
        </p:spPr>
        <p:txBody>
          <a:bodyPr>
            <a:noAutofit/>
          </a:bodyPr>
          <a:lstStyle/>
          <a:p>
            <a:r>
              <a:rPr lang="en-US" sz="3600" b="1" dirty="0"/>
              <a:t>#3 - 766.9 (l) Governing Authority </a:t>
            </a:r>
            <a:r>
              <a:rPr lang="en-US" sz="3600" b="1" baseline="-25000" dirty="0"/>
              <a:t>(Continued)</a:t>
            </a:r>
            <a:endParaRPr lang="en-US" sz="3600" baseline="-25000" dirty="0"/>
          </a:p>
        </p:txBody>
      </p:sp>
    </p:spTree>
    <p:extLst>
      <p:ext uri="{BB962C8B-B14F-4D97-AF65-F5344CB8AC3E}">
        <p14:creationId xmlns:p14="http://schemas.microsoft.com/office/powerpoint/2010/main" val="110146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#4 - 766.3 (d) Plan of care </a:t>
            </a:r>
          </a:p>
        </p:txBody>
      </p:sp>
      <p:sp>
        <p:nvSpPr>
          <p:cNvPr id="3" name="Content Placeholder 2"/>
          <p:cNvSpPr>
            <a:spLocks noGrp="1"/>
          </p:cNvSpPr>
          <p:nvPr>
            <p:ph idx="1"/>
          </p:nvPr>
        </p:nvSpPr>
        <p:spPr>
          <a:xfrm>
            <a:off x="457200" y="1276350"/>
            <a:ext cx="8229600" cy="3394075"/>
          </a:xfrm>
        </p:spPr>
        <p:txBody>
          <a:bodyPr>
            <a:noAutofit/>
          </a:bodyPr>
          <a:lstStyle/>
          <a:p>
            <a:pPr marL="0" indent="0">
              <a:spcAft>
                <a:spcPts val="1200"/>
              </a:spcAft>
              <a:buNone/>
            </a:pPr>
            <a:r>
              <a:rPr lang="en-US" sz="2200" dirty="0"/>
              <a:t>The governing authority or operator shall ensure that:</a:t>
            </a:r>
          </a:p>
          <a:p>
            <a:pPr marL="457200" lvl="1" indent="0">
              <a:spcAft>
                <a:spcPts val="1200"/>
              </a:spcAft>
              <a:buNone/>
            </a:pPr>
            <a:r>
              <a:rPr lang="en-US" sz="2200" b="1" dirty="0"/>
              <a:t>(d) </a:t>
            </a:r>
            <a:r>
              <a:rPr lang="en-US" sz="2200" dirty="0"/>
              <a:t>The plan of care is reviewed and revised as frequently as necessary to reflect the changing needs of the patient, but no less frequently than every six months;  </a:t>
            </a:r>
          </a:p>
        </p:txBody>
      </p:sp>
      <p:pic>
        <p:nvPicPr>
          <p:cNvPr id="2050" name="Picture 2" descr="25,200+ Review Time Stock Illustrations, Royalty-Free Vector Graphics &amp; Clip  Art - iStock | Magnifying glass, Evaluation">
            <a:extLst>
              <a:ext uri="{FF2B5EF4-FFF2-40B4-BE49-F238E27FC236}">
                <a16:creationId xmlns:a16="http://schemas.microsoft.com/office/drawing/2014/main" id="{B9B1B009-E619-8F24-0761-5E9A8E52AA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588419"/>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4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#5 - 766.1(a)(1) Patient Rights</a:t>
            </a:r>
          </a:p>
        </p:txBody>
      </p:sp>
      <p:sp>
        <p:nvSpPr>
          <p:cNvPr id="3" name="Content Placeholder 2"/>
          <p:cNvSpPr>
            <a:spLocks noGrp="1"/>
          </p:cNvSpPr>
          <p:nvPr>
            <p:ph idx="1"/>
          </p:nvPr>
        </p:nvSpPr>
        <p:spPr>
          <a:xfrm>
            <a:off x="457200" y="1200150"/>
            <a:ext cx="7010400" cy="3394075"/>
          </a:xfrm>
        </p:spPr>
        <p:txBody>
          <a:bodyPr>
            <a:normAutofit/>
          </a:bodyPr>
          <a:lstStyle/>
          <a:p>
            <a:pPr marL="0" indent="0">
              <a:spcAft>
                <a:spcPts val="1200"/>
              </a:spcAft>
              <a:buNone/>
            </a:pPr>
            <a:r>
              <a:rPr lang="en-US" sz="2200" dirty="0"/>
              <a:t>The governing authority shall establish written policies regarding the rights of the patient and shall ensure the development of procedures implementing such policies. These rights, policies and procedures shall afford each patient the right to:</a:t>
            </a:r>
          </a:p>
          <a:p>
            <a:pPr marL="457200" lvl="1" indent="0">
              <a:spcAft>
                <a:spcPts val="1200"/>
              </a:spcAft>
              <a:buNone/>
            </a:pPr>
            <a:r>
              <a:rPr lang="en-US" sz="2200" b="1" dirty="0"/>
              <a:t>(1) </a:t>
            </a:r>
            <a:r>
              <a:rPr lang="en-US" sz="2200" dirty="0"/>
              <a:t>be informed of these rights, and the right to exercise such rights, in writing prior to the initiation of care, as evidenced by written documentation in the clinical record;</a:t>
            </a:r>
          </a:p>
        </p:txBody>
      </p:sp>
      <p:sp>
        <p:nvSpPr>
          <p:cNvPr id="4" name="AutoShape 2" descr="Patient Rights Explained: HIPAA Right of Access | HIPAAtrek">
            <a:extLst>
              <a:ext uri="{FF2B5EF4-FFF2-40B4-BE49-F238E27FC236}">
                <a16:creationId xmlns:a16="http://schemas.microsoft.com/office/drawing/2014/main" id="{2E7A42E2-DEBC-02C9-2524-0CE05780749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Patient Rights Explained: HIPAA Right of Access | HIPAAtrek">
            <a:extLst>
              <a:ext uri="{FF2B5EF4-FFF2-40B4-BE49-F238E27FC236}">
                <a16:creationId xmlns:a16="http://schemas.microsoft.com/office/drawing/2014/main" id="{EDE1004A-43AC-126E-11D7-945396DD30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805" y="1809750"/>
            <a:ext cx="211719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9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#6 - 766.5 (d) Clinical Supervision</a:t>
            </a:r>
          </a:p>
        </p:txBody>
      </p:sp>
      <p:sp>
        <p:nvSpPr>
          <p:cNvPr id="3" name="Content Placeholder 2"/>
          <p:cNvSpPr>
            <a:spLocks noGrp="1"/>
          </p:cNvSpPr>
          <p:nvPr>
            <p:ph idx="1"/>
          </p:nvPr>
        </p:nvSpPr>
        <p:spPr>
          <a:xfrm>
            <a:off x="609600" y="1047924"/>
            <a:ext cx="6705600" cy="3394075"/>
          </a:xfrm>
        </p:spPr>
        <p:txBody>
          <a:bodyPr>
            <a:noAutofit/>
          </a:bodyPr>
          <a:lstStyle/>
          <a:p>
            <a:pPr marL="0" indent="0">
              <a:buNone/>
            </a:pPr>
            <a:r>
              <a:rPr lang="en-US" sz="2200" b="1" dirty="0"/>
              <a:t>(d) </a:t>
            </a:r>
            <a:r>
              <a:rPr lang="en-US" sz="2200" dirty="0"/>
              <a:t>in-home supervision by professional staff of home health aides and personal care aides occurs:</a:t>
            </a:r>
          </a:p>
          <a:p>
            <a:endParaRPr lang="en-US" sz="1400" dirty="0"/>
          </a:p>
          <a:p>
            <a:pPr marL="400050" lvl="1" indent="0">
              <a:buNone/>
            </a:pPr>
            <a:r>
              <a:rPr lang="en-US" sz="2200" b="1" dirty="0"/>
              <a:t>(1) </a:t>
            </a:r>
            <a:r>
              <a:rPr lang="en-US" sz="2200" dirty="0"/>
              <a:t>to demonstrate to and instruct the aide in the treatments or services to be provided with successful re-demonstration by the aide during the initial service visit or where there is a change in personnel providing care, if the aide does not have documented training and experience in performing the tasks prescribed in the plan of care;</a:t>
            </a:r>
          </a:p>
        </p:txBody>
      </p:sp>
      <p:pic>
        <p:nvPicPr>
          <p:cNvPr id="4098" name="Picture 2" descr="Home Health - Alliant Home Health">
            <a:extLst>
              <a:ext uri="{FF2B5EF4-FFF2-40B4-BE49-F238E27FC236}">
                <a16:creationId xmlns:a16="http://schemas.microsoft.com/office/drawing/2014/main" id="{C6F49CE4-7219-F3B8-D337-01AF0C80115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01" b="94858" l="2388" r="90449">
                        <a14:foregroundMark x1="31882" y1="20213" x2="31882" y2="20213"/>
                        <a14:foregroundMark x1="29354" y1="16312" x2="29354" y2="16312"/>
                        <a14:foregroundMark x1="30618" y1="7270" x2="30618" y2="7270"/>
                        <a14:foregroundMark x1="30337" y1="6915" x2="30337" y2="6915"/>
                        <a14:foregroundMark x1="29073" y1="3901" x2="29073" y2="3901"/>
                        <a14:foregroundMark x1="30337" y1="6206" x2="30337" y2="6206"/>
                        <a14:foregroundMark x1="26685" y1="12766" x2="26685" y2="12766"/>
                        <a14:foregroundMark x1="24719" y1="15248" x2="24719" y2="15248"/>
                        <a14:foregroundMark x1="24438" y1="16667" x2="24438" y2="16667"/>
                        <a14:foregroundMark x1="22893" y1="20745" x2="22893" y2="20745"/>
                        <a14:foregroundMark x1="22191" y1="23759" x2="22191" y2="23759"/>
                        <a14:foregroundMark x1="36236" y1="16312" x2="36236" y2="16312"/>
                        <a14:foregroundMark x1="36798" y1="20745" x2="36798" y2="20745"/>
                        <a14:foregroundMark x1="37219" y1="20745" x2="37219" y2="20745"/>
                        <a14:foregroundMark x1="38343" y1="21809" x2="38343" y2="21809"/>
                        <a14:foregroundMark x1="36798" y1="22695" x2="36798" y2="22695"/>
                        <a14:foregroundMark x1="30056" y1="19149" x2="30056" y2="19149"/>
                        <a14:foregroundMark x1="30618" y1="19149" x2="30618" y2="19149"/>
                        <a14:foregroundMark x1="33708" y1="19149" x2="33708" y2="19149"/>
                        <a14:foregroundMark x1="21629" y1="32092" x2="21629" y2="32092"/>
                        <a14:foregroundMark x1="22612" y1="31738" x2="22612" y2="31738"/>
                        <a14:foregroundMark x1="51404" y1="12766" x2="51404" y2="12766"/>
                        <a14:foregroundMark x1="50281" y1="10106" x2="50281" y2="10106"/>
                        <a14:foregroundMark x1="51124" y1="12589" x2="50000" y2="13475"/>
                        <a14:foregroundMark x1="51966" y1="9043" x2="49017" y2="13298"/>
                        <a14:foregroundMark x1="48596" y1="9043" x2="48455" y2="12589"/>
                        <a14:foregroundMark x1="48864" y1="8282" x2="52669" y2="10284"/>
                        <a14:foregroundMark x1="47612" y1="7624" x2="48419" y2="8049"/>
                        <a14:foregroundMark x1="27388" y1="21631" x2="27388" y2="21631"/>
                        <a14:foregroundMark x1="27528" y1="28546" x2="27528" y2="28546"/>
                        <a14:foregroundMark x1="21489" y1="34574" x2="21489" y2="34574"/>
                        <a14:foregroundMark x1="16433" y1="34752" x2="33848" y2="34574"/>
                        <a14:foregroundMark x1="33848" y1="34574" x2="51545" y2="34752"/>
                        <a14:foregroundMark x1="51545" y1="34752" x2="30056" y2="43085"/>
                        <a14:foregroundMark x1="30056" y1="43085" x2="15169" y2="32979"/>
                        <a14:foregroundMark x1="31180" y1="26773" x2="31180" y2="26773"/>
                        <a14:foregroundMark x1="36376" y1="28369" x2="36376" y2="28369"/>
                        <a14:foregroundMark x1="36236" y1="22518" x2="36236" y2="22518"/>
                        <a14:foregroundMark x1="33287" y1="22340" x2="33287" y2="22340"/>
                        <a14:foregroundMark x1="33848" y1="25355" x2="33848" y2="25355"/>
                        <a14:foregroundMark x1="33427" y1="18617" x2="33427" y2="18617"/>
                        <a14:foregroundMark x1="29635" y1="17908" x2="29635" y2="17908"/>
                        <a14:foregroundMark x1="27388" y1="22695" x2="27388" y2="22695"/>
                        <a14:foregroundMark x1="37360" y1="31560" x2="37360" y2="31560"/>
                        <a14:foregroundMark x1="33567" y1="31383" x2="33567" y2="31383"/>
                        <a14:foregroundMark x1="52669" y1="6915" x2="52669" y2="6915"/>
                        <a14:foregroundMark x1="53652" y1="7447" x2="53652" y2="7447"/>
                        <a14:foregroundMark x1="47331" y1="7092" x2="47331" y2="7092"/>
                        <a14:foregroundMark x1="50000" y1="6738" x2="50000" y2="6738"/>
                        <a14:foregroundMark x1="12360" y1="60461" x2="12360" y2="60461"/>
                        <a14:foregroundMark x1="12640" y1="64716" x2="12640" y2="64716"/>
                        <a14:foregroundMark x1="12219" y1="77482" x2="12219" y2="77482"/>
                        <a14:foregroundMark x1="11938" y1="63830" x2="15449" y2="65248"/>
                        <a14:foregroundMark x1="12219" y1="64007" x2="12219" y2="64007"/>
                        <a14:foregroundMark x1="12781" y1="62766" x2="16011" y2="62766"/>
                        <a14:foregroundMark x1="8848" y1="57447" x2="9129" y2="85106"/>
                        <a14:foregroundMark x1="2388" y1="89007" x2="7444" y2="89539"/>
                        <a14:foregroundMark x1="16011" y1="35106" x2="15730" y2="62234"/>
                        <a14:foregroundMark x1="21629" y1="50532" x2="21629" y2="50532"/>
                        <a14:foregroundMark x1="23455" y1="49468" x2="24719" y2="65957"/>
                        <a14:foregroundMark x1="23876" y1="56383" x2="23876" y2="56383"/>
                        <a14:foregroundMark x1="24719" y1="54610" x2="24719" y2="54610"/>
                        <a14:foregroundMark x1="24579" y1="49645" x2="25140" y2="63652"/>
                        <a14:foregroundMark x1="25000" y1="47872" x2="25281" y2="47872"/>
                        <a14:foregroundMark x1="25000" y1="46986" x2="18539" y2="47872"/>
                        <a14:foregroundMark x1="18680" y1="47340" x2="18680" y2="65603"/>
                        <a14:foregroundMark x1="18961" y1="65248" x2="18961" y2="65248"/>
                        <a14:foregroundMark x1="38483" y1="43440" x2="38483" y2="43440"/>
                        <a14:foregroundMark x1="40309" y1="42021" x2="40309" y2="42021"/>
                        <a14:foregroundMark x1="29635" y1="47695" x2="29635" y2="48050"/>
                        <a14:foregroundMark x1="31882" y1="47518" x2="31882" y2="47518"/>
                        <a14:foregroundMark x1="35674" y1="47518" x2="35674" y2="47518"/>
                        <a14:foregroundMark x1="35955" y1="51596" x2="35955" y2="51596"/>
                        <a14:foregroundMark x1="35674" y1="62411" x2="35674" y2="62411"/>
                        <a14:foregroundMark x1="34691" y1="65426" x2="34691" y2="65426"/>
                        <a14:foregroundMark x1="41152" y1="55674" x2="41152" y2="55674"/>
                        <a14:foregroundMark x1="41854" y1="47163" x2="41854" y2="47163"/>
                        <a14:foregroundMark x1="40309" y1="58688" x2="40309" y2="58688"/>
                        <a14:foregroundMark x1="40309" y1="64184" x2="40309" y2="64184"/>
                        <a14:foregroundMark x1="42416" y1="65248" x2="42416" y2="65248"/>
                        <a14:foregroundMark x1="46910" y1="65248" x2="43399" y2="65426"/>
                        <a14:foregroundMark x1="46348" y1="65248" x2="46770" y2="48936"/>
                        <a14:foregroundMark x1="53652" y1="73936" x2="54213" y2="77837"/>
                        <a14:foregroundMark x1="51124" y1="56915" x2="50843" y2="68440"/>
                        <a14:foregroundMark x1="40309" y1="42021" x2="57303" y2="42021"/>
                        <a14:foregroundMark x1="58287" y1="92376" x2="58146" y2="90426"/>
                        <a14:foregroundMark x1="58989" y1="93617" x2="58848" y2="93617"/>
                        <a14:foregroundMark x1="57584" y1="93972" x2="57584" y2="93972"/>
                        <a14:foregroundMark x1="56461" y1="93440" x2="56461" y2="93440"/>
                        <a14:foregroundMark x1="56461" y1="94858" x2="56461" y2="94858"/>
                        <a14:foregroundMark x1="64326" y1="94326" x2="64326" y2="94326"/>
                        <a14:foregroundMark x1="65730" y1="94858" x2="65730" y2="94858"/>
                        <a14:foregroundMark x1="65028" y1="92553" x2="65028" y2="92553"/>
                        <a14:foregroundMark x1="68820" y1="93794" x2="68820" y2="93794"/>
                        <a14:foregroundMark x1="69944" y1="94149" x2="69944" y2="94149"/>
                        <a14:foregroundMark x1="70365" y1="94149" x2="70365" y2="94149"/>
                        <a14:foregroundMark x1="70646" y1="93972" x2="70646" y2="93972"/>
                        <a14:foregroundMark x1="70787" y1="93972" x2="70787" y2="93972"/>
                        <a14:foregroundMark x1="71067" y1="93440" x2="71067" y2="93440"/>
                        <a14:foregroundMark x1="70225" y1="94681" x2="70225" y2="94681"/>
                        <a14:foregroundMark x1="77107" y1="93617" x2="77107" y2="93617"/>
                        <a14:foregroundMark x1="79494" y1="93440" x2="79635" y2="93794"/>
                        <a14:foregroundMark x1="79354" y1="94681" x2="79354" y2="94681"/>
                        <a14:foregroundMark x1="75281" y1="94326" x2="75281" y2="94326"/>
                        <a14:foregroundMark x1="76264" y1="95035" x2="76264" y2="95035"/>
                        <a14:foregroundMark x1="74579" y1="94681" x2="74579" y2="94681"/>
                        <a14:foregroundMark x1="74438" y1="93972" x2="74438" y2="93972"/>
                        <a14:foregroundMark x1="83989" y1="93085" x2="83989" y2="93085"/>
                        <a14:foregroundMark x1="84831" y1="94326" x2="84831" y2="94326"/>
                        <a14:foregroundMark x1="84831" y1="94326" x2="86798" y2="94326"/>
                        <a14:foregroundMark x1="83848" y1="94681" x2="83848" y2="94681"/>
                        <a14:foregroundMark x1="86657" y1="94681" x2="86657" y2="94681"/>
                        <a14:foregroundMark x1="50702" y1="84397" x2="50702" y2="84397"/>
                        <a14:foregroundMark x1="63062" y1="84397" x2="63062" y2="84397"/>
                        <a14:foregroundMark x1="90449" y1="50177" x2="90449" y2="50177"/>
                        <a14:backgroundMark x1="51124" y1="5319" x2="50421" y2="5319"/>
                        <a14:backgroundMark x1="50562" y1="5851" x2="50421" y2="5851"/>
                        <a14:backgroundMark x1="49438" y1="6028" x2="50000" y2="6028"/>
                      </a14:backgroundRemoval>
                    </a14:imgEffect>
                  </a14:imgLayer>
                </a14:imgProps>
              </a:ext>
              <a:ext uri="{28A0092B-C50C-407E-A947-70E740481C1C}">
                <a14:useLocalDpi xmlns:a14="http://schemas.microsoft.com/office/drawing/2010/main" val="0"/>
              </a:ext>
            </a:extLst>
          </a:blip>
          <a:srcRect/>
          <a:stretch>
            <a:fillRect/>
          </a:stretch>
        </p:blipFill>
        <p:spPr bwMode="auto">
          <a:xfrm>
            <a:off x="7156113" y="1733550"/>
            <a:ext cx="2019785" cy="16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5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5A6CCF-7995-1B20-BAC8-EB4F93625F2E}"/>
              </a:ext>
            </a:extLst>
          </p:cNvPr>
          <p:cNvSpPr>
            <a:spLocks noGrp="1"/>
          </p:cNvSpPr>
          <p:nvPr>
            <p:ph idx="1"/>
          </p:nvPr>
        </p:nvSpPr>
        <p:spPr>
          <a:xfrm>
            <a:off x="457200" y="1428750"/>
            <a:ext cx="8229600" cy="3165475"/>
          </a:xfrm>
        </p:spPr>
        <p:txBody>
          <a:bodyPr>
            <a:normAutofit/>
          </a:bodyPr>
          <a:lstStyle/>
          <a:p>
            <a:pPr marL="400050" lvl="1" indent="0">
              <a:spcAft>
                <a:spcPts val="1200"/>
              </a:spcAft>
              <a:buNone/>
            </a:pPr>
            <a:r>
              <a:rPr lang="en-US" sz="2400" b="1" dirty="0"/>
              <a:t>(2) </a:t>
            </a:r>
            <a:r>
              <a:rPr lang="en-US" sz="2400" dirty="0"/>
              <a:t>where any of the conditions set forth in paragraph (3) of subdivision (b) of this section occur, to evaluate the condition and initiate any revision in the plan of care which may be needed; and</a:t>
            </a:r>
          </a:p>
          <a:p>
            <a:pPr marL="400050" lvl="1" indent="0">
              <a:spcAft>
                <a:spcPts val="1200"/>
              </a:spcAft>
              <a:buNone/>
            </a:pPr>
            <a:r>
              <a:rPr lang="en-US" sz="2400" b="1" dirty="0"/>
              <a:t>(3) </a:t>
            </a:r>
            <a:r>
              <a:rPr lang="en-US" sz="2400" dirty="0"/>
              <a:t>to instruct the aide as to the observations and written reports to be made to the supervising nurse or therapist</a:t>
            </a:r>
          </a:p>
          <a:p>
            <a:pPr marL="0" indent="0">
              <a:buNone/>
            </a:pPr>
            <a:endParaRPr lang="en-US" dirty="0"/>
          </a:p>
        </p:txBody>
      </p:sp>
      <p:sp>
        <p:nvSpPr>
          <p:cNvPr id="3" name="Title 2">
            <a:extLst>
              <a:ext uri="{FF2B5EF4-FFF2-40B4-BE49-F238E27FC236}">
                <a16:creationId xmlns:a16="http://schemas.microsoft.com/office/drawing/2014/main" id="{972F8B37-BB1C-7566-2D48-A8C138B40E21}"/>
              </a:ext>
            </a:extLst>
          </p:cNvPr>
          <p:cNvSpPr>
            <a:spLocks noGrp="1"/>
          </p:cNvSpPr>
          <p:nvPr>
            <p:ph type="title"/>
          </p:nvPr>
        </p:nvSpPr>
        <p:spPr>
          <a:xfrm>
            <a:off x="457200" y="361950"/>
            <a:ext cx="8229600" cy="857250"/>
          </a:xfrm>
        </p:spPr>
        <p:txBody>
          <a:bodyPr>
            <a:normAutofit fontScale="90000"/>
          </a:bodyPr>
          <a:lstStyle/>
          <a:p>
            <a:r>
              <a:rPr lang="en-US" sz="3600" b="1" dirty="0"/>
              <a:t>#6 - 766.5 (d) Clinical Supervision </a:t>
            </a:r>
            <a:br>
              <a:rPr lang="en-US" sz="3600" b="1" dirty="0"/>
            </a:br>
            <a:r>
              <a:rPr lang="en-US" sz="3600" b="1" baseline="-25000" dirty="0"/>
              <a:t>(Continued)</a:t>
            </a:r>
            <a:endParaRPr lang="en-US" sz="3600" baseline="-25000" dirty="0"/>
          </a:p>
        </p:txBody>
      </p:sp>
    </p:spTree>
    <p:extLst>
      <p:ext uri="{BB962C8B-B14F-4D97-AF65-F5344CB8AC3E}">
        <p14:creationId xmlns:p14="http://schemas.microsoft.com/office/powerpoint/2010/main" val="17302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#7-766.5 (b)(1) Clinical Supervision</a:t>
            </a:r>
          </a:p>
        </p:txBody>
      </p:sp>
      <p:sp>
        <p:nvSpPr>
          <p:cNvPr id="3" name="Content Placeholder 2"/>
          <p:cNvSpPr>
            <a:spLocks noGrp="1"/>
          </p:cNvSpPr>
          <p:nvPr>
            <p:ph idx="1"/>
          </p:nvPr>
        </p:nvSpPr>
        <p:spPr/>
        <p:txBody>
          <a:bodyPr>
            <a:normAutofit/>
          </a:bodyPr>
          <a:lstStyle/>
          <a:p>
            <a:pPr marL="0" indent="0">
              <a:spcAft>
                <a:spcPts val="1200"/>
              </a:spcAft>
              <a:buNone/>
            </a:pPr>
            <a:r>
              <a:rPr lang="en-US" sz="2200" dirty="0"/>
              <a:t>All staff delivering care in patient homes are adequately supervised. The department shall consider the following factors as evidence of adequate supervision:</a:t>
            </a:r>
          </a:p>
          <a:p>
            <a:pPr marL="400050" lvl="1" indent="0">
              <a:spcAft>
                <a:spcPts val="1200"/>
              </a:spcAft>
              <a:buNone/>
            </a:pPr>
            <a:r>
              <a:rPr lang="en-US" sz="2200" dirty="0"/>
              <a:t>Staff regularly provide services at the times and frequencies specified in the patient's plan of care and in accordance with the policies and procedures of their respective services. </a:t>
            </a:r>
          </a:p>
          <a:p>
            <a:endParaRPr lang="en-US" dirty="0"/>
          </a:p>
        </p:txBody>
      </p:sp>
      <p:pic>
        <p:nvPicPr>
          <p:cNvPr id="5124" name="Picture 4" descr="1,100+ Home Care Nurse And Patient Stock Illustrations, Royalty-Free Vector  Graphics &amp; Clip Art - iStock | Home health nurse, Home caregiver">
            <a:extLst>
              <a:ext uri="{FF2B5EF4-FFF2-40B4-BE49-F238E27FC236}">
                <a16:creationId xmlns:a16="http://schemas.microsoft.com/office/drawing/2014/main" id="{FACE5D38-F990-BCB0-FBE5-05148FB0B9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1425" y="3486150"/>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5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#8 - 766.4(d) Medical Orders</a:t>
            </a:r>
          </a:p>
        </p:txBody>
      </p:sp>
      <p:sp>
        <p:nvSpPr>
          <p:cNvPr id="3" name="Content Placeholder 2"/>
          <p:cNvSpPr>
            <a:spLocks noGrp="1"/>
          </p:cNvSpPr>
          <p:nvPr>
            <p:ph idx="1"/>
          </p:nvPr>
        </p:nvSpPr>
        <p:spPr>
          <a:xfrm>
            <a:off x="451437" y="1063625"/>
            <a:ext cx="7244763" cy="3530601"/>
          </a:xfrm>
        </p:spPr>
        <p:txBody>
          <a:bodyPr>
            <a:noAutofit/>
          </a:bodyPr>
          <a:lstStyle/>
          <a:p>
            <a:pPr marL="0" indent="0" algn="l">
              <a:spcAft>
                <a:spcPts val="1200"/>
              </a:spcAft>
              <a:buNone/>
            </a:pPr>
            <a:r>
              <a:rPr lang="en-US" sz="2000" b="1" i="0" dirty="0">
                <a:effectLst/>
              </a:rPr>
              <a:t>(d) </a:t>
            </a:r>
            <a:r>
              <a:rPr lang="en-US" sz="2000" i="0" dirty="0">
                <a:effectLst/>
              </a:rPr>
              <a:t>Medical orders shall reference all diagnoses, medications, treatments, prognoses, need for palliative care, and other pertinent patient information relevant to the agency plan of care; and</a:t>
            </a:r>
          </a:p>
          <a:p>
            <a:pPr marL="457200" lvl="1" indent="0">
              <a:spcAft>
                <a:spcPts val="1200"/>
              </a:spcAft>
              <a:buNone/>
            </a:pPr>
            <a:r>
              <a:rPr lang="en-US" sz="2000" b="1" i="0" dirty="0">
                <a:effectLst/>
              </a:rPr>
              <a:t>(1) </a:t>
            </a:r>
            <a:r>
              <a:rPr lang="en-US" sz="2000" i="0" dirty="0">
                <a:effectLst/>
              </a:rPr>
              <a:t>shall be authenticated by an authorized practitioner within 12 months after admission to the agency; and</a:t>
            </a:r>
          </a:p>
          <a:p>
            <a:pPr marL="457200" lvl="1" indent="0">
              <a:spcAft>
                <a:spcPts val="1200"/>
              </a:spcAft>
              <a:buNone/>
            </a:pPr>
            <a:r>
              <a:rPr lang="en-US" sz="2000" b="1" i="0" dirty="0">
                <a:effectLst/>
              </a:rPr>
              <a:t>(2) </a:t>
            </a:r>
            <a:r>
              <a:rPr lang="en-US" sz="2000" i="0" dirty="0">
                <a:effectLst/>
              </a:rPr>
              <a:t>when changes in the patient's medical orders are indicated, orders, including telephone orders, shall be authenticated by the authorized practitioner within 12 months.</a:t>
            </a:r>
          </a:p>
          <a:p>
            <a:pPr marL="0" indent="0">
              <a:buNone/>
            </a:pPr>
            <a:endParaRPr lang="en-US" sz="1600" dirty="0"/>
          </a:p>
        </p:txBody>
      </p:sp>
      <p:pic>
        <p:nvPicPr>
          <p:cNvPr id="5" name="Picture 4" descr="A picture containing icon&#10;&#10;Description automatically generated">
            <a:extLst>
              <a:ext uri="{FF2B5EF4-FFF2-40B4-BE49-F238E27FC236}">
                <a16:creationId xmlns:a16="http://schemas.microsoft.com/office/drawing/2014/main" id="{74DB389D-CF87-E6FA-C369-57EEA91F1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628775"/>
            <a:ext cx="1835357" cy="1885950"/>
          </a:xfrm>
          <a:prstGeom prst="rect">
            <a:avLst/>
          </a:prstGeom>
        </p:spPr>
      </p:pic>
    </p:spTree>
    <p:extLst>
      <p:ext uri="{BB962C8B-B14F-4D97-AF65-F5344CB8AC3E}">
        <p14:creationId xmlns:p14="http://schemas.microsoft.com/office/powerpoint/2010/main" val="409930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#9 - 766.9 (d) Governing authority</a:t>
            </a:r>
          </a:p>
        </p:txBody>
      </p:sp>
      <p:sp>
        <p:nvSpPr>
          <p:cNvPr id="3" name="Content Placeholder 2"/>
          <p:cNvSpPr>
            <a:spLocks noGrp="1"/>
          </p:cNvSpPr>
          <p:nvPr>
            <p:ph idx="1"/>
          </p:nvPr>
        </p:nvSpPr>
        <p:spPr/>
        <p:txBody>
          <a:bodyPr>
            <a:normAutofit/>
          </a:bodyPr>
          <a:lstStyle/>
          <a:p>
            <a:pPr marL="0" indent="0">
              <a:buNone/>
            </a:pPr>
            <a:r>
              <a:rPr lang="en-US" sz="2200" b="1" i="0" dirty="0">
                <a:effectLst/>
              </a:rPr>
              <a:t>(d) </a:t>
            </a:r>
            <a:r>
              <a:rPr lang="en-US" sz="2200" i="0" dirty="0">
                <a:effectLst/>
              </a:rPr>
              <a:t>adopt and approve amendments to written policies regarding the management and operation of the home care services agency and the provision of health care services;</a:t>
            </a:r>
            <a:endParaRPr lang="en-US" sz="2200" dirty="0"/>
          </a:p>
        </p:txBody>
      </p:sp>
      <p:pic>
        <p:nvPicPr>
          <p:cNvPr id="6152" name="Picture 8" descr="Policy and Procedure Manual: What is it &amp; How to Create it?">
            <a:extLst>
              <a:ext uri="{FF2B5EF4-FFF2-40B4-BE49-F238E27FC236}">
                <a16:creationId xmlns:a16="http://schemas.microsoft.com/office/drawing/2014/main" id="{569D8688-102B-ECC0-8D43-286328A57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37" y="2633229"/>
            <a:ext cx="2905125" cy="193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4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637"/>
            <a:ext cx="8229600" cy="637913"/>
          </a:xfrm>
        </p:spPr>
        <p:txBody>
          <a:bodyPr>
            <a:noAutofit/>
          </a:bodyPr>
          <a:lstStyle/>
          <a:p>
            <a:r>
              <a:rPr lang="en-US" sz="3600" b="1" dirty="0"/>
              <a:t>#10 - 766.11(d)(4) Personnel</a:t>
            </a:r>
          </a:p>
        </p:txBody>
      </p:sp>
      <p:sp>
        <p:nvSpPr>
          <p:cNvPr id="3" name="Content Placeholder 2"/>
          <p:cNvSpPr>
            <a:spLocks noGrp="1"/>
          </p:cNvSpPr>
          <p:nvPr>
            <p:ph idx="1"/>
          </p:nvPr>
        </p:nvSpPr>
        <p:spPr>
          <a:xfrm>
            <a:off x="304800" y="1123951"/>
            <a:ext cx="8305800" cy="3886200"/>
          </a:xfrm>
        </p:spPr>
        <p:txBody>
          <a:bodyPr>
            <a:normAutofit fontScale="62500" lnSpcReduction="20000"/>
          </a:bodyPr>
          <a:lstStyle/>
          <a:p>
            <a:pPr marL="0" indent="0">
              <a:buNone/>
            </a:pPr>
            <a:r>
              <a:rPr lang="en-US" b="1" i="0" dirty="0">
                <a:effectLst/>
              </a:rPr>
              <a:t>(d) </a:t>
            </a:r>
            <a:r>
              <a:rPr lang="en-US" i="0" dirty="0">
                <a:effectLst/>
              </a:rPr>
              <a:t>that a record of the following tests, examinations or other required documentation is maintained all personnel who have direct patient contact: </a:t>
            </a:r>
          </a:p>
          <a:p>
            <a:pPr marL="457200" lvl="1" indent="0">
              <a:buNone/>
            </a:pPr>
            <a:r>
              <a:rPr lang="en-US" i="0" dirty="0">
                <a:effectLst/>
              </a:rPr>
              <a:t>for all personnel prior to employment or affiliation, except for personnel with no clinical or patient contact responsibilities who are located in a building or site with no patient care services, an initial individual tuberculosis (TB) risk assessment, symptom evaluation, and TB test (either tuberculin skin test or Food and Drug Administration (FDA) approved blood assay for the detection of latent tuberculosis infection), and annual assessments thereafter. Positive findings shall require appropriate clinical follow-up. The agency shall develop and implement policies regarding follow-up of positive test results, including procedures for facilitating and documenting treatment for latent TB infection where indicated. Annual TB assessment shall include education, individual risk assessment, and follow-up tests as indicated.</a:t>
            </a:r>
            <a:endParaRPr lang="en-US" dirty="0"/>
          </a:p>
        </p:txBody>
      </p:sp>
    </p:spTree>
    <p:extLst>
      <p:ext uri="{BB962C8B-B14F-4D97-AF65-F5344CB8AC3E}">
        <p14:creationId xmlns:p14="http://schemas.microsoft.com/office/powerpoint/2010/main" val="404509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gnifying glass and question mark">
            <a:extLst>
              <a:ext uri="{FF2B5EF4-FFF2-40B4-BE49-F238E27FC236}">
                <a16:creationId xmlns:a16="http://schemas.microsoft.com/office/drawing/2014/main" id="{6452FA04-2AA5-8AC1-E456-25F616C31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 y="0"/>
            <a:ext cx="9143999" cy="4324349"/>
          </a:xfrm>
          <a:prstGeom prst="rect">
            <a:avLst/>
          </a:prstGeom>
        </p:spPr>
      </p:pic>
      <p:sp>
        <p:nvSpPr>
          <p:cNvPr id="2" name="Title 1">
            <a:extLst>
              <a:ext uri="{FF2B5EF4-FFF2-40B4-BE49-F238E27FC236}">
                <a16:creationId xmlns:a16="http://schemas.microsoft.com/office/drawing/2014/main" id="{FE523C28-A8A4-9CF3-0592-CEDFC41B5181}"/>
              </a:ext>
            </a:extLst>
          </p:cNvPr>
          <p:cNvSpPr>
            <a:spLocks noGrp="1"/>
          </p:cNvSpPr>
          <p:nvPr>
            <p:ph type="title"/>
          </p:nvPr>
        </p:nvSpPr>
        <p:spPr>
          <a:xfrm>
            <a:off x="1705569" y="4324349"/>
            <a:ext cx="5732859" cy="664098"/>
          </a:xfrm>
        </p:spPr>
        <p:txBody>
          <a:bodyPr vert="horz" lIns="91440" tIns="45720" rIns="91440" bIns="45720" rtlCol="0" anchor="ctr">
            <a:normAutofit fontScale="90000"/>
          </a:bodyPr>
          <a:lstStyle/>
          <a:p>
            <a:pPr algn="ctr"/>
            <a:r>
              <a:rPr lang="en-US" sz="5000" b="1" kern="1200" spc="50" dirty="0">
                <a:ln w="0"/>
                <a:solidFill>
                  <a:schemeClr val="bg1">
                    <a:lumMod val="85000"/>
                  </a:schemeClr>
                </a:solidFill>
                <a:effectLst>
                  <a:innerShdw blurRad="63500" dist="50800" dir="13500000">
                    <a:srgbClr val="000000">
                      <a:alpha val="50000"/>
                    </a:srgbClr>
                  </a:innerShdw>
                </a:effectLst>
                <a:latin typeface="+mj-lt"/>
                <a:ea typeface="+mj-ea"/>
                <a:cs typeface="+mj-cs"/>
              </a:rPr>
              <a:t>Questions</a:t>
            </a:r>
          </a:p>
        </p:txBody>
      </p:sp>
    </p:spTree>
    <p:extLst>
      <p:ext uri="{BB962C8B-B14F-4D97-AF65-F5344CB8AC3E}">
        <p14:creationId xmlns:p14="http://schemas.microsoft.com/office/powerpoint/2010/main" val="253549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28E0266-4117-AEA9-261D-AB6A7B8351A7}"/>
              </a:ext>
            </a:extLst>
          </p:cNvPr>
          <p:cNvSpPr>
            <a:spLocks noGrp="1"/>
          </p:cNvSpPr>
          <p:nvPr>
            <p:ph type="dt" sz="half" idx="10"/>
          </p:nvPr>
        </p:nvSpPr>
        <p:spPr/>
        <p:txBody>
          <a:bodyPr/>
          <a:lstStyle/>
          <a:p>
            <a:fld id="{6F15C5B5-E050-444E-8392-E0559A1F2ADC}" type="datetime1">
              <a:rPr lang="en-US" smtClean="0"/>
              <a:t>07/01/2024</a:t>
            </a:fld>
            <a:endParaRPr lang="en-US" dirty="0"/>
          </a:p>
        </p:txBody>
      </p:sp>
      <p:graphicFrame>
        <p:nvGraphicFramePr>
          <p:cNvPr id="4" name="Diagram 3">
            <a:extLst>
              <a:ext uri="{FF2B5EF4-FFF2-40B4-BE49-F238E27FC236}">
                <a16:creationId xmlns:a16="http://schemas.microsoft.com/office/drawing/2014/main" id="{3AD6C68A-696B-E58B-3751-3DF7D151BD09}"/>
              </a:ext>
            </a:extLst>
          </p:cNvPr>
          <p:cNvGraphicFramePr/>
          <p:nvPr>
            <p:extLst>
              <p:ext uri="{D42A27DB-BD31-4B8C-83A1-F6EECF244321}">
                <p14:modId xmlns:p14="http://schemas.microsoft.com/office/powerpoint/2010/main" val="295468222"/>
              </p:ext>
            </p:extLst>
          </p:nvPr>
        </p:nvGraphicFramePr>
        <p:xfrm>
          <a:off x="1524000" y="3619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2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CF41-1D7A-42AD-60F2-3E9477FB9496}"/>
              </a:ext>
            </a:extLst>
          </p:cNvPr>
          <p:cNvSpPr>
            <a:spLocks noGrp="1"/>
          </p:cNvSpPr>
          <p:nvPr>
            <p:ph type="ctrTitle"/>
          </p:nvPr>
        </p:nvSpPr>
        <p:spPr>
          <a:xfrm>
            <a:off x="685800" y="438151"/>
            <a:ext cx="7772400" cy="685799"/>
          </a:xfrm>
        </p:spPr>
        <p:txBody>
          <a:bodyPr>
            <a:normAutofit/>
          </a:bodyPr>
          <a:lstStyle/>
          <a:p>
            <a:r>
              <a:rPr lang="en-US" sz="2800" b="1" dirty="0">
                <a:solidFill>
                  <a:srgbClr val="220882"/>
                </a:solidFill>
              </a:rPr>
              <a:t>Bureau Mail Log (BML) Links</a:t>
            </a:r>
          </a:p>
        </p:txBody>
      </p:sp>
      <p:sp>
        <p:nvSpPr>
          <p:cNvPr id="3" name="Subtitle 2">
            <a:extLst>
              <a:ext uri="{FF2B5EF4-FFF2-40B4-BE49-F238E27FC236}">
                <a16:creationId xmlns:a16="http://schemas.microsoft.com/office/drawing/2014/main" id="{B681CCB5-F0CD-EAA2-0B69-6E86841AECF3}"/>
              </a:ext>
            </a:extLst>
          </p:cNvPr>
          <p:cNvSpPr>
            <a:spLocks noGrp="1"/>
          </p:cNvSpPr>
          <p:nvPr>
            <p:ph type="subTitle" idx="1"/>
          </p:nvPr>
        </p:nvSpPr>
        <p:spPr>
          <a:xfrm>
            <a:off x="304800" y="1276350"/>
            <a:ext cx="8382000" cy="3733800"/>
          </a:xfrm>
        </p:spPr>
        <p:txBody>
          <a:bodyPr>
            <a:normAutofit/>
          </a:bodyPr>
          <a:lstStyle/>
          <a:p>
            <a:pPr algn="l"/>
            <a:r>
              <a:rPr lang="en-US" sz="2200" dirty="0">
                <a:solidFill>
                  <a:schemeClr val="tx1"/>
                </a:solidFill>
                <a:effectLst/>
                <a:ea typeface="Calibri" panose="020F0502020204030204" pitchFamily="34" charset="0"/>
              </a:rPr>
              <a:t>Home Care</a:t>
            </a:r>
            <a:r>
              <a:rPr lang="en-US" sz="2200" dirty="0">
                <a:effectLst/>
                <a:ea typeface="Calibri" panose="020F0502020204030204" pitchFamily="34" charset="0"/>
              </a:rPr>
              <a:t>:  </a:t>
            </a:r>
            <a:r>
              <a:rPr lang="en-US" sz="2200" u="sng" dirty="0">
                <a:solidFill>
                  <a:srgbClr val="0563C1"/>
                </a:solidFill>
                <a:effectLst/>
                <a:ea typeface="Calibri" panose="020F0502020204030204" pitchFamily="34" charset="0"/>
                <a:hlinkClick r:id="rId2"/>
              </a:rPr>
              <a:t>homecare@health.ny.gov</a:t>
            </a:r>
            <a:endParaRPr lang="en-US" sz="2200" dirty="0">
              <a:effectLst/>
              <a:ea typeface="Calibri" panose="020F0502020204030204" pitchFamily="34" charset="0"/>
            </a:endParaRPr>
          </a:p>
          <a:p>
            <a:pPr algn="l"/>
            <a:endParaRPr lang="en-US" sz="2200" dirty="0">
              <a:effectLst/>
              <a:ea typeface="Calibri" panose="020F0502020204030204" pitchFamily="34" charset="0"/>
            </a:endParaRPr>
          </a:p>
          <a:p>
            <a:pPr algn="l"/>
            <a:r>
              <a:rPr lang="en-US" sz="2200" dirty="0">
                <a:effectLst/>
                <a:ea typeface="Calibri" panose="020F0502020204030204" pitchFamily="34" charset="0"/>
              </a:rPr>
              <a:t>Home Care Licensure and Certification:  </a:t>
            </a:r>
            <a:r>
              <a:rPr lang="en-US" sz="2200" u="sng" dirty="0">
                <a:solidFill>
                  <a:srgbClr val="0563C1"/>
                </a:solidFill>
                <a:effectLst/>
                <a:ea typeface="Calibri" panose="020F0502020204030204" pitchFamily="34" charset="0"/>
                <a:hlinkClick r:id="rId3"/>
              </a:rPr>
              <a:t>homecareliccert@health.ny.gov</a:t>
            </a:r>
            <a:endParaRPr lang="en-US" sz="2200" dirty="0">
              <a:effectLst/>
              <a:ea typeface="Calibri" panose="020F0502020204030204" pitchFamily="34" charset="0"/>
            </a:endParaRPr>
          </a:p>
          <a:p>
            <a:pPr algn="l"/>
            <a:r>
              <a:rPr lang="en-US" sz="2200" dirty="0">
                <a:effectLst/>
                <a:ea typeface="Calibri" panose="020F0502020204030204" pitchFamily="34" charset="0"/>
              </a:rPr>
              <a:t>Home Care Registry:  </a:t>
            </a:r>
            <a:r>
              <a:rPr lang="en-US" sz="2200" u="sng" dirty="0">
                <a:solidFill>
                  <a:srgbClr val="0563C1"/>
                </a:solidFill>
                <a:effectLst/>
                <a:ea typeface="Calibri" panose="020F0502020204030204" pitchFamily="34" charset="0"/>
                <a:hlinkClick r:id="rId4"/>
              </a:rPr>
              <a:t>hcreg@health.ny.gov</a:t>
            </a:r>
            <a:endParaRPr lang="en-US" sz="2200" u="sng" dirty="0">
              <a:solidFill>
                <a:srgbClr val="0563C1"/>
              </a:solidFill>
              <a:ea typeface="Calibri" panose="020F0502020204030204" pitchFamily="34" charset="0"/>
            </a:endParaRPr>
          </a:p>
          <a:p>
            <a:pPr algn="l"/>
            <a:r>
              <a:rPr lang="en-US" sz="2200" dirty="0">
                <a:effectLst/>
                <a:ea typeface="Calibri" panose="020F0502020204030204" pitchFamily="34" charset="0"/>
              </a:rPr>
              <a:t>HHA Training Programs:  </a:t>
            </a:r>
            <a:r>
              <a:rPr lang="en-US" sz="2200" u="sng" dirty="0">
                <a:solidFill>
                  <a:srgbClr val="0563C1"/>
                </a:solidFill>
                <a:effectLst/>
                <a:ea typeface="Calibri" panose="020F0502020204030204" pitchFamily="34" charset="0"/>
                <a:hlinkClick r:id="rId5"/>
              </a:rPr>
              <a:t>hhatp@health.ny.gov</a:t>
            </a:r>
            <a:endParaRPr lang="en-US" sz="2200" u="sng" dirty="0">
              <a:solidFill>
                <a:srgbClr val="0563C1"/>
              </a:solidFill>
              <a:ea typeface="Calibri" panose="020F0502020204030204" pitchFamily="34" charset="0"/>
            </a:endParaRPr>
          </a:p>
          <a:p>
            <a:pPr algn="l"/>
            <a:r>
              <a:rPr lang="en-US" sz="2200" dirty="0">
                <a:effectLst/>
                <a:ea typeface="Calibri" panose="020F0502020204030204" pitchFamily="34" charset="0"/>
              </a:rPr>
              <a:t>PCA Training Programs:  </a:t>
            </a:r>
            <a:r>
              <a:rPr lang="en-US" sz="2200" u="sng" dirty="0">
                <a:solidFill>
                  <a:srgbClr val="0563C1"/>
                </a:solidFill>
                <a:effectLst/>
                <a:ea typeface="Calibri" panose="020F0502020204030204" pitchFamily="34" charset="0"/>
                <a:hlinkClick r:id="rId6"/>
              </a:rPr>
              <a:t>pcatp@health.ny.gov</a:t>
            </a:r>
            <a:endParaRPr lang="en-US" sz="2200" dirty="0">
              <a:effectLst/>
              <a:ea typeface="Calibri" panose="020F0502020204030204" pitchFamily="34" charset="0"/>
            </a:endParaRPr>
          </a:p>
        </p:txBody>
      </p:sp>
    </p:spTree>
    <p:extLst>
      <p:ext uri="{BB962C8B-B14F-4D97-AF65-F5344CB8AC3E}">
        <p14:creationId xmlns:p14="http://schemas.microsoft.com/office/powerpoint/2010/main" val="395786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FA46-33AB-251B-8F02-5717B96D7A89}"/>
              </a:ext>
            </a:extLst>
          </p:cNvPr>
          <p:cNvSpPr>
            <a:spLocks noGrp="1"/>
          </p:cNvSpPr>
          <p:nvPr>
            <p:ph type="title"/>
          </p:nvPr>
        </p:nvSpPr>
        <p:spPr/>
        <p:txBody>
          <a:bodyPr>
            <a:normAutofit/>
          </a:bodyPr>
          <a:lstStyle/>
          <a:p>
            <a:r>
              <a:rPr lang="en-US" sz="3600" b="1" dirty="0"/>
              <a:t>DOH Regional Offices</a:t>
            </a:r>
          </a:p>
        </p:txBody>
      </p:sp>
      <p:sp>
        <p:nvSpPr>
          <p:cNvPr id="3" name="Content Placeholder 2">
            <a:extLst>
              <a:ext uri="{FF2B5EF4-FFF2-40B4-BE49-F238E27FC236}">
                <a16:creationId xmlns:a16="http://schemas.microsoft.com/office/drawing/2014/main" id="{B8C55C6E-9610-59C0-2FFA-8FBDB3DD1F26}"/>
              </a:ext>
            </a:extLst>
          </p:cNvPr>
          <p:cNvSpPr>
            <a:spLocks noGrp="1"/>
          </p:cNvSpPr>
          <p:nvPr>
            <p:ph idx="1"/>
          </p:nvPr>
        </p:nvSpPr>
        <p:spPr/>
        <p:txBody>
          <a:bodyPr>
            <a:noAutofit/>
          </a:bodyPr>
          <a:lstStyle/>
          <a:p>
            <a:endParaRPr lang="en-US" sz="1600" dirty="0"/>
          </a:p>
          <a:p>
            <a:pPr marL="0" indent="0">
              <a:buNone/>
            </a:pPr>
            <a:endParaRPr lang="en-US" sz="1600" dirty="0"/>
          </a:p>
          <a:p>
            <a:endParaRPr lang="en-US" sz="1600" dirty="0"/>
          </a:p>
          <a:p>
            <a:endParaRPr lang="en-US" sz="1600" dirty="0"/>
          </a:p>
        </p:txBody>
      </p:sp>
      <p:graphicFrame>
        <p:nvGraphicFramePr>
          <p:cNvPr id="6" name="Table 6">
            <a:extLst>
              <a:ext uri="{FF2B5EF4-FFF2-40B4-BE49-F238E27FC236}">
                <a16:creationId xmlns:a16="http://schemas.microsoft.com/office/drawing/2014/main" id="{317515E8-8A61-A187-97FE-894492BF88A1}"/>
              </a:ext>
            </a:extLst>
          </p:cNvPr>
          <p:cNvGraphicFramePr>
            <a:graphicFrameLocks noGrp="1"/>
          </p:cNvGraphicFramePr>
          <p:nvPr/>
        </p:nvGraphicFramePr>
        <p:xfrm>
          <a:off x="457200" y="1200150"/>
          <a:ext cx="8229598" cy="3122633"/>
        </p:xfrm>
        <a:graphic>
          <a:graphicData uri="http://schemas.openxmlformats.org/drawingml/2006/table">
            <a:tbl>
              <a:tblPr firstRow="1" bandRow="1">
                <a:tableStyleId>{5C22544A-7EE6-4342-B048-85BDC9FD1C3A}</a:tableStyleId>
              </a:tblPr>
              <a:tblGrid>
                <a:gridCol w="1175655">
                  <a:extLst>
                    <a:ext uri="{9D8B030D-6E8A-4147-A177-3AD203B41FA5}">
                      <a16:colId xmlns:a16="http://schemas.microsoft.com/office/drawing/2014/main" val="3622395449"/>
                    </a:ext>
                  </a:extLst>
                </a:gridCol>
                <a:gridCol w="1175657">
                  <a:extLst>
                    <a:ext uri="{9D8B030D-6E8A-4147-A177-3AD203B41FA5}">
                      <a16:colId xmlns:a16="http://schemas.microsoft.com/office/drawing/2014/main" val="2981404460"/>
                    </a:ext>
                  </a:extLst>
                </a:gridCol>
                <a:gridCol w="1175657">
                  <a:extLst>
                    <a:ext uri="{9D8B030D-6E8A-4147-A177-3AD203B41FA5}">
                      <a16:colId xmlns:a16="http://schemas.microsoft.com/office/drawing/2014/main" val="446438353"/>
                    </a:ext>
                  </a:extLst>
                </a:gridCol>
                <a:gridCol w="1175657">
                  <a:extLst>
                    <a:ext uri="{9D8B030D-6E8A-4147-A177-3AD203B41FA5}">
                      <a16:colId xmlns:a16="http://schemas.microsoft.com/office/drawing/2014/main" val="909623938"/>
                    </a:ext>
                  </a:extLst>
                </a:gridCol>
                <a:gridCol w="1175657">
                  <a:extLst>
                    <a:ext uri="{9D8B030D-6E8A-4147-A177-3AD203B41FA5}">
                      <a16:colId xmlns:a16="http://schemas.microsoft.com/office/drawing/2014/main" val="2647405108"/>
                    </a:ext>
                  </a:extLst>
                </a:gridCol>
                <a:gridCol w="1175657">
                  <a:extLst>
                    <a:ext uri="{9D8B030D-6E8A-4147-A177-3AD203B41FA5}">
                      <a16:colId xmlns:a16="http://schemas.microsoft.com/office/drawing/2014/main" val="1644887657"/>
                    </a:ext>
                  </a:extLst>
                </a:gridCol>
                <a:gridCol w="1175658">
                  <a:extLst>
                    <a:ext uri="{9D8B030D-6E8A-4147-A177-3AD203B41FA5}">
                      <a16:colId xmlns:a16="http://schemas.microsoft.com/office/drawing/2014/main" val="2630976332"/>
                    </a:ext>
                  </a:extLst>
                </a:gridCol>
              </a:tblGrid>
              <a:tr h="1110953">
                <a:tc>
                  <a:txBody>
                    <a:bodyPr/>
                    <a:lstStyle/>
                    <a:p>
                      <a:r>
                        <a:rPr lang="en-US" dirty="0"/>
                        <a:t>MARO-New York City</a:t>
                      </a:r>
                    </a:p>
                  </a:txBody>
                  <a:tcPr/>
                </a:tc>
                <a:tc>
                  <a:txBody>
                    <a:bodyPr/>
                    <a:lstStyle/>
                    <a:p>
                      <a:r>
                        <a:rPr lang="en-US" dirty="0"/>
                        <a:t>MARO-New Rochelle</a:t>
                      </a:r>
                    </a:p>
                  </a:txBody>
                  <a:tcPr/>
                </a:tc>
                <a:tc>
                  <a:txBody>
                    <a:bodyPr/>
                    <a:lstStyle/>
                    <a:p>
                      <a:r>
                        <a:rPr lang="en-US" dirty="0"/>
                        <a:t>MARO-Central Islip</a:t>
                      </a:r>
                    </a:p>
                  </a:txBody>
                  <a:tcPr/>
                </a:tc>
                <a:tc>
                  <a:txBody>
                    <a:bodyPr/>
                    <a:lstStyle/>
                    <a:p>
                      <a:r>
                        <a:rPr lang="en-US" dirty="0"/>
                        <a:t>Capital District </a:t>
                      </a:r>
                    </a:p>
                  </a:txBody>
                  <a:tcPr/>
                </a:tc>
                <a:tc>
                  <a:txBody>
                    <a:bodyPr/>
                    <a:lstStyle/>
                    <a:p>
                      <a:r>
                        <a:rPr lang="en-US" dirty="0"/>
                        <a:t>Central New York</a:t>
                      </a:r>
                    </a:p>
                  </a:txBody>
                  <a:tcPr/>
                </a:tc>
                <a:tc>
                  <a:txBody>
                    <a:bodyPr/>
                    <a:lstStyle/>
                    <a:p>
                      <a:r>
                        <a:rPr lang="en-US" dirty="0"/>
                        <a:t>Western</a:t>
                      </a:r>
                    </a:p>
                  </a:txBody>
                  <a:tcPr/>
                </a:tc>
                <a:tc>
                  <a:txBody>
                    <a:bodyPr/>
                    <a:lstStyle/>
                    <a:p>
                      <a:r>
                        <a:rPr lang="en-US" dirty="0"/>
                        <a:t>Western-Rochester</a:t>
                      </a:r>
                    </a:p>
                  </a:txBody>
                  <a:tcPr/>
                </a:tc>
                <a:extLst>
                  <a:ext uri="{0D108BD9-81ED-4DB2-BD59-A6C34878D82A}">
                    <a16:rowId xmlns:a16="http://schemas.microsoft.com/office/drawing/2014/main" val="1293561879"/>
                  </a:ext>
                </a:extLst>
              </a:tr>
              <a:tr h="1860847">
                <a:tc>
                  <a:txBody>
                    <a:bodyPr/>
                    <a:lstStyle/>
                    <a:p>
                      <a:r>
                        <a:rPr lang="en-US" sz="1050" b="0" i="1" kern="1200" dirty="0">
                          <a:solidFill>
                            <a:schemeClr val="dk1"/>
                          </a:solidFill>
                          <a:effectLst/>
                          <a:latin typeface="Arial" panose="020B0604020202020204" pitchFamily="34" charset="0"/>
                          <a:ea typeface="+mn-ea"/>
                          <a:cs typeface="Arial" panose="020B0604020202020204" pitchFamily="34" charset="0"/>
                        </a:rPr>
                        <a:t>New York City Office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90 Church Street - 14th Fl</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Between Barclay and Vesey Streets</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New York, NY 10007-2919</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(212) 417-5550</a:t>
                      </a:r>
                    </a:p>
                  </a:txBody>
                  <a:tcPr/>
                </a:tc>
                <a:tc>
                  <a:txBody>
                    <a:bodyPr/>
                    <a:lstStyle/>
                    <a:p>
                      <a:r>
                        <a:rPr lang="en-US" sz="1050" b="0" i="1" kern="1200" dirty="0">
                          <a:solidFill>
                            <a:schemeClr val="dk1"/>
                          </a:solidFill>
                          <a:effectLst/>
                          <a:latin typeface="Arial" panose="020B0604020202020204" pitchFamily="34" charset="0"/>
                          <a:ea typeface="+mn-ea"/>
                          <a:cs typeface="Arial" panose="020B0604020202020204" pitchFamily="34" charset="0"/>
                        </a:rPr>
                        <a:t>New Rochelle Office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145 Huguenot Street, 6th floor</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New Rochelle, NY 10801-5291</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(914) 654-7007</a:t>
                      </a:r>
                      <a:endParaRPr lang="en-US" sz="1050" dirty="0">
                        <a:latin typeface="Arial" panose="020B0604020202020204" pitchFamily="34" charset="0"/>
                        <a:cs typeface="Arial" panose="020B0604020202020204" pitchFamily="34" charset="0"/>
                      </a:endParaRPr>
                    </a:p>
                  </a:txBody>
                  <a:tcPr/>
                </a:tc>
                <a:tc>
                  <a:txBody>
                    <a:bodyPr/>
                    <a:lstStyle/>
                    <a:p>
                      <a:r>
                        <a:rPr lang="en-US" sz="1050" b="0" i="1" kern="1200" dirty="0">
                          <a:solidFill>
                            <a:schemeClr val="dk1"/>
                          </a:solidFill>
                          <a:effectLst/>
                          <a:latin typeface="Arial" panose="020B0604020202020204" pitchFamily="34" charset="0"/>
                          <a:ea typeface="+mn-ea"/>
                          <a:cs typeface="Arial" panose="020B0604020202020204" pitchFamily="34" charset="0"/>
                        </a:rPr>
                        <a:t>Central Islip Office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Court House Corporate Center</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320 Carlton Avenue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Suite 500-5th Fl</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Central Islip, NY 11722</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(631) 851-4300</a:t>
                      </a:r>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1" kern="1200" dirty="0">
                          <a:solidFill>
                            <a:schemeClr val="dk1"/>
                          </a:solidFill>
                          <a:effectLst/>
                          <a:latin typeface="Arial" panose="020B0604020202020204" pitchFamily="34" charset="0"/>
                          <a:ea typeface="+mn-ea"/>
                          <a:cs typeface="Arial" panose="020B0604020202020204" pitchFamily="34" charset="0"/>
                        </a:rPr>
                        <a:t>Capital District Office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875 Central Ave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Albany, NY 12206-1309</a:t>
                      </a:r>
                      <a:endParaRPr lang="en-US"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a:t>
                      </a:r>
                      <a:r>
                        <a:rPr lang="en-US" sz="1050" i="1" dirty="0">
                          <a:latin typeface="Arial" panose="020B0604020202020204" pitchFamily="34" charset="0"/>
                          <a:cs typeface="Arial" panose="020B0604020202020204" pitchFamily="34" charset="0"/>
                        </a:rPr>
                        <a:t>518) 408-5287</a:t>
                      </a:r>
                    </a:p>
                    <a:p>
                      <a:endParaRPr lang="en-US" sz="1050" dirty="0">
                        <a:latin typeface="Arial" panose="020B0604020202020204" pitchFamily="34" charset="0"/>
                        <a:cs typeface="Arial" panose="020B0604020202020204" pitchFamily="34" charset="0"/>
                      </a:endParaRPr>
                    </a:p>
                  </a:txBody>
                  <a:tcPr/>
                </a:tc>
                <a:tc>
                  <a:txBody>
                    <a:bodyPr/>
                    <a:lstStyle/>
                    <a:p>
                      <a:r>
                        <a:rPr lang="en-US" sz="1050" b="0" i="1" kern="1200" dirty="0">
                          <a:solidFill>
                            <a:schemeClr val="dk1"/>
                          </a:solidFill>
                          <a:effectLst/>
                          <a:latin typeface="Arial" panose="020B0604020202020204" pitchFamily="34" charset="0"/>
                          <a:ea typeface="+mn-ea"/>
                          <a:cs typeface="Arial" panose="020B0604020202020204" pitchFamily="34" charset="0"/>
                        </a:rPr>
                        <a:t>Central New York Regional Office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217 South Salina Street</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Syracuse, NY 13202-1380</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(315) 477-8472</a:t>
                      </a:r>
                      <a:endParaRPr lang="en-US" sz="1050" dirty="0">
                        <a:latin typeface="Arial" panose="020B0604020202020204" pitchFamily="34" charset="0"/>
                        <a:cs typeface="Arial" panose="020B0604020202020204" pitchFamily="34" charset="0"/>
                      </a:endParaRPr>
                    </a:p>
                  </a:txBody>
                  <a:tcPr/>
                </a:tc>
                <a:tc>
                  <a:txBody>
                    <a:bodyPr/>
                    <a:lstStyle/>
                    <a:p>
                      <a:r>
                        <a:rPr lang="en-US" sz="1050" b="0" i="1" kern="1200" dirty="0">
                          <a:solidFill>
                            <a:schemeClr val="dk1"/>
                          </a:solidFill>
                          <a:effectLst/>
                          <a:latin typeface="Arial" panose="020B0604020202020204" pitchFamily="34" charset="0"/>
                          <a:ea typeface="+mn-ea"/>
                          <a:cs typeface="Arial" panose="020B0604020202020204" pitchFamily="34" charset="0"/>
                        </a:rPr>
                        <a:t>Buffalo Office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Ellicott Building</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295 Main Street, Suite 300</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Buffalo, NY 14203</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(716) 847-4302</a:t>
                      </a:r>
                      <a:endParaRPr lang="en-US" sz="105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1" kern="1200" dirty="0">
                          <a:solidFill>
                            <a:schemeClr val="dk1"/>
                          </a:solidFill>
                          <a:effectLst/>
                          <a:latin typeface="Arial" panose="020B0604020202020204" pitchFamily="34" charset="0"/>
                          <a:ea typeface="+mn-ea"/>
                          <a:cs typeface="Arial" panose="020B0604020202020204" pitchFamily="34" charset="0"/>
                        </a:rPr>
                        <a:t>Rochester Office</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Eagle’s Landing</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1565 Jefferson Road, Suite 120</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Rochester, NY 14623</a:t>
                      </a:r>
                      <a:br>
                        <a:rPr lang="en-US" sz="1050" dirty="0">
                          <a:latin typeface="Arial" panose="020B0604020202020204" pitchFamily="34" charset="0"/>
                          <a:cs typeface="Arial" panose="020B0604020202020204" pitchFamily="34" charset="0"/>
                        </a:rPr>
                      </a:br>
                      <a:r>
                        <a:rPr lang="en-US" sz="1050" b="0" i="1" kern="1200" dirty="0">
                          <a:solidFill>
                            <a:schemeClr val="dk1"/>
                          </a:solidFill>
                          <a:effectLst/>
                          <a:latin typeface="Arial" panose="020B0604020202020204" pitchFamily="34" charset="0"/>
                          <a:ea typeface="+mn-ea"/>
                          <a:cs typeface="Arial" panose="020B0604020202020204" pitchFamily="34" charset="0"/>
                        </a:rPr>
                        <a:t>(585) 423-8100</a:t>
                      </a:r>
                      <a:endParaRPr lang="en-US" dirty="0"/>
                    </a:p>
                  </a:txBody>
                  <a:tcPr/>
                </a:tc>
                <a:extLst>
                  <a:ext uri="{0D108BD9-81ED-4DB2-BD59-A6C34878D82A}">
                    <a16:rowId xmlns:a16="http://schemas.microsoft.com/office/drawing/2014/main" val="2673950567"/>
                  </a:ext>
                </a:extLst>
              </a:tr>
            </a:tbl>
          </a:graphicData>
        </a:graphic>
      </p:graphicFrame>
    </p:spTree>
    <p:extLst>
      <p:ext uri="{BB962C8B-B14F-4D97-AF65-F5344CB8AC3E}">
        <p14:creationId xmlns:p14="http://schemas.microsoft.com/office/powerpoint/2010/main" val="94285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66950"/>
            <a:ext cx="7772400" cy="1022350"/>
          </a:xfrm>
        </p:spPr>
        <p:txBody>
          <a:bodyPr>
            <a:normAutofit fontScale="90000"/>
          </a:bodyPr>
          <a:lstStyle/>
          <a:p>
            <a:r>
              <a:rPr lang="en-US" dirty="0"/>
              <a:t>Frequently Cited Deficiencies</a:t>
            </a:r>
            <a:r>
              <a:rPr lang="en-US" sz="4400" dirty="0"/>
              <a:t> </a:t>
            </a:r>
            <a:br>
              <a:rPr lang="en-US" dirty="0"/>
            </a:br>
            <a:endParaRPr lang="en-US" dirty="0"/>
          </a:p>
        </p:txBody>
      </p:sp>
      <p:pic>
        <p:nvPicPr>
          <p:cNvPr id="4" name="Picture 3"/>
          <p:cNvPicPr>
            <a:picLocks noChangeAspect="1"/>
          </p:cNvPicPr>
          <p:nvPr/>
        </p:nvPicPr>
        <p:blipFill>
          <a:blip r:embed="rId3"/>
          <a:stretch>
            <a:fillRect/>
          </a:stretch>
        </p:blipFill>
        <p:spPr>
          <a:xfrm>
            <a:off x="4686300" y="584994"/>
            <a:ext cx="4448175" cy="1457325"/>
          </a:xfrm>
          <a:prstGeom prst="rect">
            <a:avLst/>
          </a:prstGeom>
        </p:spPr>
      </p:pic>
    </p:spTree>
    <p:extLst>
      <p:ext uri="{BB962C8B-B14F-4D97-AF65-F5344CB8AC3E}">
        <p14:creationId xmlns:p14="http://schemas.microsoft.com/office/powerpoint/2010/main" val="3367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Frequently Cited Deficiencies</a:t>
            </a:r>
          </a:p>
        </p:txBody>
      </p:sp>
      <p:sp>
        <p:nvSpPr>
          <p:cNvPr id="3" name="Content Placeholder 2"/>
          <p:cNvSpPr>
            <a:spLocks noGrp="1"/>
          </p:cNvSpPr>
          <p:nvPr>
            <p:ph idx="1"/>
          </p:nvPr>
        </p:nvSpPr>
        <p:spPr/>
        <p:txBody>
          <a:bodyPr>
            <a:normAutofit/>
          </a:bodyPr>
          <a:lstStyle/>
          <a:p>
            <a:r>
              <a:rPr lang="en-US" sz="2400" dirty="0"/>
              <a:t>Statewide for Licensed Home Care Services Agencies (LHCSA) surveys conducted </a:t>
            </a:r>
          </a:p>
          <a:p>
            <a:pPr marL="0" indent="0">
              <a:buNone/>
            </a:pPr>
            <a:endParaRPr lang="en-US" sz="2400" dirty="0"/>
          </a:p>
          <a:p>
            <a:r>
              <a:rPr lang="en-US" sz="2400" u="sng" dirty="0"/>
              <a:t>Time period of: </a:t>
            </a:r>
          </a:p>
          <a:p>
            <a:pPr marL="0" indent="0">
              <a:buNone/>
            </a:pPr>
            <a:r>
              <a:rPr lang="en-US" sz="2400" dirty="0"/>
              <a:t>	</a:t>
            </a:r>
            <a:r>
              <a:rPr lang="en-US" sz="2400" b="1" dirty="0"/>
              <a:t>June 1, 2021 - May 31, 2022</a:t>
            </a:r>
          </a:p>
          <a:p>
            <a:pPr marL="0" indent="0">
              <a:buNone/>
            </a:pPr>
            <a:r>
              <a:rPr lang="en-US" sz="2400" b="1" dirty="0"/>
              <a:t> </a:t>
            </a:r>
          </a:p>
          <a:p>
            <a:r>
              <a:rPr lang="en-US" sz="2400" dirty="0"/>
              <a:t>Top 10 Citations </a:t>
            </a:r>
          </a:p>
        </p:txBody>
      </p:sp>
    </p:spTree>
    <p:extLst>
      <p:ext uri="{BB962C8B-B14F-4D97-AF65-F5344CB8AC3E}">
        <p14:creationId xmlns:p14="http://schemas.microsoft.com/office/powerpoint/2010/main" val="351272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8D9191C5-8E12-F6CC-5319-3D80B65FA0CE}"/>
              </a:ext>
            </a:extLst>
          </p:cNvPr>
          <p:cNvSpPr/>
          <p:nvPr/>
        </p:nvSpPr>
        <p:spPr>
          <a:xfrm>
            <a:off x="1764792" y="4133088"/>
            <a:ext cx="274320" cy="274320"/>
          </a:xfrm>
          <a:prstGeom prst="ellipse">
            <a:avLst/>
          </a:prstGeom>
          <a:solidFill>
            <a:srgbClr val="8064A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89D39E5-7252-FC8C-C2ED-6AF7961C3203}"/>
              </a:ext>
            </a:extLst>
          </p:cNvPr>
          <p:cNvSpPr/>
          <p:nvPr/>
        </p:nvSpPr>
        <p:spPr>
          <a:xfrm>
            <a:off x="1764792" y="3791511"/>
            <a:ext cx="274320" cy="274320"/>
          </a:xfrm>
          <a:prstGeom prst="ellipse">
            <a:avLst/>
          </a:prstGeom>
          <a:solidFill>
            <a:srgbClr val="6A63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4C2BD16-E0B3-464F-4D34-52194DED7464}"/>
              </a:ext>
            </a:extLst>
          </p:cNvPr>
          <p:cNvSpPr/>
          <p:nvPr/>
        </p:nvSpPr>
        <p:spPr>
          <a:xfrm>
            <a:off x="1764792" y="3447288"/>
            <a:ext cx="274320" cy="274320"/>
          </a:xfrm>
          <a:prstGeom prst="ellipse">
            <a:avLst/>
          </a:prstGeom>
          <a:solidFill>
            <a:srgbClr val="6172A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A9ECF79-2577-6BA0-EEFF-D607A8529EA7}"/>
              </a:ext>
            </a:extLst>
          </p:cNvPr>
          <p:cNvSpPr/>
          <p:nvPr/>
        </p:nvSpPr>
        <p:spPr>
          <a:xfrm>
            <a:off x="1764792" y="3108960"/>
            <a:ext cx="274320" cy="274320"/>
          </a:xfrm>
          <a:prstGeom prst="ellipse">
            <a:avLst/>
          </a:prstGeom>
          <a:solidFill>
            <a:srgbClr val="608CA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E574E27-5410-6643-9131-E1A27B5AEA3A}"/>
              </a:ext>
            </a:extLst>
          </p:cNvPr>
          <p:cNvSpPr/>
          <p:nvPr/>
        </p:nvSpPr>
        <p:spPr>
          <a:xfrm>
            <a:off x="1764792" y="2770632"/>
            <a:ext cx="274320" cy="274320"/>
          </a:xfrm>
          <a:prstGeom prst="ellipse">
            <a:avLst/>
          </a:prstGeom>
          <a:solidFill>
            <a:srgbClr val="5FA8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5AB5AFD-A9FE-6181-56F0-49AE51C0D803}"/>
              </a:ext>
            </a:extLst>
          </p:cNvPr>
          <p:cNvSpPr/>
          <p:nvPr/>
        </p:nvSpPr>
        <p:spPr>
          <a:xfrm>
            <a:off x="1764792" y="2423160"/>
            <a:ext cx="274320" cy="274320"/>
          </a:xfrm>
          <a:prstGeom prst="ellipse">
            <a:avLst/>
          </a:prstGeom>
          <a:solidFill>
            <a:srgbClr val="5EB0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F42622-8B3F-1170-8E48-0B2AF4911A4D}"/>
              </a:ext>
            </a:extLst>
          </p:cNvPr>
          <p:cNvSpPr/>
          <p:nvPr/>
        </p:nvSpPr>
        <p:spPr>
          <a:xfrm>
            <a:off x="1764792" y="2084832"/>
            <a:ext cx="274320" cy="274320"/>
          </a:xfrm>
          <a:prstGeom prst="ellipse">
            <a:avLst/>
          </a:prstGeom>
          <a:solidFill>
            <a:srgbClr val="5CB3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9D768C1-6B50-3F86-76B4-86637CBBEE86}"/>
              </a:ext>
            </a:extLst>
          </p:cNvPr>
          <p:cNvSpPr/>
          <p:nvPr/>
        </p:nvSpPr>
        <p:spPr>
          <a:xfrm>
            <a:off x="1764792" y="1063625"/>
            <a:ext cx="274320" cy="27432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06A3FE-0846-FCC0-65C1-5A4AA51FF25D}"/>
              </a:ext>
            </a:extLst>
          </p:cNvPr>
          <p:cNvSpPr/>
          <p:nvPr/>
        </p:nvSpPr>
        <p:spPr>
          <a:xfrm>
            <a:off x="1764792" y="1399032"/>
            <a:ext cx="274320" cy="274320"/>
          </a:xfrm>
          <a:prstGeom prst="ellipse">
            <a:avLst/>
          </a:prstGeom>
          <a:solidFill>
            <a:srgbClr val="79B85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F6D238-90AD-DA8C-D7AF-7C8315F5D99D}"/>
              </a:ext>
            </a:extLst>
          </p:cNvPr>
          <p:cNvSpPr/>
          <p:nvPr/>
        </p:nvSpPr>
        <p:spPr>
          <a:xfrm>
            <a:off x="1764792" y="1746504"/>
            <a:ext cx="274320" cy="274320"/>
          </a:xfrm>
          <a:prstGeom prst="ellipse">
            <a:avLst/>
          </a:prstGeom>
          <a:solidFill>
            <a:srgbClr val="5BB65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3BD6BA4B-95A5-95C9-4AC1-95D3E93AC1DA}"/>
              </a:ext>
            </a:extLst>
          </p:cNvPr>
          <p:cNvGraphicFramePr>
            <a:graphicFrameLocks/>
          </p:cNvGraphicFramePr>
          <p:nvPr>
            <p:extLst>
              <p:ext uri="{D42A27DB-BD31-4B8C-83A1-F6EECF244321}">
                <p14:modId xmlns:p14="http://schemas.microsoft.com/office/powerpoint/2010/main" val="890303930"/>
              </p:ext>
            </p:extLst>
          </p:nvPr>
        </p:nvGraphicFramePr>
        <p:xfrm>
          <a:off x="457200" y="1063625"/>
          <a:ext cx="8229600" cy="333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AD93A1D-81A5-C2D9-07D2-353A66244E7F}"/>
              </a:ext>
            </a:extLst>
          </p:cNvPr>
          <p:cNvSpPr>
            <a:spLocks noGrp="1" noRot="1" noMove="1" noResize="1" noEditPoints="1" noAdjustHandles="1" noChangeArrowheads="1" noChangeShapeType="1"/>
          </p:cNvSpPr>
          <p:nvPr>
            <p:ph type="title"/>
          </p:nvPr>
        </p:nvSpPr>
        <p:spPr/>
        <p:txBody>
          <a:bodyPr>
            <a:normAutofit/>
          </a:bodyPr>
          <a:lstStyle/>
          <a:p>
            <a:r>
              <a:rPr lang="en-US" sz="3600" b="1" dirty="0"/>
              <a:t>Top Ten Deficiencies</a:t>
            </a:r>
          </a:p>
        </p:txBody>
      </p:sp>
    </p:spTree>
    <p:extLst>
      <p:ext uri="{BB962C8B-B14F-4D97-AF65-F5344CB8AC3E}">
        <p14:creationId xmlns:p14="http://schemas.microsoft.com/office/powerpoint/2010/main" val="306254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#1 - 766.3 (b) Plan of Care</a:t>
            </a:r>
          </a:p>
        </p:txBody>
      </p:sp>
      <p:sp>
        <p:nvSpPr>
          <p:cNvPr id="3" name="Content Placeholder 2"/>
          <p:cNvSpPr>
            <a:spLocks noGrp="1"/>
          </p:cNvSpPr>
          <p:nvPr>
            <p:ph idx="1"/>
          </p:nvPr>
        </p:nvSpPr>
        <p:spPr>
          <a:xfrm>
            <a:off x="457200" y="971551"/>
            <a:ext cx="8229600" cy="2743200"/>
          </a:xfrm>
        </p:spPr>
        <p:txBody>
          <a:bodyPr>
            <a:normAutofit/>
          </a:bodyPr>
          <a:lstStyle/>
          <a:p>
            <a:pPr marL="0" indent="0">
              <a:buNone/>
            </a:pPr>
            <a:r>
              <a:rPr lang="en-US" sz="2200" dirty="0"/>
              <a:t>A plan of care is established for each patient </a:t>
            </a:r>
            <a:r>
              <a:rPr lang="en-US" sz="2200" u="sng" dirty="0"/>
              <a:t>based on a professional assessment </a:t>
            </a:r>
            <a:r>
              <a:rPr lang="en-US" sz="2200" dirty="0"/>
              <a:t>of the patient's needs and includes pertinent diagnosis, prognosis, need for palliative care, mental status, frequency of each service to be provided, medications, treatments, diet regimens, functional limitations and rehabilitation potential.</a:t>
            </a:r>
          </a:p>
          <a:p>
            <a:pPr marL="0" indent="0">
              <a:buNone/>
            </a:pPr>
            <a:r>
              <a:rPr lang="en-US" dirty="0"/>
              <a:t> </a:t>
            </a:r>
          </a:p>
          <a:p>
            <a:endParaRPr lang="en-US" dirty="0"/>
          </a:p>
        </p:txBody>
      </p:sp>
      <p:pic>
        <p:nvPicPr>
          <p:cNvPr id="7" name="Picture 6">
            <a:extLst>
              <a:ext uri="{FF2B5EF4-FFF2-40B4-BE49-F238E27FC236}">
                <a16:creationId xmlns:a16="http://schemas.microsoft.com/office/drawing/2014/main" id="{50FB8840-7B51-24BA-28CD-73275C6B4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350" y="3018378"/>
            <a:ext cx="3543300" cy="2073635"/>
          </a:xfrm>
          <a:prstGeom prst="rect">
            <a:avLst/>
          </a:prstGeom>
        </p:spPr>
      </p:pic>
    </p:spTree>
    <p:extLst>
      <p:ext uri="{BB962C8B-B14F-4D97-AF65-F5344CB8AC3E}">
        <p14:creationId xmlns:p14="http://schemas.microsoft.com/office/powerpoint/2010/main" val="281778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#2 - 766.9 (c) Governing authority</a:t>
            </a:r>
          </a:p>
        </p:txBody>
      </p:sp>
      <p:sp>
        <p:nvSpPr>
          <p:cNvPr id="3" name="Content Placeholder 2"/>
          <p:cNvSpPr>
            <a:spLocks noGrp="1"/>
          </p:cNvSpPr>
          <p:nvPr>
            <p:ph idx="1"/>
          </p:nvPr>
        </p:nvSpPr>
        <p:spPr>
          <a:xfrm>
            <a:off x="457200" y="1200150"/>
            <a:ext cx="6934200" cy="3394075"/>
          </a:xfrm>
        </p:spPr>
        <p:txBody>
          <a:bodyPr>
            <a:normAutofit/>
          </a:bodyPr>
          <a:lstStyle/>
          <a:p>
            <a:pPr marL="0" indent="0">
              <a:buNone/>
            </a:pPr>
            <a:r>
              <a:rPr lang="en-US" sz="2200" b="1" dirty="0"/>
              <a:t>(c) </a:t>
            </a:r>
            <a:r>
              <a:rPr lang="en-US" sz="2200" dirty="0"/>
              <a:t>Ensure the development of a </a:t>
            </a:r>
            <a:r>
              <a:rPr lang="en-US" sz="2200" u="sng" dirty="0"/>
              <a:t>written emergency plan</a:t>
            </a:r>
            <a:r>
              <a:rPr lang="en-US" sz="2200" dirty="0"/>
              <a:t> which is current and includes procedures to be followed to assure health care needs of patients continue to be met in emergencies that interfere with delivery of services, and orientation of all employees to their responsibilities in carrying out such a plan.</a:t>
            </a:r>
          </a:p>
          <a:p>
            <a:endParaRPr lang="en-US" sz="2200" dirty="0"/>
          </a:p>
          <a:p>
            <a:pPr marL="0" indent="0">
              <a:buNone/>
            </a:pPr>
            <a:r>
              <a:rPr lang="en-US" sz="2200" dirty="0"/>
              <a:t>Compliance with requirements in DAL DHCBS 16-11 issued December 1, 2016. </a:t>
            </a:r>
          </a:p>
          <a:p>
            <a:endParaRPr lang="en-US" dirty="0"/>
          </a:p>
        </p:txBody>
      </p:sp>
      <p:pic>
        <p:nvPicPr>
          <p:cNvPr id="1026" name="Picture 2" descr="Emergency Planning Guide for Parents - Minisink Valley Central School  District">
            <a:extLst>
              <a:ext uri="{FF2B5EF4-FFF2-40B4-BE49-F238E27FC236}">
                <a16:creationId xmlns:a16="http://schemas.microsoft.com/office/drawing/2014/main" id="{773D23AE-0FAC-B6AA-C298-C65CB2E66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428750"/>
            <a:ext cx="1633656" cy="201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3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r>
              <a:rPr lang="en-US" sz="3600" b="1" dirty="0"/>
              <a:t>#3 - 766.9 (l) Governing Authority</a:t>
            </a:r>
          </a:p>
        </p:txBody>
      </p:sp>
      <p:sp>
        <p:nvSpPr>
          <p:cNvPr id="3" name="Content Placeholder 2"/>
          <p:cNvSpPr>
            <a:spLocks noGrp="1"/>
          </p:cNvSpPr>
          <p:nvPr>
            <p:ph idx="1"/>
          </p:nvPr>
        </p:nvSpPr>
        <p:spPr>
          <a:xfrm>
            <a:off x="457200" y="1200150"/>
            <a:ext cx="7086600" cy="3394075"/>
          </a:xfrm>
        </p:spPr>
        <p:txBody>
          <a:bodyPr>
            <a:noAutofit/>
          </a:bodyPr>
          <a:lstStyle/>
          <a:p>
            <a:pPr marL="0" indent="0">
              <a:spcAft>
                <a:spcPts val="1200"/>
              </a:spcAft>
              <a:buNone/>
            </a:pPr>
            <a:r>
              <a:rPr lang="en-US" sz="2200" b="1" dirty="0"/>
              <a:t>(l) </a:t>
            </a:r>
            <a:r>
              <a:rPr lang="en-US" sz="2200" dirty="0"/>
              <a:t>appoint a quality improvement committee to establish and oversee standards of care. The quality improvement committee shall consist of a consumer and appropriate health professional persons. The committee shall meet at least four times a year to:</a:t>
            </a:r>
          </a:p>
          <a:p>
            <a:pPr marL="457200" lvl="1" indent="0">
              <a:spcAft>
                <a:spcPts val="1200"/>
              </a:spcAft>
              <a:buNone/>
            </a:pPr>
            <a:r>
              <a:rPr lang="en-US" sz="2200" b="1" dirty="0"/>
              <a:t>(1) </a:t>
            </a:r>
            <a:r>
              <a:rPr lang="en-US" sz="2200" dirty="0"/>
              <a:t>review policies pertaining to the delivery of the health care services provided by the agency and recommend changes in such policies to the governing authority for adoption;</a:t>
            </a:r>
          </a:p>
        </p:txBody>
      </p:sp>
      <p:pic>
        <p:nvPicPr>
          <p:cNvPr id="39" name="Picture 38">
            <a:extLst>
              <a:ext uri="{FF2B5EF4-FFF2-40B4-BE49-F238E27FC236}">
                <a16:creationId xmlns:a16="http://schemas.microsoft.com/office/drawing/2014/main" id="{12AFAC0E-45B7-5588-ABBE-70D3D82ABD4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34" b="89434" l="7018" r="94035">
                        <a14:foregroundMark x1="78246" y1="21132" x2="78246" y2="21132"/>
                        <a14:foregroundMark x1="79298" y1="17736" x2="79298" y2="17736"/>
                        <a14:foregroundMark x1="86316" y1="19245" x2="86316" y2="19245"/>
                        <a14:foregroundMark x1="62807" y1="22642" x2="62807" y2="22642"/>
                        <a14:foregroundMark x1="69474" y1="18113" x2="69474" y2="18113"/>
                        <a14:foregroundMark x1="59298" y1="20377" x2="59298" y2="20377"/>
                        <a14:foregroundMark x1="23860" y1="29057" x2="23860" y2="29057"/>
                        <a14:foregroundMark x1="19649" y1="25283" x2="19649" y2="25283"/>
                        <a14:foregroundMark x1="11228" y1="22642" x2="11228" y2="22642"/>
                        <a14:foregroundMark x1="12632" y1="32830" x2="12632" y2="32830"/>
                        <a14:foregroundMark x1="11579" y1="21887" x2="11579" y2="24151"/>
                        <a14:foregroundMark x1="9825" y1="33962" x2="9825" y2="33962"/>
                        <a14:foregroundMark x1="10526" y1="22264" x2="12632" y2="44151"/>
                        <a14:foregroundMark x1="9474" y1="21887" x2="9474" y2="33962"/>
                        <a14:foregroundMark x1="7368" y1="24151" x2="7368" y2="31698"/>
                        <a14:foregroundMark x1="13333" y1="48679" x2="23860" y2="68679"/>
                        <a14:foregroundMark x1="16140" y1="57358" x2="13333" y2="68679"/>
                        <a14:foregroundMark x1="9123" y1="65660" x2="20000" y2="71698"/>
                        <a14:foregroundMark x1="22105" y1="28302" x2="22105" y2="28302"/>
                        <a14:foregroundMark x1="56491" y1="20755" x2="56491" y2="20755"/>
                        <a14:foregroundMark x1="87719" y1="47547" x2="87719" y2="47547"/>
                        <a14:foregroundMark x1="85263" y1="63019" x2="86316" y2="35472"/>
                        <a14:foregroundMark x1="86316" y1="35472" x2="83509" y2="27547"/>
                        <a14:foregroundMark x1="92281" y1="53585" x2="90175" y2="44151"/>
                        <a14:foregroundMark x1="94035" y1="51698" x2="94035" y2="51698"/>
                        <a14:foregroundMark x1="77193" y1="81509" x2="77193" y2="81509"/>
                        <a14:foregroundMark x1="81754" y1="83396" x2="81754" y2="83396"/>
                        <a14:foregroundMark x1="74737" y1="80000" x2="84912" y2="83774"/>
                        <a14:foregroundMark x1="67719" y1="75472" x2="67719" y2="75472"/>
                        <a14:foregroundMark x1="67018" y1="86415" x2="81053" y2="73962"/>
                        <a14:foregroundMark x1="81053" y1="74717" x2="81053" y2="74717"/>
                        <a14:foregroundMark x1="81754" y1="74717" x2="81754" y2="74717"/>
                        <a14:foregroundMark x1="85614" y1="69811" x2="85614" y2="69811"/>
                        <a14:foregroundMark x1="78947" y1="70943" x2="78947" y2="70943"/>
                        <a14:foregroundMark x1="79649" y1="80377" x2="79649" y2="80377"/>
                        <a14:foregroundMark x1="78947" y1="85283" x2="78947" y2="85283"/>
                        <a14:foregroundMark x1="83509" y1="83774" x2="83509" y2="83774"/>
                        <a14:foregroundMark x1="87719" y1="83774" x2="87719" y2="83774"/>
                        <a14:foregroundMark x1="79298" y1="80377" x2="79298" y2="80377"/>
                        <a14:foregroundMark x1="77544" y1="83019" x2="77544" y2="83019"/>
                        <a14:foregroundMark x1="82105" y1="81887" x2="82105" y2="81887"/>
                        <a14:foregroundMark x1="84912" y1="83019" x2="84912" y2="83019"/>
                        <a14:foregroundMark x1="77544" y1="80000" x2="77544" y2="80000"/>
                        <a14:foregroundMark x1="81053" y1="81132" x2="82105" y2="83774"/>
                        <a14:foregroundMark x1="76842" y1="78491" x2="80000" y2="81509"/>
                        <a14:foregroundMark x1="79649" y1="81509" x2="79649" y2="81509"/>
                        <a14:foregroundMark x1="80702" y1="76981" x2="80702" y2="76981"/>
                        <a14:foregroundMark x1="82807" y1="76981" x2="82807" y2="76981"/>
                        <a14:foregroundMark x1="82807" y1="81509" x2="82807" y2="81509"/>
                        <a14:foregroundMark x1="84912" y1="82642" x2="84912" y2="82642"/>
                        <a14:foregroundMark x1="85263" y1="82642" x2="85263" y2="82642"/>
                        <a14:foregroundMark x1="88070" y1="83396" x2="88070" y2="83396"/>
                        <a14:foregroundMark x1="85965" y1="80377" x2="85965" y2="80377"/>
                        <a14:foregroundMark x1="21053" y1="85283" x2="21053" y2="85283"/>
                        <a14:foregroundMark x1="21053" y1="79245" x2="35088" y2="86792"/>
                        <a14:foregroundMark x1="24211" y1="85660" x2="20702" y2="83019"/>
                        <a14:foregroundMark x1="19298" y1="83774" x2="15088" y2="83019"/>
                        <a14:foregroundMark x1="22456" y1="81132" x2="15439" y2="84151"/>
                        <a14:foregroundMark x1="17193" y1="86792" x2="20351" y2="79245"/>
                        <a14:foregroundMark x1="17193" y1="80000" x2="10526" y2="83774"/>
                        <a14:foregroundMark x1="18246" y1="70566" x2="18246" y2="81132"/>
                        <a14:foregroundMark x1="33333" y1="59245" x2="33333" y2="59245"/>
                        <a14:foregroundMark x1="51228" y1="88679" x2="51228" y2="88679"/>
                        <a14:foregroundMark x1="55088" y1="86415" x2="44561" y2="86792"/>
                        <a14:foregroundMark x1="51579" y1="87547" x2="38596" y2="86038"/>
                        <a14:foregroundMark x1="22807" y1="12830" x2="22456" y2="12453"/>
                        <a14:foregroundMark x1="15439" y1="11321" x2="34035" y2="18113"/>
                        <a14:foregroundMark x1="29123" y1="17736" x2="15088" y2="13208"/>
                        <a14:foregroundMark x1="11579" y1="18491" x2="16140" y2="12075"/>
                        <a14:foregroundMark x1="14035" y1="12075" x2="14035" y2="12075"/>
                        <a14:foregroundMark x1="14737" y1="11321" x2="14737" y2="11321"/>
                        <a14:foregroundMark x1="22456" y1="13208" x2="22456" y2="13208"/>
                        <a14:foregroundMark x1="32281" y1="15472" x2="32281" y2="15472"/>
                      </a14:backgroundRemoval>
                    </a14:imgEffect>
                  </a14:imgLayer>
                </a14:imgProps>
              </a:ext>
            </a:extLst>
          </a:blip>
          <a:stretch>
            <a:fillRect/>
          </a:stretch>
        </p:blipFill>
        <p:spPr>
          <a:xfrm>
            <a:off x="6934200" y="1665684"/>
            <a:ext cx="1948895" cy="1812131"/>
          </a:xfrm>
          <a:prstGeom prst="rect">
            <a:avLst/>
          </a:prstGeom>
        </p:spPr>
      </p:pic>
    </p:spTree>
    <p:extLst>
      <p:ext uri="{BB962C8B-B14F-4D97-AF65-F5344CB8AC3E}">
        <p14:creationId xmlns:p14="http://schemas.microsoft.com/office/powerpoint/2010/main" val="332944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16332-C0F7-3EC6-41D6-1941E4B812AB}"/>
              </a:ext>
            </a:extLst>
          </p:cNvPr>
          <p:cNvSpPr>
            <a:spLocks noGrp="1"/>
          </p:cNvSpPr>
          <p:nvPr>
            <p:ph idx="1"/>
          </p:nvPr>
        </p:nvSpPr>
        <p:spPr>
          <a:xfrm>
            <a:off x="457200" y="1504950"/>
            <a:ext cx="8229600" cy="3089275"/>
          </a:xfrm>
        </p:spPr>
        <p:txBody>
          <a:bodyPr>
            <a:normAutofit/>
          </a:bodyPr>
          <a:lstStyle/>
          <a:p>
            <a:pPr marL="457200" lvl="1" indent="0">
              <a:spcAft>
                <a:spcPts val="1200"/>
              </a:spcAft>
              <a:buNone/>
              <a:defRPr/>
            </a:pPr>
            <a:r>
              <a:rPr lang="en-US" sz="2200" b="1" dirty="0"/>
              <a:t>(2) </a:t>
            </a:r>
            <a:r>
              <a:rPr lang="en-US" sz="2200" dirty="0"/>
              <a:t>conduct a clinical record review of the safety, adequacy, type and quality of services provided which includes:</a:t>
            </a:r>
            <a:endParaRPr kumimoji="0" lang="en-US" sz="2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800100" lvl="2" indent="0">
              <a:spcAft>
                <a:spcPts val="1200"/>
              </a:spcAft>
              <a:buNone/>
              <a:defRPr/>
            </a:pPr>
            <a:r>
              <a:rPr kumimoji="0" lang="en-US"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a:t>
            </a:r>
            <a:r>
              <a:rPr kumimoji="0" lang="en-US" sz="2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random selection of records of patients currently receiving services and patients discharged from the agency within the past three months; and</a:t>
            </a:r>
          </a:p>
          <a:p>
            <a:pPr marL="800100" lvl="2" indent="0">
              <a:spcAft>
                <a:spcPts val="1200"/>
              </a:spcAft>
              <a:buNone/>
              <a:defRPr/>
            </a:pPr>
            <a:r>
              <a:rPr kumimoji="0" lang="en-US"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(ii) </a:t>
            </a:r>
            <a:r>
              <a:rPr kumimoji="0" lang="en-US" sz="2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all cases with identified patient complaints as specified in subdivision (j) of this section;</a:t>
            </a:r>
          </a:p>
          <a:p>
            <a:pPr marL="0" indent="0">
              <a:buNone/>
            </a:pPr>
            <a:endParaRPr lang="en-US" dirty="0"/>
          </a:p>
        </p:txBody>
      </p:sp>
      <p:sp>
        <p:nvSpPr>
          <p:cNvPr id="3" name="Title 2">
            <a:extLst>
              <a:ext uri="{FF2B5EF4-FFF2-40B4-BE49-F238E27FC236}">
                <a16:creationId xmlns:a16="http://schemas.microsoft.com/office/drawing/2014/main" id="{FF468917-9E5E-4F76-D445-6586BA28899B}"/>
              </a:ext>
            </a:extLst>
          </p:cNvPr>
          <p:cNvSpPr>
            <a:spLocks noGrp="1"/>
          </p:cNvSpPr>
          <p:nvPr>
            <p:ph type="title"/>
          </p:nvPr>
        </p:nvSpPr>
        <p:spPr>
          <a:xfrm>
            <a:off x="533400" y="206375"/>
            <a:ext cx="8382000" cy="1374776"/>
          </a:xfrm>
        </p:spPr>
        <p:txBody>
          <a:bodyPr>
            <a:normAutofit/>
          </a:bodyPr>
          <a:lstStyle/>
          <a:p>
            <a:r>
              <a:rPr lang="en-US" sz="3600" b="1" dirty="0"/>
              <a:t>#3 - 766.9 (l) Governing Authority </a:t>
            </a:r>
            <a:r>
              <a:rPr lang="en-US" sz="3600" b="1" baseline="-25000" dirty="0"/>
              <a:t>(Continued)</a:t>
            </a:r>
            <a:endParaRPr lang="en-US" sz="3600" baseline="-25000" dirty="0"/>
          </a:p>
        </p:txBody>
      </p:sp>
    </p:spTree>
    <p:extLst>
      <p:ext uri="{BB962C8B-B14F-4D97-AF65-F5344CB8AC3E}">
        <p14:creationId xmlns:p14="http://schemas.microsoft.com/office/powerpoint/2010/main" val="3883140917"/>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HCSA Surveillance Update Spring 2015 NYSOO_DOH_Powerpoint" id="{B5CA577B-F20D-41EE-A55B-3E1AD424D581}" vid="{F478CF40-5886-49C0-BE53-D84091DA65E5}"/>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HCSA Surveillance Update Spring 2015 NYSOO_DOH_Powerpoint" id="{B5CA577B-F20D-41EE-A55B-3E1AD424D581}" vid="{65322020-28D4-4F0B-89D5-0032D3DEF4B1}"/>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HCSA Surveillance Update Spring 2015 NYSOO_DOH_Powerpoint" id="{B5CA577B-F20D-41EE-A55B-3E1AD424D581}" vid="{94B58170-CDC2-49DE-947E-DDD3230A52A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LHCSA Surveillance Update Spring 2015 NYSOO_DOH_Powerpoint</Template>
  <TotalTime>10141</TotalTime>
  <Words>1603</Words>
  <Application>Microsoft Office PowerPoint</Application>
  <PresentationFormat>On-screen Show (16:9)</PresentationFormat>
  <Paragraphs>104</Paragraphs>
  <Slides>21</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Arial Nova</vt:lpstr>
      <vt:lpstr>Avenir Next LT Pro Light</vt:lpstr>
      <vt:lpstr>Calibri</vt:lpstr>
      <vt:lpstr>Calibri Light</vt:lpstr>
      <vt:lpstr>Cover Master</vt:lpstr>
      <vt:lpstr>Section Master</vt:lpstr>
      <vt:lpstr>2_Custom Design</vt:lpstr>
      <vt:lpstr>Custom Design</vt:lpstr>
      <vt:lpstr>Cover Master</vt:lpstr>
      <vt:lpstr>PowerPoint Presentation</vt:lpstr>
      <vt:lpstr>PowerPoint Presentation</vt:lpstr>
      <vt:lpstr>Frequently Cited Deficiencies  </vt:lpstr>
      <vt:lpstr>Frequently Cited Deficiencies</vt:lpstr>
      <vt:lpstr>Top Ten Deficiencies</vt:lpstr>
      <vt:lpstr>#1 - 766.3 (b) Plan of Care</vt:lpstr>
      <vt:lpstr>#2 - 766.9 (c) Governing authority</vt:lpstr>
      <vt:lpstr>#3 - 766.9 (l) Governing Authority</vt:lpstr>
      <vt:lpstr>#3 - 766.9 (l) Governing Authority (Continued)</vt:lpstr>
      <vt:lpstr>#3 - 766.9 (l) Governing Authority (Continued)</vt:lpstr>
      <vt:lpstr>#4 - 766.3 (d) Plan of care </vt:lpstr>
      <vt:lpstr>#5 - 766.1(a)(1) Patient Rights</vt:lpstr>
      <vt:lpstr>#6 - 766.5 (d) Clinical Supervision</vt:lpstr>
      <vt:lpstr>#6 - 766.5 (d) Clinical Supervision  (Continued)</vt:lpstr>
      <vt:lpstr>#7-766.5 (b)(1) Clinical Supervision</vt:lpstr>
      <vt:lpstr>#8 - 766.4(d) Medical Orders</vt:lpstr>
      <vt:lpstr>#9 - 766.9 (d) Governing authority</vt:lpstr>
      <vt:lpstr>#10 - 766.11(d)(4) Personnel</vt:lpstr>
      <vt:lpstr>Questions</vt:lpstr>
      <vt:lpstr>Bureau Mail Log (BML) Links</vt:lpstr>
      <vt:lpstr>DOH Regional Offices</vt:lpstr>
    </vt:vector>
  </TitlesOfParts>
  <Company>NYS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Collette D Lozoff</dc:creator>
  <cp:lastModifiedBy>Ferriter, Mildred (HEALTH)</cp:lastModifiedBy>
  <cp:revision>153</cp:revision>
  <cp:lastPrinted>2022-07-08T15:19:18Z</cp:lastPrinted>
  <dcterms:created xsi:type="dcterms:W3CDTF">2015-03-23T15:14:20Z</dcterms:created>
  <dcterms:modified xsi:type="dcterms:W3CDTF">2024-07-01T17:02:35Z</dcterms:modified>
</cp:coreProperties>
</file>