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 id="2147483660" r:id="rId2"/>
    <p:sldMasterId id="2147483648" r:id="rId3"/>
    <p:sldMasterId id="2147483674" r:id="rId4"/>
    <p:sldMasterId id="2147483687" r:id="rId5"/>
    <p:sldMasterId id="2147483699" r:id="rId6"/>
  </p:sldMasterIdLst>
  <p:notesMasterIdLst>
    <p:notesMasterId r:id="rId37"/>
  </p:notesMasterIdLst>
  <p:handoutMasterIdLst>
    <p:handoutMasterId r:id="rId38"/>
  </p:handoutMasterIdLst>
  <p:sldIdLst>
    <p:sldId id="365" r:id="rId7"/>
    <p:sldId id="261" r:id="rId8"/>
    <p:sldId id="355" r:id="rId9"/>
    <p:sldId id="262" r:id="rId10"/>
    <p:sldId id="264" r:id="rId11"/>
    <p:sldId id="366" r:id="rId12"/>
    <p:sldId id="293" r:id="rId13"/>
    <p:sldId id="296" r:id="rId14"/>
    <p:sldId id="266" r:id="rId15"/>
    <p:sldId id="268" r:id="rId16"/>
    <p:sldId id="354" r:id="rId17"/>
    <p:sldId id="257" r:id="rId18"/>
    <p:sldId id="274" r:id="rId19"/>
    <p:sldId id="275" r:id="rId20"/>
    <p:sldId id="313" r:id="rId21"/>
    <p:sldId id="317" r:id="rId22"/>
    <p:sldId id="321" r:id="rId23"/>
    <p:sldId id="322" r:id="rId24"/>
    <p:sldId id="323" r:id="rId25"/>
    <p:sldId id="357" r:id="rId26"/>
    <p:sldId id="276" r:id="rId27"/>
    <p:sldId id="277" r:id="rId28"/>
    <p:sldId id="332" r:id="rId29"/>
    <p:sldId id="287" r:id="rId30"/>
    <p:sldId id="288" r:id="rId31"/>
    <p:sldId id="294" r:id="rId32"/>
    <p:sldId id="331" r:id="rId33"/>
    <p:sldId id="352" r:id="rId34"/>
    <p:sldId id="489" r:id="rId35"/>
    <p:sldId id="507" r:id="rId36"/>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3"/>
    <a:srgbClr val="553278"/>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9061CA-5F9E-4854-A632-6A6928B614EF}" v="7" dt="2024-04-30T21:30:19.4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3" autoAdjust="0"/>
    <p:restoredTop sz="94627" autoAdjust="0"/>
  </p:normalViewPr>
  <p:slideViewPr>
    <p:cSldViewPr>
      <p:cViewPr varScale="1">
        <p:scale>
          <a:sx n="142" d="100"/>
          <a:sy n="142" d="100"/>
        </p:scale>
        <p:origin x="462" y="12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0620"/>
    </p:cViewPr>
  </p:sorterViewPr>
  <p:notesViewPr>
    <p:cSldViewPr>
      <p:cViewPr varScale="1">
        <p:scale>
          <a:sx n="70" d="100"/>
          <a:sy n="7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EC3E04-CE8A-429B-8D96-0F91C1E5A8E3}"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05F197B7-2DD2-4BFE-A2AE-D053797F4F90}">
      <dgm:prSet phldrT="[Text]"/>
      <dgm:spPr/>
      <dgm:t>
        <a:bodyPr/>
        <a:lstStyle/>
        <a:p>
          <a:r>
            <a:rPr lang="en-US" dirty="0"/>
            <a:t>Clinical Record and Home Visit Sample </a:t>
          </a:r>
        </a:p>
      </dgm:t>
    </dgm:pt>
    <dgm:pt modelId="{B0C6FDF6-88C1-41B5-B440-76088D6C6679}" type="parTrans" cxnId="{1D47CDE2-F087-4AC3-8D8E-3FB320C540DE}">
      <dgm:prSet/>
      <dgm:spPr/>
      <dgm:t>
        <a:bodyPr/>
        <a:lstStyle/>
        <a:p>
          <a:endParaRPr lang="en-US"/>
        </a:p>
      </dgm:t>
    </dgm:pt>
    <dgm:pt modelId="{FB81A3D9-502D-4862-8D9C-36C97619D13B}" type="sibTrans" cxnId="{1D47CDE2-F087-4AC3-8D8E-3FB320C540DE}">
      <dgm:prSet/>
      <dgm:spPr/>
      <dgm:t>
        <a:bodyPr/>
        <a:lstStyle/>
        <a:p>
          <a:endParaRPr lang="en-US"/>
        </a:p>
      </dgm:t>
    </dgm:pt>
    <dgm:pt modelId="{33DBC3F4-9A68-4F03-A281-34F73E23D368}">
      <dgm:prSet phldrT="[Text]"/>
      <dgm:spPr/>
      <dgm:t>
        <a:bodyPr/>
        <a:lstStyle/>
        <a:p>
          <a:r>
            <a:rPr lang="en-US" dirty="0"/>
            <a:t>Active patients receiving services</a:t>
          </a:r>
        </a:p>
      </dgm:t>
    </dgm:pt>
    <dgm:pt modelId="{30D7008A-B521-4170-8E5F-E6BB495AE323}" type="parTrans" cxnId="{747BC6FA-FF1B-496A-8F42-99682DD24B70}">
      <dgm:prSet/>
      <dgm:spPr/>
      <dgm:t>
        <a:bodyPr/>
        <a:lstStyle/>
        <a:p>
          <a:endParaRPr lang="en-US"/>
        </a:p>
      </dgm:t>
    </dgm:pt>
    <dgm:pt modelId="{A4476BB3-3908-46AE-891A-A7B18712A0AF}" type="sibTrans" cxnId="{747BC6FA-FF1B-496A-8F42-99682DD24B70}">
      <dgm:prSet/>
      <dgm:spPr/>
      <dgm:t>
        <a:bodyPr/>
        <a:lstStyle/>
        <a:p>
          <a:endParaRPr lang="en-US"/>
        </a:p>
      </dgm:t>
    </dgm:pt>
    <dgm:pt modelId="{3507C738-7E86-4D9D-8B6D-505BA501CBC8}">
      <dgm:prSet phldrT="[Text]"/>
      <dgm:spPr/>
      <dgm:t>
        <a:bodyPr/>
        <a:lstStyle/>
        <a:p>
          <a:r>
            <a:rPr lang="en-US" dirty="0"/>
            <a:t>Patients discharged from services</a:t>
          </a:r>
        </a:p>
      </dgm:t>
    </dgm:pt>
    <dgm:pt modelId="{484F48CD-60EA-44CE-B3E0-8112962FEE9B}" type="parTrans" cxnId="{7C269E31-08AF-43DA-B19F-0D26E63AAC57}">
      <dgm:prSet/>
      <dgm:spPr/>
      <dgm:t>
        <a:bodyPr/>
        <a:lstStyle/>
        <a:p>
          <a:endParaRPr lang="en-US"/>
        </a:p>
      </dgm:t>
    </dgm:pt>
    <dgm:pt modelId="{233619D0-6846-4ADC-A47F-8361858F9CD2}" type="sibTrans" cxnId="{7C269E31-08AF-43DA-B19F-0D26E63AAC57}">
      <dgm:prSet/>
      <dgm:spPr/>
      <dgm:t>
        <a:bodyPr/>
        <a:lstStyle/>
        <a:p>
          <a:endParaRPr lang="en-US"/>
        </a:p>
      </dgm:t>
    </dgm:pt>
    <dgm:pt modelId="{E2407F84-FE01-4820-9E56-E71ECF0FC459}">
      <dgm:prSet phldrT="[Text]"/>
      <dgm:spPr/>
      <dgm:t>
        <a:bodyPr/>
        <a:lstStyle/>
        <a:p>
          <a:r>
            <a:rPr lang="en-US" dirty="0"/>
            <a:t>Patients scheduled for home visits during survey time</a:t>
          </a:r>
        </a:p>
      </dgm:t>
    </dgm:pt>
    <dgm:pt modelId="{5947BDA0-5E1E-4F9E-A8E1-6DF35BC7CCDC}" type="parTrans" cxnId="{3B4AC348-9681-48CA-9D90-3BADD6626FF1}">
      <dgm:prSet/>
      <dgm:spPr/>
      <dgm:t>
        <a:bodyPr/>
        <a:lstStyle/>
        <a:p>
          <a:endParaRPr lang="en-US"/>
        </a:p>
      </dgm:t>
    </dgm:pt>
    <dgm:pt modelId="{2D0AB761-7927-430A-9585-3D6C6A99D26E}" type="sibTrans" cxnId="{3B4AC348-9681-48CA-9D90-3BADD6626FF1}">
      <dgm:prSet/>
      <dgm:spPr/>
      <dgm:t>
        <a:bodyPr/>
        <a:lstStyle/>
        <a:p>
          <a:endParaRPr lang="en-US"/>
        </a:p>
      </dgm:t>
    </dgm:pt>
    <dgm:pt modelId="{E80677DC-F339-438D-B411-BB8CA21AF4E1}">
      <dgm:prSet phldrT="[Text]"/>
      <dgm:spPr/>
      <dgm:t>
        <a:bodyPr/>
        <a:lstStyle/>
        <a:p>
          <a:r>
            <a:rPr lang="en-US" dirty="0"/>
            <a:t>Current patient roster </a:t>
          </a:r>
        </a:p>
      </dgm:t>
    </dgm:pt>
    <dgm:pt modelId="{1DF0E5F9-F4F1-44FA-8D4D-BC39A2219B39}" type="parTrans" cxnId="{EE67820F-63D1-45DF-9C20-C0857DB427EF}">
      <dgm:prSet/>
      <dgm:spPr/>
      <dgm:t>
        <a:bodyPr/>
        <a:lstStyle/>
        <a:p>
          <a:endParaRPr lang="en-US"/>
        </a:p>
      </dgm:t>
    </dgm:pt>
    <dgm:pt modelId="{4AE84898-5093-43E3-B82A-DD88947F1482}" type="sibTrans" cxnId="{EE67820F-63D1-45DF-9C20-C0857DB427EF}">
      <dgm:prSet/>
      <dgm:spPr/>
      <dgm:t>
        <a:bodyPr/>
        <a:lstStyle/>
        <a:p>
          <a:endParaRPr lang="en-US"/>
        </a:p>
      </dgm:t>
    </dgm:pt>
    <dgm:pt modelId="{9985F0F9-80BD-4CAA-A156-E39E7A76221D}" type="pres">
      <dgm:prSet presAssocID="{30EC3E04-CE8A-429B-8D96-0F91C1E5A8E3}" presName="diagram" presStyleCnt="0">
        <dgm:presLayoutVars>
          <dgm:chMax val="1"/>
          <dgm:dir/>
          <dgm:animLvl val="ctr"/>
          <dgm:resizeHandles val="exact"/>
        </dgm:presLayoutVars>
      </dgm:prSet>
      <dgm:spPr/>
    </dgm:pt>
    <dgm:pt modelId="{2DA43C46-325F-43B5-B5E9-501852DF197D}" type="pres">
      <dgm:prSet presAssocID="{30EC3E04-CE8A-429B-8D96-0F91C1E5A8E3}" presName="matrix" presStyleCnt="0"/>
      <dgm:spPr/>
    </dgm:pt>
    <dgm:pt modelId="{1D0CD2CD-EF74-4FC6-AA77-3079CC148511}" type="pres">
      <dgm:prSet presAssocID="{30EC3E04-CE8A-429B-8D96-0F91C1E5A8E3}" presName="tile1" presStyleLbl="node1" presStyleIdx="0" presStyleCnt="4" custLinFactNeighborX="0" custLinFactNeighborY="1922"/>
      <dgm:spPr/>
    </dgm:pt>
    <dgm:pt modelId="{9FAD1B1E-2F21-43EE-9C15-916ACD993EC5}" type="pres">
      <dgm:prSet presAssocID="{30EC3E04-CE8A-429B-8D96-0F91C1E5A8E3}" presName="tile1text" presStyleLbl="node1" presStyleIdx="0" presStyleCnt="4">
        <dgm:presLayoutVars>
          <dgm:chMax val="0"/>
          <dgm:chPref val="0"/>
          <dgm:bulletEnabled val="1"/>
        </dgm:presLayoutVars>
      </dgm:prSet>
      <dgm:spPr/>
    </dgm:pt>
    <dgm:pt modelId="{C5EA06B6-0978-49C4-BEAC-AD0D12DC7019}" type="pres">
      <dgm:prSet presAssocID="{30EC3E04-CE8A-429B-8D96-0F91C1E5A8E3}" presName="tile2" presStyleLbl="node1" presStyleIdx="1" presStyleCnt="4" custLinFactNeighborX="450" custLinFactNeighborY="388"/>
      <dgm:spPr/>
    </dgm:pt>
    <dgm:pt modelId="{564200A0-BB35-482A-93F9-458DAF97A485}" type="pres">
      <dgm:prSet presAssocID="{30EC3E04-CE8A-429B-8D96-0F91C1E5A8E3}" presName="tile2text" presStyleLbl="node1" presStyleIdx="1" presStyleCnt="4">
        <dgm:presLayoutVars>
          <dgm:chMax val="0"/>
          <dgm:chPref val="0"/>
          <dgm:bulletEnabled val="1"/>
        </dgm:presLayoutVars>
      </dgm:prSet>
      <dgm:spPr/>
    </dgm:pt>
    <dgm:pt modelId="{D50AB85B-5232-4D85-A47B-3CAD92F6B1F9}" type="pres">
      <dgm:prSet presAssocID="{30EC3E04-CE8A-429B-8D96-0F91C1E5A8E3}" presName="tile3" presStyleLbl="node1" presStyleIdx="2" presStyleCnt="4"/>
      <dgm:spPr/>
    </dgm:pt>
    <dgm:pt modelId="{5D7D1863-0A6A-4486-8F3D-D8427CF5F386}" type="pres">
      <dgm:prSet presAssocID="{30EC3E04-CE8A-429B-8D96-0F91C1E5A8E3}" presName="tile3text" presStyleLbl="node1" presStyleIdx="2" presStyleCnt="4">
        <dgm:presLayoutVars>
          <dgm:chMax val="0"/>
          <dgm:chPref val="0"/>
          <dgm:bulletEnabled val="1"/>
        </dgm:presLayoutVars>
      </dgm:prSet>
      <dgm:spPr/>
    </dgm:pt>
    <dgm:pt modelId="{30C26A98-44D9-4B48-835B-C6371B759C92}" type="pres">
      <dgm:prSet presAssocID="{30EC3E04-CE8A-429B-8D96-0F91C1E5A8E3}" presName="tile4" presStyleLbl="node1" presStyleIdx="3" presStyleCnt="4"/>
      <dgm:spPr/>
    </dgm:pt>
    <dgm:pt modelId="{2AED832D-EE02-438C-9B57-890D63576EB0}" type="pres">
      <dgm:prSet presAssocID="{30EC3E04-CE8A-429B-8D96-0F91C1E5A8E3}" presName="tile4text" presStyleLbl="node1" presStyleIdx="3" presStyleCnt="4">
        <dgm:presLayoutVars>
          <dgm:chMax val="0"/>
          <dgm:chPref val="0"/>
          <dgm:bulletEnabled val="1"/>
        </dgm:presLayoutVars>
      </dgm:prSet>
      <dgm:spPr/>
    </dgm:pt>
    <dgm:pt modelId="{20A66F63-E92A-4B57-AED6-31FFC3F1D88C}" type="pres">
      <dgm:prSet presAssocID="{30EC3E04-CE8A-429B-8D96-0F91C1E5A8E3}" presName="centerTile" presStyleLbl="fgShp" presStyleIdx="0" presStyleCnt="1">
        <dgm:presLayoutVars>
          <dgm:chMax val="0"/>
          <dgm:chPref val="0"/>
        </dgm:presLayoutVars>
      </dgm:prSet>
      <dgm:spPr/>
    </dgm:pt>
  </dgm:ptLst>
  <dgm:cxnLst>
    <dgm:cxn modelId="{E0F6930A-9C86-42B5-9FFF-E2A910CACA49}" type="presOf" srcId="{33DBC3F4-9A68-4F03-A281-34F73E23D368}" destId="{1D0CD2CD-EF74-4FC6-AA77-3079CC148511}" srcOrd="0" destOrd="0" presId="urn:microsoft.com/office/officeart/2005/8/layout/matrix1"/>
    <dgm:cxn modelId="{EE67820F-63D1-45DF-9C20-C0857DB427EF}" srcId="{05F197B7-2DD2-4BFE-A2AE-D053797F4F90}" destId="{E80677DC-F339-438D-B411-BB8CA21AF4E1}" srcOrd="3" destOrd="0" parTransId="{1DF0E5F9-F4F1-44FA-8D4D-BC39A2219B39}" sibTransId="{4AE84898-5093-43E3-B82A-DD88947F1482}"/>
    <dgm:cxn modelId="{7C269E31-08AF-43DA-B19F-0D26E63AAC57}" srcId="{05F197B7-2DD2-4BFE-A2AE-D053797F4F90}" destId="{3507C738-7E86-4D9D-8B6D-505BA501CBC8}" srcOrd="1" destOrd="0" parTransId="{484F48CD-60EA-44CE-B3E0-8112962FEE9B}" sibTransId="{233619D0-6846-4ADC-A47F-8361858F9CD2}"/>
    <dgm:cxn modelId="{04D88C36-0A7E-4190-956F-09DAC6DF10EB}" type="presOf" srcId="{E2407F84-FE01-4820-9E56-E71ECF0FC459}" destId="{5D7D1863-0A6A-4486-8F3D-D8427CF5F386}" srcOrd="1" destOrd="0" presId="urn:microsoft.com/office/officeart/2005/8/layout/matrix1"/>
    <dgm:cxn modelId="{A6B91242-6883-450C-8296-8FE0CB597B85}" type="presOf" srcId="{E80677DC-F339-438D-B411-BB8CA21AF4E1}" destId="{2AED832D-EE02-438C-9B57-890D63576EB0}" srcOrd="1" destOrd="0" presId="urn:microsoft.com/office/officeart/2005/8/layout/matrix1"/>
    <dgm:cxn modelId="{3B4AC348-9681-48CA-9D90-3BADD6626FF1}" srcId="{05F197B7-2DD2-4BFE-A2AE-D053797F4F90}" destId="{E2407F84-FE01-4820-9E56-E71ECF0FC459}" srcOrd="2" destOrd="0" parTransId="{5947BDA0-5E1E-4F9E-A8E1-6DF35BC7CCDC}" sibTransId="{2D0AB761-7927-430A-9585-3D6C6A99D26E}"/>
    <dgm:cxn modelId="{E42FDC4F-F8B7-489D-AEEB-5B2C775A02F7}" type="presOf" srcId="{E80677DC-F339-438D-B411-BB8CA21AF4E1}" destId="{30C26A98-44D9-4B48-835B-C6371B759C92}" srcOrd="0" destOrd="0" presId="urn:microsoft.com/office/officeart/2005/8/layout/matrix1"/>
    <dgm:cxn modelId="{51AB4791-BA65-4D8C-9259-DC1A9DFBBF63}" type="presOf" srcId="{33DBC3F4-9A68-4F03-A281-34F73E23D368}" destId="{9FAD1B1E-2F21-43EE-9C15-916ACD993EC5}" srcOrd="1" destOrd="0" presId="urn:microsoft.com/office/officeart/2005/8/layout/matrix1"/>
    <dgm:cxn modelId="{B413E898-133D-4F30-876E-A7C94D3DDBF4}" type="presOf" srcId="{3507C738-7E86-4D9D-8B6D-505BA501CBC8}" destId="{C5EA06B6-0978-49C4-BEAC-AD0D12DC7019}" srcOrd="0" destOrd="0" presId="urn:microsoft.com/office/officeart/2005/8/layout/matrix1"/>
    <dgm:cxn modelId="{286C269D-19F8-4406-BC3D-B8A0EADC4CE3}" type="presOf" srcId="{05F197B7-2DD2-4BFE-A2AE-D053797F4F90}" destId="{20A66F63-E92A-4B57-AED6-31FFC3F1D88C}" srcOrd="0" destOrd="0" presId="urn:microsoft.com/office/officeart/2005/8/layout/matrix1"/>
    <dgm:cxn modelId="{76D8D2C9-2418-478C-A4F0-CF2C2F041D00}" type="presOf" srcId="{E2407F84-FE01-4820-9E56-E71ECF0FC459}" destId="{D50AB85B-5232-4D85-A47B-3CAD92F6B1F9}" srcOrd="0" destOrd="0" presId="urn:microsoft.com/office/officeart/2005/8/layout/matrix1"/>
    <dgm:cxn modelId="{1D47CDE2-F087-4AC3-8D8E-3FB320C540DE}" srcId="{30EC3E04-CE8A-429B-8D96-0F91C1E5A8E3}" destId="{05F197B7-2DD2-4BFE-A2AE-D053797F4F90}" srcOrd="0" destOrd="0" parTransId="{B0C6FDF6-88C1-41B5-B440-76088D6C6679}" sibTransId="{FB81A3D9-502D-4862-8D9C-36C97619D13B}"/>
    <dgm:cxn modelId="{DEB48AEF-A885-468B-AC9D-27BDF9D2FF21}" type="presOf" srcId="{30EC3E04-CE8A-429B-8D96-0F91C1E5A8E3}" destId="{9985F0F9-80BD-4CAA-A156-E39E7A76221D}" srcOrd="0" destOrd="0" presId="urn:microsoft.com/office/officeart/2005/8/layout/matrix1"/>
    <dgm:cxn modelId="{248677F1-FD1C-40AC-8C6D-E5DE13E763F0}" type="presOf" srcId="{3507C738-7E86-4D9D-8B6D-505BA501CBC8}" destId="{564200A0-BB35-482A-93F9-458DAF97A485}" srcOrd="1" destOrd="0" presId="urn:microsoft.com/office/officeart/2005/8/layout/matrix1"/>
    <dgm:cxn modelId="{747BC6FA-FF1B-496A-8F42-99682DD24B70}" srcId="{05F197B7-2DD2-4BFE-A2AE-D053797F4F90}" destId="{33DBC3F4-9A68-4F03-A281-34F73E23D368}" srcOrd="0" destOrd="0" parTransId="{30D7008A-B521-4170-8E5F-E6BB495AE323}" sibTransId="{A4476BB3-3908-46AE-891A-A7B18712A0AF}"/>
    <dgm:cxn modelId="{22DCD924-5FD5-4B1D-A12E-0EDA97C5D1BB}" type="presParOf" srcId="{9985F0F9-80BD-4CAA-A156-E39E7A76221D}" destId="{2DA43C46-325F-43B5-B5E9-501852DF197D}" srcOrd="0" destOrd="0" presId="urn:microsoft.com/office/officeart/2005/8/layout/matrix1"/>
    <dgm:cxn modelId="{D3BBC61C-6BC8-4788-8FA0-D82AED1523CF}" type="presParOf" srcId="{2DA43C46-325F-43B5-B5E9-501852DF197D}" destId="{1D0CD2CD-EF74-4FC6-AA77-3079CC148511}" srcOrd="0" destOrd="0" presId="urn:microsoft.com/office/officeart/2005/8/layout/matrix1"/>
    <dgm:cxn modelId="{27D6C71F-2A34-4BAD-85BA-83D4F4639D6C}" type="presParOf" srcId="{2DA43C46-325F-43B5-B5E9-501852DF197D}" destId="{9FAD1B1E-2F21-43EE-9C15-916ACD993EC5}" srcOrd="1" destOrd="0" presId="urn:microsoft.com/office/officeart/2005/8/layout/matrix1"/>
    <dgm:cxn modelId="{14ED698B-8D87-4C95-A651-30DC38907270}" type="presParOf" srcId="{2DA43C46-325F-43B5-B5E9-501852DF197D}" destId="{C5EA06B6-0978-49C4-BEAC-AD0D12DC7019}" srcOrd="2" destOrd="0" presId="urn:microsoft.com/office/officeart/2005/8/layout/matrix1"/>
    <dgm:cxn modelId="{8504A944-5C47-410A-B583-37EA9A4D1246}" type="presParOf" srcId="{2DA43C46-325F-43B5-B5E9-501852DF197D}" destId="{564200A0-BB35-482A-93F9-458DAF97A485}" srcOrd="3" destOrd="0" presId="urn:microsoft.com/office/officeart/2005/8/layout/matrix1"/>
    <dgm:cxn modelId="{2D6D7CC2-9A06-492B-90FB-650BD286EE74}" type="presParOf" srcId="{2DA43C46-325F-43B5-B5E9-501852DF197D}" destId="{D50AB85B-5232-4D85-A47B-3CAD92F6B1F9}" srcOrd="4" destOrd="0" presId="urn:microsoft.com/office/officeart/2005/8/layout/matrix1"/>
    <dgm:cxn modelId="{CB01B6A8-995C-4F78-94F2-4B514EB3DD3D}" type="presParOf" srcId="{2DA43C46-325F-43B5-B5E9-501852DF197D}" destId="{5D7D1863-0A6A-4486-8F3D-D8427CF5F386}" srcOrd="5" destOrd="0" presId="urn:microsoft.com/office/officeart/2005/8/layout/matrix1"/>
    <dgm:cxn modelId="{CB27894E-6BEA-4BCC-8344-156FD6DCB92B}" type="presParOf" srcId="{2DA43C46-325F-43B5-B5E9-501852DF197D}" destId="{30C26A98-44D9-4B48-835B-C6371B759C92}" srcOrd="6" destOrd="0" presId="urn:microsoft.com/office/officeart/2005/8/layout/matrix1"/>
    <dgm:cxn modelId="{DDC565D2-0805-4C6B-9411-E03E6151CE5B}" type="presParOf" srcId="{2DA43C46-325F-43B5-B5E9-501852DF197D}" destId="{2AED832D-EE02-438C-9B57-890D63576EB0}" srcOrd="7" destOrd="0" presId="urn:microsoft.com/office/officeart/2005/8/layout/matrix1"/>
    <dgm:cxn modelId="{FAFBAAE1-542A-4AD3-95F8-2A301F0FDBDD}" type="presParOf" srcId="{9985F0F9-80BD-4CAA-A156-E39E7A76221D}" destId="{20A66F63-E92A-4B57-AED6-31FFC3F1D88C}"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CD2CD-EF74-4FC6-AA77-3079CC148511}">
      <dsp:nvSpPr>
        <dsp:cNvPr id="0" name=""/>
        <dsp:cNvSpPr/>
      </dsp:nvSpPr>
      <dsp:spPr>
        <a:xfrm rot="16200000">
          <a:off x="1352549" y="-1323258"/>
          <a:ext cx="1524000" cy="42291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Active patients receiving services</a:t>
          </a:r>
        </a:p>
      </dsp:txBody>
      <dsp:txXfrm rot="5400000">
        <a:off x="-1" y="29292"/>
        <a:ext cx="4229100" cy="1143000"/>
      </dsp:txXfrm>
    </dsp:sp>
    <dsp:sp modelId="{C5EA06B6-0978-49C4-BEAC-AD0D12DC7019}">
      <dsp:nvSpPr>
        <dsp:cNvPr id="0" name=""/>
        <dsp:cNvSpPr/>
      </dsp:nvSpPr>
      <dsp:spPr>
        <a:xfrm>
          <a:off x="4229100" y="5913"/>
          <a:ext cx="4229100" cy="1524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Patients discharged from services</a:t>
          </a:r>
        </a:p>
      </dsp:txBody>
      <dsp:txXfrm>
        <a:off x="4229100" y="5913"/>
        <a:ext cx="4229100" cy="1143000"/>
      </dsp:txXfrm>
    </dsp:sp>
    <dsp:sp modelId="{D50AB85B-5232-4D85-A47B-3CAD92F6B1F9}">
      <dsp:nvSpPr>
        <dsp:cNvPr id="0" name=""/>
        <dsp:cNvSpPr/>
      </dsp:nvSpPr>
      <dsp:spPr>
        <a:xfrm rot="10800000">
          <a:off x="0" y="1524000"/>
          <a:ext cx="4229100" cy="1524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Patients scheduled for home visits during survey time</a:t>
          </a:r>
        </a:p>
      </dsp:txBody>
      <dsp:txXfrm rot="10800000">
        <a:off x="0" y="1905000"/>
        <a:ext cx="4229100" cy="1143000"/>
      </dsp:txXfrm>
    </dsp:sp>
    <dsp:sp modelId="{30C26A98-44D9-4B48-835B-C6371B759C92}">
      <dsp:nvSpPr>
        <dsp:cNvPr id="0" name=""/>
        <dsp:cNvSpPr/>
      </dsp:nvSpPr>
      <dsp:spPr>
        <a:xfrm rot="5400000">
          <a:off x="5581649" y="171450"/>
          <a:ext cx="1524000" cy="42291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Current patient roster </a:t>
          </a:r>
        </a:p>
      </dsp:txBody>
      <dsp:txXfrm rot="-5400000">
        <a:off x="4229099" y="1905000"/>
        <a:ext cx="4229100" cy="1143000"/>
      </dsp:txXfrm>
    </dsp:sp>
    <dsp:sp modelId="{20A66F63-E92A-4B57-AED6-31FFC3F1D88C}">
      <dsp:nvSpPr>
        <dsp:cNvPr id="0" name=""/>
        <dsp:cNvSpPr/>
      </dsp:nvSpPr>
      <dsp:spPr>
        <a:xfrm>
          <a:off x="2960369" y="1143000"/>
          <a:ext cx="2537460" cy="762000"/>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Clinical Record and Home Visit Sample </a:t>
          </a:r>
        </a:p>
      </dsp:txBody>
      <dsp:txXfrm>
        <a:off x="2997567" y="1180198"/>
        <a:ext cx="2463064" cy="687604"/>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9C674F2-A4D4-478C-BB43-D37B2EF9D0FD}" type="datetimeFigureOut">
              <a:rPr lang="en-US" smtClean="0"/>
              <a:t>07/02/2024</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221779E-4CEC-410A-92BD-D4C2854939AD}" type="slidenum">
              <a:rPr lang="en-US" smtClean="0"/>
              <a:t>‹#›</a:t>
            </a:fld>
            <a:endParaRPr lang="en-US" dirty="0"/>
          </a:p>
        </p:txBody>
      </p:sp>
    </p:spTree>
    <p:extLst>
      <p:ext uri="{BB962C8B-B14F-4D97-AF65-F5344CB8AC3E}">
        <p14:creationId xmlns:p14="http://schemas.microsoft.com/office/powerpoint/2010/main" val="1987743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07/02/2024</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dirty="0"/>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a:t>
            </a:fld>
            <a:endParaRPr lang="en-US" dirty="0"/>
          </a:p>
        </p:txBody>
      </p:sp>
    </p:spTree>
    <p:extLst>
      <p:ext uri="{BB962C8B-B14F-4D97-AF65-F5344CB8AC3E}">
        <p14:creationId xmlns:p14="http://schemas.microsoft.com/office/powerpoint/2010/main" val="155118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Task #3 or the information gathering phase of the survey occurs while the team is onsite.</a:t>
            </a:r>
          </a:p>
          <a:p>
            <a:r>
              <a:rPr lang="en-US" dirty="0"/>
              <a:t>Survey team is expected to administer activities using </a:t>
            </a:r>
            <a:r>
              <a:rPr lang="en-US" b="0" dirty="0"/>
              <a:t>a </a:t>
            </a:r>
            <a:r>
              <a:rPr lang="en-US" sz="1200" b="0" dirty="0"/>
              <a:t>Consistent process using established survey tools</a:t>
            </a:r>
          </a:p>
          <a:p>
            <a:pPr marL="0" indent="0">
              <a:buNone/>
            </a:pPr>
            <a:r>
              <a:rPr lang="en-US" sz="1200" b="1" dirty="0"/>
              <a:t>Survey team members will review the following documents during this phase of the relicensure survey: </a:t>
            </a:r>
          </a:p>
          <a:p>
            <a:pPr marL="171450" indent="-171450">
              <a:buFont typeface="Arial" panose="020B0604020202020204" pitchFamily="34" charset="0"/>
              <a:buChar char="•"/>
            </a:pPr>
            <a:r>
              <a:rPr lang="en-US" sz="1200" b="1" dirty="0"/>
              <a:t>Agency admission packet and patient bill of rights</a:t>
            </a:r>
          </a:p>
          <a:p>
            <a:pPr marL="171450" indent="-171450">
              <a:buFont typeface="Arial" panose="020B0604020202020204" pitchFamily="34" charset="0"/>
              <a:buChar char="•"/>
            </a:pPr>
            <a:r>
              <a:rPr lang="en-US" sz="1200" b="1" dirty="0"/>
              <a:t>Agency policies for: Clinical supervision, CHRC, Home Care Worker Registry, Complaint, Influenza Vaccination/Flu Mask </a:t>
            </a:r>
          </a:p>
          <a:p>
            <a:pPr marL="171450" indent="-171450">
              <a:buFont typeface="Arial" panose="020B0604020202020204" pitchFamily="34" charset="0"/>
              <a:buChar char="•"/>
            </a:pPr>
            <a:r>
              <a:rPr lang="en-US" sz="1200" b="1" dirty="0"/>
              <a:t>Other new, pertinent, or revised policies since last survey</a:t>
            </a:r>
          </a:p>
          <a:p>
            <a:pPr marL="171450" indent="-171450">
              <a:buFont typeface="Arial" panose="020B0604020202020204" pitchFamily="34" charset="0"/>
              <a:buChar char="•"/>
            </a:pPr>
            <a:r>
              <a:rPr lang="en-US" sz="1200" b="1" dirty="0"/>
              <a:t>Agency complaint/grievance log</a:t>
            </a:r>
          </a:p>
          <a:p>
            <a:pPr marL="171450" indent="-171450">
              <a:buFont typeface="Arial" panose="020B0604020202020204" pitchFamily="34" charset="0"/>
              <a:buChar char="•"/>
            </a:pPr>
            <a:r>
              <a:rPr lang="en-US" sz="1200" b="1" dirty="0"/>
              <a:t>QI Committee meeting minutes past 12 months</a:t>
            </a:r>
          </a:p>
          <a:p>
            <a:pPr marL="171450" indent="-171450">
              <a:buFont typeface="Arial" panose="020B0604020202020204" pitchFamily="34" charset="0"/>
              <a:buChar char="•"/>
            </a:pPr>
            <a:r>
              <a:rPr lang="en-US" sz="1200" b="1" dirty="0"/>
              <a:t>Governing Authority minutes past 12 months</a:t>
            </a:r>
          </a:p>
          <a:p>
            <a:pPr marL="171450" indent="-171450">
              <a:buFont typeface="Arial" panose="020B0604020202020204" pitchFamily="34" charset="0"/>
              <a:buChar char="•"/>
            </a:pPr>
            <a:r>
              <a:rPr lang="en-US" sz="1200" b="1" dirty="0"/>
              <a:t>Contracts (sample selected from the agency’s list of contracts)</a:t>
            </a:r>
          </a:p>
          <a:p>
            <a:pPr marL="171450" indent="-171450">
              <a:buFont typeface="Arial" panose="020B0604020202020204" pitchFamily="34" charset="0"/>
              <a:buChar char="•"/>
            </a:pPr>
            <a:r>
              <a:rPr lang="en-US" sz="1200" b="1" dirty="0"/>
              <a:t>Emergency Preparedness Plan (compliance with DAL 16-11) </a:t>
            </a:r>
          </a:p>
          <a:p>
            <a:pPr marL="171450" indent="-171450">
              <a:buFont typeface="Arial" panose="020B0604020202020204" pitchFamily="34" charset="0"/>
              <a:buChar char="•"/>
            </a:pPr>
            <a:r>
              <a:rPr lang="en-US" sz="1200" b="1" dirty="0"/>
              <a:t>Clinical Records (sample)</a:t>
            </a:r>
          </a:p>
          <a:p>
            <a:pPr marL="171450" indent="-171450">
              <a:buFont typeface="Arial" panose="020B0604020202020204" pitchFamily="34" charset="0"/>
              <a:buChar char="•"/>
            </a:pPr>
            <a:r>
              <a:rPr lang="en-US" sz="1200" b="1" dirty="0"/>
              <a:t>Personnel Records (sample) </a:t>
            </a:r>
          </a:p>
          <a:p>
            <a:endParaRPr lang="en-US" b="0" dirty="0"/>
          </a:p>
        </p:txBody>
      </p:sp>
      <p:sp>
        <p:nvSpPr>
          <p:cNvPr id="4" name="Slide Number Placeholder 3"/>
          <p:cNvSpPr>
            <a:spLocks noGrp="1"/>
          </p:cNvSpPr>
          <p:nvPr>
            <p:ph type="sldNum" sz="quarter" idx="5"/>
          </p:nvPr>
        </p:nvSpPr>
        <p:spPr/>
        <p:txBody>
          <a:bodyPr/>
          <a:lstStyle/>
          <a:p>
            <a:fld id="{F6DA9C80-B631-4EC4-8253-F63CFD0157DF}" type="slidenum">
              <a:rPr lang="en-US" smtClean="0"/>
              <a:t>14</a:t>
            </a:fld>
            <a:endParaRPr lang="en-US" dirty="0"/>
          </a:p>
        </p:txBody>
      </p:sp>
    </p:spTree>
    <p:extLst>
      <p:ext uri="{BB962C8B-B14F-4D97-AF65-F5344CB8AC3E}">
        <p14:creationId xmlns:p14="http://schemas.microsoft.com/office/powerpoint/2010/main" val="4213011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pPr marL="0" indent="0" algn="l">
              <a:buFont typeface="Arial" panose="020B0604020202020204" pitchFamily="34" charset="0"/>
              <a:buNone/>
            </a:pPr>
            <a:r>
              <a:rPr lang="en-US" sz="2200" dirty="0">
                <a:solidFill>
                  <a:schemeClr val="tx1"/>
                </a:solidFill>
              </a:rPr>
              <a:t>During this review, surveyors will determine if there is evidence of an organized agency Quality Improvement (QI) program meaning is there documentation to support the following:</a:t>
            </a:r>
          </a:p>
          <a:p>
            <a:pPr marL="457200" indent="-457200" algn="l">
              <a:buFont typeface="Arial" panose="020B0604020202020204" pitchFamily="34" charset="0"/>
              <a:buChar char="•"/>
            </a:pPr>
            <a:r>
              <a:rPr lang="en-US" sz="2200" dirty="0">
                <a:solidFill>
                  <a:schemeClr val="tx1"/>
                </a:solidFill>
              </a:rPr>
              <a:t>QI Committee?  Members?  Meetings 4 times/year?  </a:t>
            </a:r>
          </a:p>
          <a:p>
            <a:pPr marL="457200" indent="-457200" algn="l">
              <a:buFont typeface="Arial" panose="020B0604020202020204" pitchFamily="34" charset="0"/>
              <a:buChar char="•"/>
            </a:pPr>
            <a:r>
              <a:rPr lang="en-US" sz="2200" dirty="0">
                <a:solidFill>
                  <a:schemeClr val="tx1"/>
                </a:solidFill>
              </a:rPr>
              <a:t>Does QI Committee conduct required functions?  </a:t>
            </a:r>
          </a:p>
          <a:p>
            <a:pPr lvl="1" algn="l"/>
            <a:r>
              <a:rPr lang="en-US" sz="2200" dirty="0">
                <a:solidFill>
                  <a:schemeClr val="tx1"/>
                </a:solidFill>
              </a:rPr>
              <a:t>- Record reviews-active patients and discharges </a:t>
            </a:r>
          </a:p>
          <a:p>
            <a:pPr algn="l"/>
            <a:r>
              <a:rPr lang="en-US" sz="2200" dirty="0">
                <a:solidFill>
                  <a:schemeClr val="tx1"/>
                </a:solidFill>
              </a:rPr>
              <a:t>     - Review of complaints</a:t>
            </a:r>
          </a:p>
          <a:p>
            <a:pPr algn="l"/>
            <a:r>
              <a:rPr lang="en-US" sz="2200" dirty="0">
                <a:solidFill>
                  <a:schemeClr val="tx1"/>
                </a:solidFill>
              </a:rPr>
              <a:t>     - Review of agency policies and procedures</a:t>
            </a:r>
          </a:p>
          <a:p>
            <a:pPr algn="l"/>
            <a:r>
              <a:rPr lang="en-US" sz="2200" dirty="0">
                <a:solidFill>
                  <a:schemeClr val="tx1"/>
                </a:solidFill>
              </a:rPr>
              <a:t>     - QI report/communication with Governing Authority</a:t>
            </a:r>
          </a:p>
          <a:p>
            <a:r>
              <a:rPr lang="en-US" sz="1200" b="1" dirty="0"/>
              <a:t>For LHCSAS with a Home Health Aide Training Program we will use our tools to determine if:</a:t>
            </a:r>
          </a:p>
          <a:p>
            <a:pPr marL="171450" indent="-171450">
              <a:buFont typeface="Arial" panose="020B0604020202020204" pitchFamily="34" charset="0"/>
              <a:buChar char="•"/>
            </a:pPr>
            <a:r>
              <a:rPr lang="en-US" sz="1200" b="0" dirty="0"/>
              <a:t>There evidence that the LHCSA is conducting quality monitoring of the HHATP as required </a:t>
            </a:r>
          </a:p>
          <a:p>
            <a:pPr marL="171450" indent="-171450">
              <a:buFont typeface="Arial" panose="020B0604020202020204" pitchFamily="34" charset="0"/>
              <a:buChar char="•"/>
            </a:pPr>
            <a:r>
              <a:rPr lang="en-US" sz="1200" b="0" dirty="0"/>
              <a:t>Is there evidence of an annual HHATP evaluation report submitted to the sponsoring LHCSA’s governing authority </a:t>
            </a:r>
          </a:p>
          <a:p>
            <a:r>
              <a:rPr lang="en-US" sz="1200" b="1" dirty="0"/>
              <a:t>Home Care Worker Registry Review </a:t>
            </a:r>
          </a:p>
          <a:p>
            <a:pPr marL="171450" indent="-171450">
              <a:buFont typeface="Arial" panose="020B0604020202020204" pitchFamily="34" charset="0"/>
              <a:buChar char="•"/>
            </a:pPr>
            <a:r>
              <a:rPr lang="en-US" sz="1200" dirty="0"/>
              <a:t>Determines Compliance with 10 NYCRR Part 403</a:t>
            </a:r>
          </a:p>
          <a:p>
            <a:pPr marL="171450" indent="-171450">
              <a:buFont typeface="Arial" panose="020B0604020202020204" pitchFamily="34" charset="0"/>
              <a:buChar char="•"/>
            </a:pPr>
            <a:r>
              <a:rPr lang="en-US" sz="1200" dirty="0"/>
              <a:t>Policy addresses requirements? </a:t>
            </a:r>
          </a:p>
          <a:p>
            <a:pPr marL="171450" indent="-171450">
              <a:buFont typeface="Arial" panose="020B0604020202020204" pitchFamily="34" charset="0"/>
              <a:buChar char="•"/>
            </a:pPr>
            <a:r>
              <a:rPr lang="en-US" sz="1200" dirty="0"/>
              <a:t>Roles assigned on HCS related to Registry? </a:t>
            </a:r>
          </a:p>
          <a:p>
            <a:pPr marL="171450" indent="-171450">
              <a:buFont typeface="Arial" panose="020B0604020202020204" pitchFamily="34" charset="0"/>
              <a:buChar char="•"/>
            </a:pPr>
            <a:r>
              <a:rPr lang="en-US" sz="1200" dirty="0"/>
              <a:t>Are aides entered within 10 business days of hire?</a:t>
            </a:r>
          </a:p>
          <a:p>
            <a:pPr marL="171450" indent="-171450">
              <a:buFont typeface="Arial" panose="020B0604020202020204" pitchFamily="34" charset="0"/>
              <a:buChar char="•"/>
            </a:pPr>
            <a:r>
              <a:rPr lang="en-US" sz="1200" dirty="0"/>
              <a:t>Is registry updated within 10 days of aide’s termination? </a:t>
            </a:r>
          </a:p>
          <a:p>
            <a:pPr marL="171450" indent="-171450">
              <a:buFont typeface="Arial" panose="020B0604020202020204" pitchFamily="34" charset="0"/>
              <a:buChar char="•"/>
            </a:pPr>
            <a:r>
              <a:rPr lang="en-US" sz="1200" dirty="0"/>
              <a:t>Is registry aide listing consistent with agency’s employee roster? </a:t>
            </a:r>
          </a:p>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15</a:t>
            </a:fld>
            <a:endParaRPr lang="en-US" dirty="0"/>
          </a:p>
        </p:txBody>
      </p:sp>
    </p:spTree>
    <p:extLst>
      <p:ext uri="{BB962C8B-B14F-4D97-AF65-F5344CB8AC3E}">
        <p14:creationId xmlns:p14="http://schemas.microsoft.com/office/powerpoint/2010/main" val="2401156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183380"/>
          </a:xfrm>
          <a:prstGeom prst="rect">
            <a:avLst/>
          </a:prstGeom>
        </p:spPr>
        <p:txBody>
          <a:bodyPr lIns="93177" tIns="46589" rIns="93177" bIns="46589"/>
          <a:lstStyle/>
          <a:p>
            <a:r>
              <a:rPr lang="en-US" dirty="0"/>
              <a:t>Criminal History Record Checks are so important to ensure our patients are provided the safety needed to remain in their homes. I would ask that each of you review DHCBS 20-01 along with subsequent correspondence, and your agency policies and procedures. This is critical and failure to do so, has the potential to place patients at risk.</a:t>
            </a:r>
          </a:p>
        </p:txBody>
      </p:sp>
      <p:sp>
        <p:nvSpPr>
          <p:cNvPr id="4" name="Slide Number Placeholder 3"/>
          <p:cNvSpPr>
            <a:spLocks noGrp="1"/>
          </p:cNvSpPr>
          <p:nvPr>
            <p:ph type="sldNum" sz="quarter" idx="10"/>
          </p:nvPr>
        </p:nvSpPr>
        <p:spPr/>
        <p:txBody>
          <a:bodyPr/>
          <a:lstStyle/>
          <a:p>
            <a:fld id="{B25310F0-22F4-44BC-9418-29B3E40774BE}" type="slidenum">
              <a:rPr lang="en-US" smtClean="0"/>
              <a:t>16</a:t>
            </a:fld>
            <a:endParaRPr lang="en-US" dirty="0"/>
          </a:p>
        </p:txBody>
      </p:sp>
    </p:spTree>
    <p:extLst>
      <p:ext uri="{BB962C8B-B14F-4D97-AF65-F5344CB8AC3E}">
        <p14:creationId xmlns:p14="http://schemas.microsoft.com/office/powerpoint/2010/main" val="1769632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r>
              <a:rPr lang="en-US" dirty="0"/>
              <a:t>Personnel qualifications,</a:t>
            </a:r>
            <a:r>
              <a:rPr lang="en-US" baseline="0" dirty="0"/>
              <a:t> </a:t>
            </a:r>
            <a:r>
              <a:rPr lang="en-US" dirty="0"/>
              <a:t> license and certification. </a:t>
            </a:r>
            <a:r>
              <a:rPr lang="en-US" baseline="0" dirty="0"/>
              <a:t>health assessments, TB testing, immunizations, performance evaluations, orientation and training requirements, </a:t>
            </a:r>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18</a:t>
            </a:fld>
            <a:endParaRPr lang="en-US" dirty="0"/>
          </a:p>
        </p:txBody>
      </p:sp>
    </p:spTree>
    <p:extLst>
      <p:ext uri="{BB962C8B-B14F-4D97-AF65-F5344CB8AC3E}">
        <p14:creationId xmlns:p14="http://schemas.microsoft.com/office/powerpoint/2010/main" val="1982528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sz="1200" dirty="0"/>
              <a:t>Does staff wear ID and follow infection control standards?  </a:t>
            </a:r>
          </a:p>
          <a:p>
            <a:r>
              <a:rPr lang="en-US" sz="1200" dirty="0"/>
              <a:t>Are services rendered consistent with plan of care?</a:t>
            </a:r>
          </a:p>
          <a:p>
            <a:r>
              <a:rPr lang="en-US" sz="1200" dirty="0"/>
              <a:t>Does plan of care reflect patient’s current status?</a:t>
            </a:r>
          </a:p>
          <a:p>
            <a:r>
              <a:rPr lang="en-US" sz="1200" dirty="0"/>
              <a:t>Does patient know how to contact agency and how to lodge a complaint?  </a:t>
            </a:r>
          </a:p>
          <a:p>
            <a:r>
              <a:rPr lang="en-US" sz="1200" dirty="0"/>
              <a:t>Is patient/family receiving services as ordered and is he/she satisfied with care and services provided? </a:t>
            </a:r>
          </a:p>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19</a:t>
            </a:fld>
            <a:endParaRPr lang="en-US" dirty="0"/>
          </a:p>
        </p:txBody>
      </p:sp>
    </p:spTree>
    <p:extLst>
      <p:ext uri="{BB962C8B-B14F-4D97-AF65-F5344CB8AC3E}">
        <p14:creationId xmlns:p14="http://schemas.microsoft.com/office/powerpoint/2010/main" val="2817991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r>
              <a:rPr lang="en-US" dirty="0"/>
              <a:t>Allows  surveyors to make decisions concerning an agency’s compliance with regulatory requirements.</a:t>
            </a:r>
          </a:p>
          <a:p>
            <a:pPr marL="0" indent="0">
              <a:buNone/>
            </a:pPr>
            <a:endParaRPr lang="en-US" dirty="0"/>
          </a:p>
          <a:p>
            <a:r>
              <a:rPr lang="en-US" dirty="0"/>
              <a:t>Surveyors review and analyze all information collected (including completed survey tools/worksheets)</a:t>
            </a:r>
          </a:p>
          <a:p>
            <a:pPr marL="0" indent="0">
              <a:buNone/>
            </a:pPr>
            <a:endParaRPr lang="en-US" dirty="0"/>
          </a:p>
          <a:p>
            <a:r>
              <a:rPr lang="en-US" dirty="0"/>
              <a:t>Surveyors determine whether or not the agency has failed to meet any regulatory requirements.</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22</a:t>
            </a:fld>
            <a:endParaRPr lang="en-US" dirty="0"/>
          </a:p>
        </p:txBody>
      </p:sp>
    </p:spTree>
    <p:extLst>
      <p:ext uri="{BB962C8B-B14F-4D97-AF65-F5344CB8AC3E}">
        <p14:creationId xmlns:p14="http://schemas.microsoft.com/office/powerpoint/2010/main" val="29328409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r>
              <a:rPr lang="en-US" sz="1200" dirty="0"/>
              <a:t>Provides an opportunity to Communicate to the agency of observations and </a:t>
            </a:r>
            <a:r>
              <a:rPr lang="en-US" sz="1200" b="1" dirty="0">
                <a:solidFill>
                  <a:srgbClr val="FF0000"/>
                </a:solidFill>
              </a:rPr>
              <a:t>preliminary</a:t>
            </a:r>
            <a:r>
              <a:rPr lang="en-US" sz="1200" dirty="0"/>
              <a:t> survey findings in order to facilitate the agency’s understanding of possible deficiencies.</a:t>
            </a:r>
          </a:p>
          <a:p>
            <a:pPr marL="0" indent="0">
              <a:buNone/>
            </a:pPr>
            <a:endParaRPr lang="en-US" sz="1200" b="1" dirty="0"/>
          </a:p>
          <a:p>
            <a:r>
              <a:rPr lang="en-US" sz="1200" dirty="0"/>
              <a:t>Held at conclusion of onsite survey with agency administrator, clinical supervisors and/or other invited agency staff.</a:t>
            </a:r>
          </a:p>
          <a:p>
            <a:endParaRPr lang="en-US" sz="1200" dirty="0"/>
          </a:p>
          <a:p>
            <a:pPr lvl="0"/>
            <a:r>
              <a:rPr lang="en-US" sz="1200" dirty="0"/>
              <a:t>Discuss the issuance of the SOD report electronically through the Health Commerce System (</a:t>
            </a:r>
            <a:r>
              <a:rPr lang="en-US" sz="1200" dirty="0" err="1"/>
              <a:t>ePOC</a:t>
            </a:r>
            <a:r>
              <a:rPr lang="en-US" sz="1200" dirty="0"/>
              <a:t> application) and time frame for the agency to submit the electronic Plan of Correction (POC) .  </a:t>
            </a:r>
          </a:p>
          <a:p>
            <a:pPr lvl="0"/>
            <a:endParaRPr lang="en-US" sz="1200" dirty="0"/>
          </a:p>
          <a:p>
            <a:pPr lvl="0"/>
            <a:r>
              <a:rPr lang="en-US" sz="1200" dirty="0"/>
              <a:t>The POC must be submitted through the </a:t>
            </a:r>
            <a:r>
              <a:rPr lang="en-US" sz="1200" dirty="0" err="1"/>
              <a:t>ePOC</a:t>
            </a:r>
            <a:r>
              <a:rPr lang="en-US" sz="1200" dirty="0"/>
              <a:t> application within </a:t>
            </a:r>
            <a:r>
              <a:rPr lang="en-US" sz="1200" u="sng" dirty="0"/>
              <a:t>10</a:t>
            </a:r>
            <a:r>
              <a:rPr lang="en-US" sz="1200" dirty="0"/>
              <a:t> calendar days of receipt of the SOD.</a:t>
            </a:r>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25</a:t>
            </a:fld>
            <a:endParaRPr lang="en-US" dirty="0"/>
          </a:p>
        </p:txBody>
      </p:sp>
    </p:spTree>
    <p:extLst>
      <p:ext uri="{BB962C8B-B14F-4D97-AF65-F5344CB8AC3E}">
        <p14:creationId xmlns:p14="http://schemas.microsoft.com/office/powerpoint/2010/main" val="21955682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sz="1200" dirty="0"/>
              <a:t>Provides a written report of areas of agency operation that fail to meet minimum standards as established by State requirements</a:t>
            </a:r>
          </a:p>
          <a:p>
            <a:pPr marL="0" indent="0">
              <a:buNone/>
            </a:pPr>
            <a:endParaRPr lang="en-US" sz="1200" dirty="0"/>
          </a:p>
          <a:p>
            <a:r>
              <a:rPr lang="en-US" sz="1200" dirty="0"/>
              <a:t>Issued electronically through the </a:t>
            </a:r>
            <a:r>
              <a:rPr lang="en-US" sz="1200" dirty="0" err="1"/>
              <a:t>ePOC</a:t>
            </a:r>
            <a:r>
              <a:rPr lang="en-US" sz="1200" dirty="0"/>
              <a:t> application on Health Commerce System (DAL DHCBS 15-04) </a:t>
            </a:r>
          </a:p>
          <a:p>
            <a:pPr marL="0" indent="0">
              <a:buNone/>
            </a:pPr>
            <a:endParaRPr lang="en-US" sz="1200" dirty="0"/>
          </a:p>
          <a:p>
            <a:r>
              <a:rPr lang="en-US" sz="1200" dirty="0"/>
              <a:t>Health Commerce System(HCS) roles- Administrator and Director of Patient Services receive SOD posting notification </a:t>
            </a:r>
          </a:p>
          <a:p>
            <a:endParaRPr lang="en-US" sz="1200" dirty="0"/>
          </a:p>
          <a:p>
            <a:r>
              <a:rPr lang="en-US" sz="1200" dirty="0"/>
              <a:t>HCS roles can read SOD: Administrator, DPS, HCS Coordinator, </a:t>
            </a:r>
            <a:r>
              <a:rPr lang="en-US" sz="1200" dirty="0" err="1"/>
              <a:t>ePOC</a:t>
            </a:r>
            <a:r>
              <a:rPr lang="en-US" sz="1200" dirty="0"/>
              <a:t> editor, Governing Body Chair or Member</a:t>
            </a:r>
          </a:p>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26</a:t>
            </a:fld>
            <a:endParaRPr lang="en-US" dirty="0"/>
          </a:p>
        </p:txBody>
      </p:sp>
    </p:spTree>
    <p:extLst>
      <p:ext uri="{BB962C8B-B14F-4D97-AF65-F5344CB8AC3E}">
        <p14:creationId xmlns:p14="http://schemas.microsoft.com/office/powerpoint/2010/main" val="2668878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p:cNvSpPr>
          <p:nvPr>
            <p:ph type="body" idx="1"/>
          </p:nvPr>
        </p:nvSpPr>
        <p:spPr bwMode="auto">
          <a:xfrm>
            <a:off x="701040" y="4490032"/>
            <a:ext cx="5608320" cy="425278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177" tIns="46589" rIns="93177" bIns="46589" numCol="1" anchor="t" anchorCtr="0" compatLnSpc="1">
            <a:prstTxWarp prst="textNoShape">
              <a:avLst/>
            </a:prstTxWarp>
          </a:bodyPr>
          <a:lstStyle/>
          <a:p>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plan of correction is the agency’s plan of corrective actions to be taken to bring the agency into compliance for each deficiency cited. The agency will document the plan of correction on the Statement of Deficiencies and Plan of Correction, DOH-1053, and return it to the area office within 10 days of receipt of the statement of deficiencies. When the plan of correction is received in the area office, the surveyor reviews it to determine its acceptability. An acceptable plan of correction will include:  Steps to be taken to correct the cited deficiency;  Steps to be taken to prevent future occurrence of a cited deficiency;  Person(s), identified by position, responsible for the correction; Licensed Home Care Services Agencies Surveillance Process 15  Anticipated completion date for achieving correction of each deficiency</a:t>
            </a:r>
          </a:p>
          <a:p>
            <a:endParaRPr lang="en-US" altLang="en-US" dirty="0"/>
          </a:p>
          <a:p>
            <a:r>
              <a:rPr lang="en-US" altLang="en-US" dirty="0"/>
              <a:t>Cover letter defines the required components of an acceptable POC:</a:t>
            </a:r>
          </a:p>
          <a:p>
            <a:pPr lvl="2">
              <a:buFontTx/>
              <a:buChar char="•"/>
            </a:pPr>
            <a:r>
              <a:rPr lang="en-US" altLang="en-US" dirty="0"/>
              <a:t>Corrective action (s) to be completed for each deficiency</a:t>
            </a:r>
          </a:p>
          <a:p>
            <a:pPr lvl="2">
              <a:buFontTx/>
              <a:buChar char="•"/>
            </a:pPr>
            <a:r>
              <a:rPr lang="en-US" altLang="en-US" dirty="0"/>
              <a:t>How will agency identify other patients who might be affected by same deficient practice &amp; </a:t>
            </a:r>
          </a:p>
          <a:p>
            <a:pPr lvl="2"/>
            <a:r>
              <a:rPr lang="en-US" altLang="en-US" dirty="0"/>
              <a:t>	what will agency do to correct?</a:t>
            </a:r>
          </a:p>
          <a:p>
            <a:pPr lvl="2">
              <a:buFontTx/>
              <a:buChar char="•"/>
            </a:pPr>
            <a:r>
              <a:rPr lang="en-US" altLang="en-US" dirty="0"/>
              <a:t>Changes to system to prevent recurrence of deficient practice</a:t>
            </a:r>
          </a:p>
          <a:p>
            <a:pPr lvl="2">
              <a:buFontTx/>
              <a:buChar char="•"/>
            </a:pPr>
            <a:r>
              <a:rPr lang="en-US" altLang="en-US" dirty="0"/>
              <a:t>Monitoring of corrective action</a:t>
            </a:r>
          </a:p>
          <a:p>
            <a:pPr lvl="2">
              <a:buFontTx/>
              <a:buChar char="•"/>
            </a:pPr>
            <a:r>
              <a:rPr lang="en-US" altLang="en-US" dirty="0"/>
              <a:t>Date for correction, &amp; title of person responsible for each correction</a:t>
            </a:r>
          </a:p>
          <a:p>
            <a:pPr lvl="2">
              <a:buFontTx/>
              <a:buChar char="•"/>
            </a:pPr>
            <a:endParaRPr lang="en-US" altLang="en-US" dirty="0"/>
          </a:p>
          <a:p>
            <a:pPr>
              <a:lnSpc>
                <a:spcPct val="80000"/>
              </a:lnSpc>
              <a:defRPr/>
            </a:pPr>
            <a:r>
              <a:rPr lang="en-US" sz="1200" b="1" dirty="0"/>
              <a:t>Agency must submit </a:t>
            </a:r>
            <a:r>
              <a:rPr lang="en-US" sz="1200" b="1" dirty="0" err="1"/>
              <a:t>ePOC</a:t>
            </a:r>
            <a:r>
              <a:rPr lang="en-US" sz="1200" b="1" dirty="0"/>
              <a:t> through the Health Commerce System within 10 days of receipt of the Statement of Deficiencies  </a:t>
            </a:r>
          </a:p>
          <a:p>
            <a:pPr>
              <a:lnSpc>
                <a:spcPct val="80000"/>
              </a:lnSpc>
              <a:defRPr/>
            </a:pPr>
            <a:endParaRPr lang="en-US" sz="1200" b="1" dirty="0">
              <a:effectLst>
                <a:outerShdw blurRad="38100" dist="38100" dir="2700000" algn="tl">
                  <a:srgbClr val="C0C0C0"/>
                </a:outerShdw>
              </a:effectLst>
            </a:endParaRPr>
          </a:p>
          <a:p>
            <a:pPr>
              <a:lnSpc>
                <a:spcPct val="80000"/>
              </a:lnSpc>
              <a:defRPr/>
            </a:pPr>
            <a:r>
              <a:rPr lang="en-US" sz="1200" b="1" dirty="0"/>
              <a:t>HCS roles can write POC: Administrator, DPS, HCS Coordinator, </a:t>
            </a:r>
            <a:r>
              <a:rPr lang="en-US" sz="1200" b="1" dirty="0" err="1"/>
              <a:t>ePOC</a:t>
            </a:r>
            <a:r>
              <a:rPr lang="en-US" sz="1200" b="1" dirty="0"/>
              <a:t> Editor </a:t>
            </a:r>
            <a:endParaRPr lang="en-US" sz="1200" b="1" dirty="0">
              <a:effectLst>
                <a:outerShdw blurRad="38100" dist="38100" dir="2700000" algn="tl">
                  <a:srgbClr val="C0C0C0"/>
                </a:outerShdw>
              </a:effectLst>
            </a:endParaRPr>
          </a:p>
          <a:p>
            <a:pPr marL="0" indent="0">
              <a:lnSpc>
                <a:spcPct val="80000"/>
              </a:lnSpc>
              <a:buNone/>
              <a:defRPr/>
            </a:pPr>
            <a:endParaRPr lang="en-US" sz="1200" b="1" dirty="0">
              <a:effectLst>
                <a:outerShdw blurRad="38100" dist="38100" dir="2700000" algn="tl">
                  <a:srgbClr val="C0C0C0"/>
                </a:outerShdw>
              </a:effectLst>
            </a:endParaRPr>
          </a:p>
          <a:p>
            <a:pPr>
              <a:lnSpc>
                <a:spcPct val="80000"/>
              </a:lnSpc>
              <a:defRPr/>
            </a:pPr>
            <a:r>
              <a:rPr lang="en-US" sz="1200" b="1" dirty="0">
                <a:effectLst>
                  <a:outerShdw blurRad="38100" dist="38100" dir="2700000" algn="tl">
                    <a:srgbClr val="C0C0C0"/>
                  </a:outerShdw>
                </a:effectLst>
              </a:rPr>
              <a:t>HCS role can submit POC:  Administrator </a:t>
            </a:r>
          </a:p>
          <a:p>
            <a:endParaRPr lang="en-US" altLang="en-US" dirty="0"/>
          </a:p>
        </p:txBody>
      </p:sp>
    </p:spTree>
    <p:extLst>
      <p:ext uri="{BB962C8B-B14F-4D97-AF65-F5344CB8AC3E}">
        <p14:creationId xmlns:p14="http://schemas.microsoft.com/office/powerpoint/2010/main" val="167686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a:t>
            </a:fld>
            <a:endParaRPr lang="en-US" dirty="0"/>
          </a:p>
        </p:txBody>
      </p:sp>
    </p:spTree>
    <p:extLst>
      <p:ext uri="{BB962C8B-B14F-4D97-AF65-F5344CB8AC3E}">
        <p14:creationId xmlns:p14="http://schemas.microsoft.com/office/powerpoint/2010/main" val="2760787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4</a:t>
            </a:fld>
            <a:endParaRPr lang="en-US" dirty="0"/>
          </a:p>
        </p:txBody>
      </p:sp>
    </p:spTree>
    <p:extLst>
      <p:ext uri="{BB962C8B-B14F-4D97-AF65-F5344CB8AC3E}">
        <p14:creationId xmlns:p14="http://schemas.microsoft.com/office/powerpoint/2010/main" val="672225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5</a:t>
            </a:fld>
            <a:endParaRPr lang="en-US" dirty="0"/>
          </a:p>
        </p:txBody>
      </p:sp>
    </p:spTree>
    <p:extLst>
      <p:ext uri="{BB962C8B-B14F-4D97-AF65-F5344CB8AC3E}">
        <p14:creationId xmlns:p14="http://schemas.microsoft.com/office/powerpoint/2010/main" val="1997120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sz="1200" dirty="0"/>
              <a:t>Performed offsite prior to the agency onsite survey</a:t>
            </a:r>
            <a:br>
              <a:rPr lang="en-US" dirty="0"/>
            </a:br>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6</a:t>
            </a:fld>
            <a:endParaRPr lang="en-US" dirty="0"/>
          </a:p>
        </p:txBody>
      </p:sp>
    </p:spTree>
    <p:extLst>
      <p:ext uri="{BB962C8B-B14F-4D97-AF65-F5344CB8AC3E}">
        <p14:creationId xmlns:p14="http://schemas.microsoft.com/office/powerpoint/2010/main" val="672821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sz="1200" dirty="0"/>
              <a:t>The survey team will conduct an offsite Review of: </a:t>
            </a:r>
          </a:p>
          <a:p>
            <a:r>
              <a:rPr lang="en-US" sz="1200" dirty="0"/>
              <a:t>Surveillance history- Previous survey findings/Plan of Correction</a:t>
            </a:r>
          </a:p>
          <a:p>
            <a:r>
              <a:rPr lang="en-US" sz="1200" dirty="0"/>
              <a:t>Complaints- open complaints and trends </a:t>
            </a:r>
          </a:p>
          <a:p>
            <a:r>
              <a:rPr lang="en-US" sz="1200" dirty="0"/>
              <a:t>Health Commerce System- Roles assigned, Home Care Worker Registry (aide rosters)</a:t>
            </a:r>
          </a:p>
          <a:p>
            <a:r>
              <a:rPr lang="en-US" sz="1200" dirty="0"/>
              <a:t>CHRC Negative Determination List Monthly Report </a:t>
            </a:r>
          </a:p>
          <a:p>
            <a:r>
              <a:rPr lang="en-US" sz="1200" dirty="0"/>
              <a:t>Compliance with required reports (Statistical Reports, Emergency Drills) </a:t>
            </a:r>
          </a:p>
          <a:p>
            <a:r>
              <a:rPr lang="en-US" sz="1200" dirty="0"/>
              <a:t>Licensure information- agency correspondences, service changes, operator, counties, address, etc. </a:t>
            </a:r>
          </a:p>
          <a:p>
            <a:r>
              <a:rPr lang="en-US" sz="1200" dirty="0"/>
              <a:t>Services/Program approvals (ALP, HHATP, Waiver-TBI, NHTD)</a:t>
            </a:r>
          </a:p>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8</a:t>
            </a:fld>
            <a:endParaRPr lang="en-US" dirty="0"/>
          </a:p>
        </p:txBody>
      </p:sp>
    </p:spTree>
    <p:extLst>
      <p:ext uri="{BB962C8B-B14F-4D97-AF65-F5344CB8AC3E}">
        <p14:creationId xmlns:p14="http://schemas.microsoft.com/office/powerpoint/2010/main" val="679893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We will also during the entrance conference, discuss the extent to which the agency staff may be involved in the survey</a:t>
            </a:r>
          </a:p>
          <a:p>
            <a:r>
              <a:rPr lang="en-US" dirty="0"/>
              <a:t>During the Entrance Conference, staff will:</a:t>
            </a:r>
          </a:p>
          <a:p>
            <a:pPr marL="342900" lvl="1" indent="-342900">
              <a:buFont typeface="Arial" panose="020B0604020202020204" pitchFamily="34" charset="0"/>
              <a:buChar char="•"/>
            </a:pPr>
            <a:r>
              <a:rPr lang="en-US" sz="2200" b="1" dirty="0"/>
              <a:t>Address issues or discrepancies identified during pre-survey activities</a:t>
            </a:r>
          </a:p>
          <a:p>
            <a:r>
              <a:rPr lang="en-US" sz="2200" b="1" dirty="0"/>
              <a:t>Identify key personnel, agency contact, and a clinical staff person to respond to surveyor’s questions</a:t>
            </a:r>
          </a:p>
          <a:p>
            <a:r>
              <a:rPr lang="en-US" sz="2200" b="1" dirty="0"/>
              <a:t>Request documents/information required for survey </a:t>
            </a:r>
          </a:p>
          <a:p>
            <a:r>
              <a:rPr lang="en-US" sz="2200" b="1" dirty="0"/>
              <a:t>Identify the clinical record documentation system</a:t>
            </a:r>
          </a:p>
          <a:p>
            <a:pPr marL="342900" lvl="1" indent="-342900">
              <a:buFont typeface="Arial" panose="020B0604020202020204" pitchFamily="34" charset="0"/>
              <a:buChar char="•"/>
            </a:pPr>
            <a:r>
              <a:rPr lang="en-US" sz="2200" b="1" dirty="0"/>
              <a:t>Request a place to work</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10</a:t>
            </a:fld>
            <a:endParaRPr lang="en-US" dirty="0"/>
          </a:p>
        </p:txBody>
      </p:sp>
    </p:spTree>
    <p:extLst>
      <p:ext uri="{BB962C8B-B14F-4D97-AF65-F5344CB8AC3E}">
        <p14:creationId xmlns:p14="http://schemas.microsoft.com/office/powerpoint/2010/main" val="490902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11</a:t>
            </a:fld>
            <a:endParaRPr lang="en-US" dirty="0"/>
          </a:p>
        </p:txBody>
      </p:sp>
    </p:spTree>
    <p:extLst>
      <p:ext uri="{BB962C8B-B14F-4D97-AF65-F5344CB8AC3E}">
        <p14:creationId xmlns:p14="http://schemas.microsoft.com/office/powerpoint/2010/main" val="3593091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12</a:t>
            </a:fld>
            <a:endParaRPr lang="en-US" dirty="0"/>
          </a:p>
        </p:txBody>
      </p:sp>
    </p:spTree>
    <p:extLst>
      <p:ext uri="{BB962C8B-B14F-4D97-AF65-F5344CB8AC3E}">
        <p14:creationId xmlns:p14="http://schemas.microsoft.com/office/powerpoint/2010/main" val="318477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C9066-F166-4189-ACDF-F1179450A3F0}" type="datetime1">
              <a:rPr lang="en-US" smtClean="0"/>
              <a:t>07/02/2024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116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159D6B-E71D-4282-8FD2-530E247F3C31}" type="datetime1">
              <a:rPr lang="en-US" smtClean="0"/>
              <a:t>07/02/2024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069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B70B16-ACE5-4B30-81F3-79B223A7B837}" type="datetime1">
              <a:rPr lang="en-US" smtClean="0"/>
              <a:t>07/02/2024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98157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69ED24-4D99-451E-BDFF-89D4057D5CA9}" type="datetime1">
              <a:rPr lang="en-US" smtClean="0"/>
              <a:t>07/02/2024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88743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6EB345-95FA-4C57-B6ED-3B41A1A45BB4}" type="datetime1">
              <a:rPr lang="en-US" smtClean="0"/>
              <a:t>07/02/2024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97773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4AAB14-8F40-4B02-B707-D3355CFCDCE6}" type="datetime1">
              <a:rPr lang="en-US" smtClean="0"/>
              <a:t>07/02/2024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801CB-57D4-4F02-9DD0-A8FF7902D6A0}" type="slidenum">
              <a:rPr lang="en-US" smtClean="0"/>
              <a:t>‹#›</a:t>
            </a:fld>
            <a:endParaRPr lang="en-US"/>
          </a:p>
        </p:txBody>
      </p:sp>
    </p:spTree>
    <p:extLst>
      <p:ext uri="{BB962C8B-B14F-4D97-AF65-F5344CB8AC3E}">
        <p14:creationId xmlns:p14="http://schemas.microsoft.com/office/powerpoint/2010/main" val="404948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977282-16EB-47AA-9170-8161412D12A3}" type="datetime1">
              <a:rPr lang="en-US" smtClean="0"/>
              <a:t>07/02/2024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801CB-57D4-4F02-9DD0-A8FF7902D6A0}" type="slidenum">
              <a:rPr lang="en-US" smtClean="0"/>
              <a:t>‹#›</a:t>
            </a:fld>
            <a:endParaRPr lang="en-US"/>
          </a:p>
        </p:txBody>
      </p:sp>
    </p:spTree>
    <p:extLst>
      <p:ext uri="{BB962C8B-B14F-4D97-AF65-F5344CB8AC3E}">
        <p14:creationId xmlns:p14="http://schemas.microsoft.com/office/powerpoint/2010/main" val="2737012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0D60A-5195-4834-B393-2BC2E1F0C0E5}" type="datetime1">
              <a:rPr lang="en-US" smtClean="0"/>
              <a:t>07/02/2024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801CB-57D4-4F02-9DD0-A8FF7902D6A0}" type="slidenum">
              <a:rPr lang="en-US" smtClean="0"/>
              <a:t>‹#›</a:t>
            </a:fld>
            <a:endParaRPr lang="en-US"/>
          </a:p>
        </p:txBody>
      </p:sp>
    </p:spTree>
    <p:extLst>
      <p:ext uri="{BB962C8B-B14F-4D97-AF65-F5344CB8AC3E}">
        <p14:creationId xmlns:p14="http://schemas.microsoft.com/office/powerpoint/2010/main" val="89221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9F6142-BB36-4E1A-9E95-91B14BF2B578}" type="datetime1">
              <a:rPr lang="en-US" smtClean="0"/>
              <a:t>07/02/2024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801CB-57D4-4F02-9DD0-A8FF7902D6A0}" type="slidenum">
              <a:rPr lang="en-US" smtClean="0"/>
              <a:t>‹#›</a:t>
            </a:fld>
            <a:endParaRPr lang="en-US"/>
          </a:p>
        </p:txBody>
      </p:sp>
    </p:spTree>
    <p:extLst>
      <p:ext uri="{BB962C8B-B14F-4D97-AF65-F5344CB8AC3E}">
        <p14:creationId xmlns:p14="http://schemas.microsoft.com/office/powerpoint/2010/main" val="490457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1879600"/>
            <a:ext cx="3868737"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1879600"/>
            <a:ext cx="3887788"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20BA85-F578-490E-8716-E7DDE6890EA3}" type="datetime1">
              <a:rPr lang="en-US" smtClean="0"/>
              <a:t>07/02/2024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0801CB-57D4-4F02-9DD0-A8FF7902D6A0}" type="slidenum">
              <a:rPr lang="en-US" smtClean="0"/>
              <a:t>‹#›</a:t>
            </a:fld>
            <a:endParaRPr lang="en-US"/>
          </a:p>
        </p:txBody>
      </p:sp>
    </p:spTree>
    <p:extLst>
      <p:ext uri="{BB962C8B-B14F-4D97-AF65-F5344CB8AC3E}">
        <p14:creationId xmlns:p14="http://schemas.microsoft.com/office/powerpoint/2010/main" val="3393984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206B3-7685-4EB2-A04A-66B1C75860BF}" type="datetime1">
              <a:rPr lang="en-US" smtClean="0"/>
              <a:t>07/02/2024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0801CB-57D4-4F02-9DD0-A8FF7902D6A0}" type="slidenum">
              <a:rPr lang="en-US" smtClean="0"/>
              <a:t>‹#›</a:t>
            </a:fld>
            <a:endParaRPr lang="en-US"/>
          </a:p>
        </p:txBody>
      </p:sp>
    </p:spTree>
    <p:extLst>
      <p:ext uri="{BB962C8B-B14F-4D97-AF65-F5344CB8AC3E}">
        <p14:creationId xmlns:p14="http://schemas.microsoft.com/office/powerpoint/2010/main" val="5334955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5D3CA9-9397-4ADF-AC10-4B65A94B5FF8}" type="datetime1">
              <a:rPr lang="en-US" smtClean="0"/>
              <a:t>07/02/2024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0801CB-57D4-4F02-9DD0-A8FF7902D6A0}" type="slidenum">
              <a:rPr lang="en-US" smtClean="0"/>
              <a:t>‹#›</a:t>
            </a:fld>
            <a:endParaRPr lang="en-US"/>
          </a:p>
        </p:txBody>
      </p:sp>
    </p:spTree>
    <p:extLst>
      <p:ext uri="{BB962C8B-B14F-4D97-AF65-F5344CB8AC3E}">
        <p14:creationId xmlns:p14="http://schemas.microsoft.com/office/powerpoint/2010/main" val="34213635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4DA8F7-3BD7-4D62-A47D-105C021B04D3}" type="datetime1">
              <a:rPr lang="en-US" smtClean="0"/>
              <a:t>07/02/2024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801CB-57D4-4F02-9DD0-A8FF7902D6A0}" type="slidenum">
              <a:rPr lang="en-US" smtClean="0"/>
              <a:t>‹#›</a:t>
            </a:fld>
            <a:endParaRPr lang="en-US"/>
          </a:p>
        </p:txBody>
      </p:sp>
    </p:spTree>
    <p:extLst>
      <p:ext uri="{BB962C8B-B14F-4D97-AF65-F5344CB8AC3E}">
        <p14:creationId xmlns:p14="http://schemas.microsoft.com/office/powerpoint/2010/main" val="40567096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5DD601-F743-4B31-A0CD-CE1A971C30FF}" type="datetime1">
              <a:rPr lang="en-US" smtClean="0"/>
              <a:t>07/02/2024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801CB-57D4-4F02-9DD0-A8FF7902D6A0}" type="slidenum">
              <a:rPr lang="en-US" smtClean="0"/>
              <a:t>‹#›</a:t>
            </a:fld>
            <a:endParaRPr lang="en-US"/>
          </a:p>
        </p:txBody>
      </p:sp>
    </p:spTree>
    <p:extLst>
      <p:ext uri="{BB962C8B-B14F-4D97-AF65-F5344CB8AC3E}">
        <p14:creationId xmlns:p14="http://schemas.microsoft.com/office/powerpoint/2010/main" val="32648017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D4F3AB-74FD-4376-B714-D708F97A158B}" type="datetime1">
              <a:rPr lang="en-US" smtClean="0"/>
              <a:t>07/02/2024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801CB-57D4-4F02-9DD0-A8FF7902D6A0}" type="slidenum">
              <a:rPr lang="en-US" smtClean="0"/>
              <a:t>‹#›</a:t>
            </a:fld>
            <a:endParaRPr lang="en-US"/>
          </a:p>
        </p:txBody>
      </p:sp>
    </p:spTree>
    <p:extLst>
      <p:ext uri="{BB962C8B-B14F-4D97-AF65-F5344CB8AC3E}">
        <p14:creationId xmlns:p14="http://schemas.microsoft.com/office/powerpoint/2010/main" val="3871894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4357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4638"/>
            <a:ext cx="5762625" cy="4357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7A9F47-8B18-4438-A863-1C9236FBA1BD}" type="datetime1">
              <a:rPr lang="en-US" smtClean="0"/>
              <a:t>07/02/2024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801CB-57D4-4F02-9DD0-A8FF7902D6A0}" type="slidenum">
              <a:rPr lang="en-US" smtClean="0"/>
              <a:t>‹#›</a:t>
            </a:fld>
            <a:endParaRPr lang="en-US"/>
          </a:p>
        </p:txBody>
      </p:sp>
    </p:spTree>
    <p:extLst>
      <p:ext uri="{BB962C8B-B14F-4D97-AF65-F5344CB8AC3E}">
        <p14:creationId xmlns:p14="http://schemas.microsoft.com/office/powerpoint/2010/main" val="16355516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E52F28-92C7-4478-9366-C9F7250030D3}" type="datetime1">
              <a:rPr lang="en-US" smtClean="0"/>
              <a:t>07/02/2024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498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11" name="Date Placeholder 10"/>
          <p:cNvSpPr>
            <a:spLocks noGrp="1"/>
          </p:cNvSpPr>
          <p:nvPr>
            <p:ph type="dt" sz="half" idx="10"/>
          </p:nvPr>
        </p:nvSpPr>
        <p:spPr/>
        <p:txBody>
          <a:bodyPr/>
          <a:lstStyle/>
          <a:p>
            <a:fld id="{5753D546-2B1B-4603-939D-09D32DAB1BDC}" type="datetime1">
              <a:rPr lang="en-US" smtClean="0"/>
              <a:t>07/02/2024</a:t>
            </a:fld>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04300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BFAC5A-6117-4CD3-B0A5-00CAEA3BFB77}" type="datetime1">
              <a:rPr lang="en-US" smtClean="0"/>
              <a:t>07/02/2024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207622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D9FFC2-D96E-4105-A7B7-77C59FC4FD9E}" type="datetime1">
              <a:rPr lang="en-US" smtClean="0"/>
              <a:t>07/02/2024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3835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2F51C7E4-B23B-4AD9-8959-8DFAC5325EDE}" type="datetime1">
              <a:rPr lang="en-US" smtClean="0"/>
              <a:t>07/02/2024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24455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C39F0EE-9D14-47F2-99A9-4C2CC70D489A}" type="datetime1">
              <a:rPr lang="en-US" smtClean="0"/>
              <a:t>07/02/2024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4048722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6.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603190" cy="810768"/>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524D7403-156E-42DE-A3DC-7757816C990F}" type="datetime1">
              <a:rPr lang="en-US" smtClean="0"/>
              <a:t>07/02/2024</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dirty="0"/>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bg1"/>
                </a:solidFill>
              </a:rPr>
              <a:t>May 13, 2015</a:t>
            </a:r>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rgbClr val="002D73"/>
                </a:solidFill>
              </a:rPr>
              <a:t>May 13, 2015</a:t>
            </a: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July 2, 2024</a:t>
            </a:fld>
            <a:endParaRPr lang="en-US" sz="1200" dirty="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DEE1F2D6-F942-45D7-BD30-67DCB5F2B954}" type="datetime1">
              <a:rPr lang="en-US" smtClean="0"/>
              <a:t>07/02/2024</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dirty="0"/>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July 2, 2024</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NYSOO_DOH_rgb.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F967D2DD-0132-4C20-ACEA-C539593B9705}" type="datetime1">
              <a:rPr lang="en-US" smtClean="0"/>
              <a:t>07/02/2024</a:t>
            </a:fld>
            <a:endParaRPr lang="en-US"/>
          </a:p>
        </p:txBody>
      </p:sp>
      <p:sp>
        <p:nvSpPr>
          <p:cNvPr id="5" name="Footer Placeholder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DD0801CB-57D4-4F02-9DD0-A8FF7902D6A0}" type="slidenum">
              <a:rPr lang="en-US" smtClean="0"/>
              <a:t>‹#›</a:t>
            </a:fld>
            <a:endParaRPr lang="en-US"/>
          </a:p>
        </p:txBody>
      </p:sp>
    </p:spTree>
    <p:extLst>
      <p:ext uri="{BB962C8B-B14F-4D97-AF65-F5344CB8AC3E}">
        <p14:creationId xmlns:p14="http://schemas.microsoft.com/office/powerpoint/2010/main" val="15651330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29B4643E-14A5-45D8-AA60-F163A53DC656}" type="datetime1">
              <a:rPr lang="en-US" smtClean="0"/>
              <a:t>07/02/2024</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196702" cy="813816"/>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mailto:homecareliccert@health.ny.gov" TargetMode="External"/><Relationship Id="rId2" Type="http://schemas.openxmlformats.org/officeDocument/2006/relationships/hyperlink" Target="mailto:homecare@health.ny.gov" TargetMode="External"/><Relationship Id="rId1" Type="http://schemas.openxmlformats.org/officeDocument/2006/relationships/slideLayout" Target="../slideLayouts/slideLayout4.xml"/><Relationship Id="rId6" Type="http://schemas.openxmlformats.org/officeDocument/2006/relationships/hyperlink" Target="mailto:pcatp@health.ny.gov" TargetMode="External"/><Relationship Id="rId5" Type="http://schemas.openxmlformats.org/officeDocument/2006/relationships/hyperlink" Target="mailto:hhatp@health.ny.gov" TargetMode="External"/><Relationship Id="rId4" Type="http://schemas.openxmlformats.org/officeDocument/2006/relationships/hyperlink" Target="mailto:hcreg@health.ny.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8200" y="1352550"/>
            <a:ext cx="7010400" cy="646331"/>
          </a:xfrm>
          <a:prstGeom prst="rect">
            <a:avLst/>
          </a:prstGeom>
          <a:noFill/>
          <a:ln>
            <a:noFill/>
          </a:ln>
        </p:spPr>
        <p:txBody>
          <a:bodyPr wrap="square" rtlCol="0" anchor="t">
            <a:spAutoFit/>
          </a:bodyPr>
          <a:lstStyle/>
          <a:p>
            <a:pPr algn="ctr"/>
            <a:r>
              <a:rPr lang="en-US" sz="3600" b="1" dirty="0">
                <a:latin typeface="Arial"/>
                <a:cs typeface="Arial"/>
              </a:rPr>
              <a:t>The Survey Process Toolkit </a:t>
            </a:r>
          </a:p>
        </p:txBody>
      </p:sp>
      <p:sp>
        <p:nvSpPr>
          <p:cNvPr id="2" name="TextBox 1">
            <a:extLst>
              <a:ext uri="{FF2B5EF4-FFF2-40B4-BE49-F238E27FC236}">
                <a16:creationId xmlns:a16="http://schemas.microsoft.com/office/drawing/2014/main" id="{54D17E8B-CFF6-4606-93FC-DEA226DB09DD}"/>
              </a:ext>
            </a:extLst>
          </p:cNvPr>
          <p:cNvSpPr txBox="1"/>
          <p:nvPr/>
        </p:nvSpPr>
        <p:spPr>
          <a:xfrm>
            <a:off x="152400" y="2571750"/>
            <a:ext cx="10347061" cy="129266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Division of Home and Community Based Services </a:t>
            </a:r>
          </a:p>
          <a:p>
            <a:r>
              <a:rPr lang="en-US" sz="1800" dirty="0">
                <a:latin typeface="Arial" panose="020B0604020202020204" pitchFamily="34" charset="0"/>
                <a:cs typeface="Arial" panose="020B0604020202020204" pitchFamily="34" charset="0"/>
              </a:rPr>
              <a:t>Mildred P. Ferriter, Director, Division of Quality and Surveillance</a:t>
            </a:r>
          </a:p>
          <a:p>
            <a:r>
              <a:rPr lang="en-US" sz="1800" dirty="0">
                <a:latin typeface="Arial" panose="020B0604020202020204" pitchFamily="34" charset="0"/>
                <a:cs typeface="Arial" panose="020B0604020202020204" pitchFamily="34" charset="0"/>
              </a:rPr>
              <a:t>Lori Novak – Program Manager, Capital District Regional Office</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8229600" cy="762000"/>
          </a:xfrm>
        </p:spPr>
        <p:txBody>
          <a:bodyPr>
            <a:noAutofit/>
          </a:bodyPr>
          <a:lstStyle/>
          <a:p>
            <a:r>
              <a:rPr lang="en-US" sz="3600" b="1" dirty="0"/>
              <a:t>Entrance Conference </a:t>
            </a:r>
            <a:br>
              <a:rPr lang="en-US" sz="3600" dirty="0"/>
            </a:br>
            <a:endParaRPr lang="en-US" sz="3600" dirty="0"/>
          </a:p>
        </p:txBody>
      </p:sp>
      <p:sp>
        <p:nvSpPr>
          <p:cNvPr id="3" name="Content Placeholder 2"/>
          <p:cNvSpPr>
            <a:spLocks noGrp="1"/>
          </p:cNvSpPr>
          <p:nvPr>
            <p:ph idx="1"/>
          </p:nvPr>
        </p:nvSpPr>
        <p:spPr>
          <a:xfrm>
            <a:off x="0" y="971550"/>
            <a:ext cx="9144000" cy="4171950"/>
          </a:xfrm>
        </p:spPr>
        <p:txBody>
          <a:bodyPr>
            <a:noAutofit/>
          </a:bodyPr>
          <a:lstStyle/>
          <a:p>
            <a:r>
              <a:rPr lang="en-US" sz="2200" dirty="0"/>
              <a:t>First stage of the onsite survey process</a:t>
            </a:r>
          </a:p>
          <a:p>
            <a:endParaRPr lang="en-US" sz="2200" dirty="0"/>
          </a:p>
          <a:p>
            <a:r>
              <a:rPr lang="en-US" sz="2200" dirty="0"/>
              <a:t>Surveyors introduce themselves and present ID</a:t>
            </a:r>
          </a:p>
          <a:p>
            <a:pPr marL="0" indent="0">
              <a:buNone/>
            </a:pPr>
            <a:endParaRPr lang="en-US" sz="2200" dirty="0"/>
          </a:p>
          <a:p>
            <a:r>
              <a:rPr lang="en-US" sz="2200" dirty="0"/>
              <a:t>Survey team leader will inform the agency administrator, director or supervisor of the purpose of the survey and explain the survey process including:</a:t>
            </a:r>
          </a:p>
          <a:p>
            <a:pPr lvl="1"/>
            <a:r>
              <a:rPr lang="en-US" sz="2200" dirty="0"/>
              <a:t>compliance with state regulations and Department directives; and </a:t>
            </a:r>
          </a:p>
          <a:p>
            <a:pPr lvl="1"/>
            <a:r>
              <a:rPr lang="en-US" sz="2200" dirty="0"/>
              <a:t>determining the quality of care and services provided by agency</a:t>
            </a:r>
          </a:p>
          <a:p>
            <a:pPr marL="128016" lvl="1" indent="0">
              <a:buNone/>
            </a:pPr>
            <a:endParaRPr lang="en-US" sz="2000" b="1" dirty="0"/>
          </a:p>
        </p:txBody>
      </p:sp>
    </p:spTree>
    <p:extLst>
      <p:ext uri="{BB962C8B-B14F-4D97-AF65-F5344CB8AC3E}">
        <p14:creationId xmlns:p14="http://schemas.microsoft.com/office/powerpoint/2010/main" val="2788744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Survey Documents Requested </a:t>
            </a:r>
          </a:p>
        </p:txBody>
      </p:sp>
      <p:pic>
        <p:nvPicPr>
          <p:cNvPr id="3" name="Content Placeholder 2">
            <a:extLst>
              <a:ext uri="{FF2B5EF4-FFF2-40B4-BE49-F238E27FC236}">
                <a16:creationId xmlns:a16="http://schemas.microsoft.com/office/drawing/2014/main" id="{575364F8-9D56-43B0-80EC-EBCDBF865FFF}"/>
              </a:ext>
            </a:extLst>
          </p:cNvPr>
          <p:cNvPicPr>
            <a:picLocks noGrp="1" noChangeAspect="1"/>
          </p:cNvPicPr>
          <p:nvPr>
            <p:ph sz="half" idx="1"/>
          </p:nvPr>
        </p:nvPicPr>
        <p:blipFill>
          <a:blip r:embed="rId3"/>
          <a:stretch>
            <a:fillRect/>
          </a:stretch>
        </p:blipFill>
        <p:spPr>
          <a:xfrm>
            <a:off x="4799572" y="971551"/>
            <a:ext cx="3639724" cy="3486150"/>
          </a:xfrm>
          <a:prstGeom prst="rect">
            <a:avLst/>
          </a:prstGeom>
        </p:spPr>
      </p:pic>
      <p:sp>
        <p:nvSpPr>
          <p:cNvPr id="4" name="Content Placeholder 3">
            <a:extLst>
              <a:ext uri="{FF2B5EF4-FFF2-40B4-BE49-F238E27FC236}">
                <a16:creationId xmlns:a16="http://schemas.microsoft.com/office/drawing/2014/main" id="{A9E0C7CB-373A-434E-B87B-449FDCD8671F}"/>
              </a:ext>
            </a:extLst>
          </p:cNvPr>
          <p:cNvSpPr>
            <a:spLocks noGrp="1"/>
          </p:cNvSpPr>
          <p:nvPr>
            <p:ph sz="half" idx="2"/>
          </p:nvPr>
        </p:nvSpPr>
        <p:spPr>
          <a:xfrm>
            <a:off x="228599" y="1063625"/>
            <a:ext cx="4667103" cy="3530601"/>
          </a:xfrm>
        </p:spPr>
        <p:txBody>
          <a:bodyPr>
            <a:normAutofit lnSpcReduction="10000"/>
          </a:bodyPr>
          <a:lstStyle/>
          <a:p>
            <a:r>
              <a:rPr lang="en-US" sz="2200" dirty="0"/>
              <a:t>Agency’s response and cooperation in providing documents timely is key to facilitating an efficient survey process</a:t>
            </a:r>
          </a:p>
          <a:p>
            <a:pPr marL="0" indent="0">
              <a:buNone/>
            </a:pPr>
            <a:endParaRPr lang="en-US" sz="2200" dirty="0"/>
          </a:p>
          <a:p>
            <a:r>
              <a:rPr lang="en-US" sz="2200" dirty="0"/>
              <a:t>Upon entrance please be prepared to provide: </a:t>
            </a:r>
          </a:p>
          <a:p>
            <a:pPr lvl="1"/>
            <a:r>
              <a:rPr lang="en-US" sz="2200" dirty="0"/>
              <a:t>Current Patient Roster</a:t>
            </a:r>
          </a:p>
          <a:p>
            <a:pPr lvl="1"/>
            <a:r>
              <a:rPr lang="en-US" sz="2200" dirty="0"/>
              <a:t>Employee Roster </a:t>
            </a:r>
          </a:p>
        </p:txBody>
      </p:sp>
    </p:spTree>
    <p:extLst>
      <p:ext uri="{BB962C8B-B14F-4D97-AF65-F5344CB8AC3E}">
        <p14:creationId xmlns:p14="http://schemas.microsoft.com/office/powerpoint/2010/main" val="4178748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Entrance Conference – </a:t>
            </a:r>
            <a:r>
              <a:rPr lang="en-US" sz="2400" b="1" dirty="0">
                <a:solidFill>
                  <a:srgbClr val="002D73"/>
                </a:solidFill>
                <a:latin typeface="Arial" panose="020B0604020202020204" pitchFamily="34" charset="0"/>
                <a:cs typeface="Arial" panose="020B0604020202020204" pitchFamily="34" charset="0"/>
              </a:rPr>
              <a:t>Patient Roster</a:t>
            </a:r>
          </a:p>
        </p:txBody>
      </p:sp>
      <p:sp>
        <p:nvSpPr>
          <p:cNvPr id="12" name="TextBox 11"/>
          <p:cNvSpPr txBox="1"/>
          <p:nvPr/>
        </p:nvSpPr>
        <p:spPr>
          <a:xfrm>
            <a:off x="2057400" y="1200150"/>
            <a:ext cx="5334000" cy="461665"/>
          </a:xfrm>
          <a:prstGeom prst="rect">
            <a:avLst/>
          </a:prstGeom>
          <a:noFill/>
          <a:ln>
            <a:noFill/>
          </a:ln>
        </p:spPr>
        <p:txBody>
          <a:bodyPr wrap="square" rtlCol="0">
            <a:spAutoFit/>
          </a:bodyPr>
          <a:lstStyle/>
          <a:p>
            <a:r>
              <a:rPr lang="en-US" sz="2400" dirty="0"/>
              <a:t>The surveyor will request:</a:t>
            </a:r>
            <a:endParaRPr lang="en-US" sz="2400" dirty="0">
              <a:solidFill>
                <a:srgbClr val="646569"/>
              </a:solidFill>
              <a:latin typeface="Arial" panose="020B0604020202020204" pitchFamily="34"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1660253811"/>
              </p:ext>
            </p:extLst>
          </p:nvPr>
        </p:nvGraphicFramePr>
        <p:xfrm>
          <a:off x="381000" y="1809750"/>
          <a:ext cx="84582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1407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gathering</a:t>
            </a:r>
          </a:p>
        </p:txBody>
      </p:sp>
      <p:sp>
        <p:nvSpPr>
          <p:cNvPr id="3" name="Text Placeholder 2"/>
          <p:cNvSpPr>
            <a:spLocks noGrp="1"/>
          </p:cNvSpPr>
          <p:nvPr>
            <p:ph type="body" idx="1"/>
          </p:nvPr>
        </p:nvSpPr>
        <p:spPr/>
        <p:txBody>
          <a:bodyPr/>
          <a:lstStyle/>
          <a:p>
            <a:r>
              <a:rPr lang="en-US" dirty="0"/>
              <a:t>Task 3</a:t>
            </a:r>
          </a:p>
        </p:txBody>
      </p:sp>
      <p:pic>
        <p:nvPicPr>
          <p:cNvPr id="4" name="Picture 3"/>
          <p:cNvPicPr>
            <a:picLocks noChangeAspect="1"/>
          </p:cNvPicPr>
          <p:nvPr/>
        </p:nvPicPr>
        <p:blipFill>
          <a:blip r:embed="rId2"/>
          <a:stretch>
            <a:fillRect/>
          </a:stretch>
        </p:blipFill>
        <p:spPr>
          <a:xfrm>
            <a:off x="4695825" y="361950"/>
            <a:ext cx="4448175" cy="1457325"/>
          </a:xfrm>
          <a:prstGeom prst="rect">
            <a:avLst/>
          </a:prstGeom>
        </p:spPr>
      </p:pic>
    </p:spTree>
    <p:extLst>
      <p:ext uri="{BB962C8B-B14F-4D97-AF65-F5344CB8AC3E}">
        <p14:creationId xmlns:p14="http://schemas.microsoft.com/office/powerpoint/2010/main" val="1635633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1069976"/>
          </a:xfrm>
        </p:spPr>
        <p:txBody>
          <a:bodyPr>
            <a:normAutofit/>
          </a:bodyPr>
          <a:lstStyle/>
          <a:p>
            <a:r>
              <a:rPr lang="en-US" sz="3600" b="1" dirty="0"/>
              <a:t>Information Gathering</a:t>
            </a:r>
            <a:endParaRPr lang="en-US" sz="3600" dirty="0"/>
          </a:p>
        </p:txBody>
      </p:sp>
      <p:sp>
        <p:nvSpPr>
          <p:cNvPr id="3" name="Content Placeholder 2"/>
          <p:cNvSpPr>
            <a:spLocks noGrp="1"/>
          </p:cNvSpPr>
          <p:nvPr>
            <p:ph idx="1"/>
          </p:nvPr>
        </p:nvSpPr>
        <p:spPr>
          <a:xfrm>
            <a:off x="457200" y="1352550"/>
            <a:ext cx="8229600" cy="3048000"/>
          </a:xfrm>
        </p:spPr>
        <p:txBody>
          <a:bodyPr>
            <a:normAutofit fontScale="92500"/>
          </a:bodyPr>
          <a:lstStyle/>
          <a:p>
            <a:r>
              <a:rPr lang="en-US" sz="2600" dirty="0"/>
              <a:t>Organized systematic and consistent process used to inform decisions regarding the LHCSA’s compliance with Department policies and state regulations</a:t>
            </a:r>
          </a:p>
          <a:p>
            <a:endParaRPr lang="en-US" sz="2600" dirty="0"/>
          </a:p>
          <a:p>
            <a:r>
              <a:rPr lang="en-US" sz="2600" dirty="0"/>
              <a:t>Includes gathering information from home visits, observations, interviews, document review, clinical and personnel record reviews  </a:t>
            </a:r>
          </a:p>
          <a:p>
            <a:endParaRPr lang="en-US" sz="2600" dirty="0"/>
          </a:p>
          <a:p>
            <a:endParaRPr lang="en-US" dirty="0"/>
          </a:p>
        </p:txBody>
      </p:sp>
    </p:spTree>
    <p:extLst>
      <p:ext uri="{BB962C8B-B14F-4D97-AF65-F5344CB8AC3E}">
        <p14:creationId xmlns:p14="http://schemas.microsoft.com/office/powerpoint/2010/main" val="3833759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95250"/>
            <a:ext cx="8610600" cy="1828800"/>
          </a:xfrm>
        </p:spPr>
        <p:txBody>
          <a:bodyPr>
            <a:normAutofit/>
          </a:bodyPr>
          <a:lstStyle/>
          <a:p>
            <a:r>
              <a:rPr lang="en-US" sz="3600" b="1" dirty="0"/>
              <a:t>Program Reviews</a:t>
            </a:r>
          </a:p>
        </p:txBody>
      </p:sp>
      <p:sp>
        <p:nvSpPr>
          <p:cNvPr id="3" name="Subtitle 2"/>
          <p:cNvSpPr>
            <a:spLocks noGrp="1"/>
          </p:cNvSpPr>
          <p:nvPr>
            <p:ph type="subTitle" idx="1"/>
          </p:nvPr>
        </p:nvSpPr>
        <p:spPr>
          <a:xfrm>
            <a:off x="0" y="1504950"/>
            <a:ext cx="8754626" cy="3276600"/>
          </a:xfrm>
        </p:spPr>
        <p:txBody>
          <a:bodyPr>
            <a:noAutofit/>
          </a:bodyPr>
          <a:lstStyle/>
          <a:p>
            <a:pPr marL="457200" indent="-457200" algn="l">
              <a:lnSpc>
                <a:spcPct val="150000"/>
              </a:lnSpc>
              <a:buFont typeface="Arial" panose="020B0604020202020204" pitchFamily="34" charset="0"/>
              <a:buChar char="•"/>
            </a:pPr>
            <a:r>
              <a:rPr lang="en-US" sz="2400" dirty="0">
                <a:solidFill>
                  <a:schemeClr val="tx1"/>
                </a:solidFill>
              </a:rPr>
              <a:t>Quality Improvement Program</a:t>
            </a:r>
          </a:p>
          <a:p>
            <a:pPr marL="457200" indent="-457200" algn="l">
              <a:lnSpc>
                <a:spcPct val="150000"/>
              </a:lnSpc>
              <a:buFont typeface="Arial" panose="020B0604020202020204" pitchFamily="34" charset="0"/>
              <a:buChar char="•"/>
            </a:pPr>
            <a:r>
              <a:rPr lang="en-US" sz="2400" dirty="0">
                <a:solidFill>
                  <a:schemeClr val="tx1"/>
                </a:solidFill>
              </a:rPr>
              <a:t>Home Health Aide Training Program (HHATP)</a:t>
            </a:r>
          </a:p>
          <a:p>
            <a:pPr marL="457200" indent="-457200" algn="l">
              <a:lnSpc>
                <a:spcPct val="150000"/>
              </a:lnSpc>
              <a:buFont typeface="Arial" panose="020B0604020202020204" pitchFamily="34" charset="0"/>
              <a:buChar char="•"/>
            </a:pPr>
            <a:r>
              <a:rPr lang="en-US" sz="2400" dirty="0">
                <a:solidFill>
                  <a:schemeClr val="tx1"/>
                </a:solidFill>
              </a:rPr>
              <a:t>Home Care Worker Registry</a:t>
            </a:r>
          </a:p>
        </p:txBody>
      </p:sp>
    </p:spTree>
    <p:extLst>
      <p:ext uri="{BB962C8B-B14F-4D97-AF65-F5344CB8AC3E}">
        <p14:creationId xmlns:p14="http://schemas.microsoft.com/office/powerpoint/2010/main" val="1271237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6374"/>
            <a:ext cx="8305800" cy="1146175"/>
          </a:xfrm>
        </p:spPr>
        <p:txBody>
          <a:bodyPr>
            <a:normAutofit fontScale="90000"/>
          </a:bodyPr>
          <a:lstStyle/>
          <a:p>
            <a:r>
              <a:rPr lang="en-US" sz="3600" b="1" dirty="0"/>
              <a:t>Criminal History Record Check (CHRC) Review</a:t>
            </a:r>
          </a:p>
        </p:txBody>
      </p:sp>
      <p:sp>
        <p:nvSpPr>
          <p:cNvPr id="3" name="Content Placeholder 2"/>
          <p:cNvSpPr>
            <a:spLocks noGrp="1"/>
          </p:cNvSpPr>
          <p:nvPr>
            <p:ph idx="1"/>
          </p:nvPr>
        </p:nvSpPr>
        <p:spPr>
          <a:xfrm>
            <a:off x="76200" y="1276350"/>
            <a:ext cx="8915400" cy="3581400"/>
          </a:xfrm>
        </p:spPr>
        <p:txBody>
          <a:bodyPr>
            <a:noAutofit/>
          </a:bodyPr>
          <a:lstStyle/>
          <a:p>
            <a:r>
              <a:rPr lang="en-US" sz="1800" dirty="0"/>
              <a:t>Compliance with 10 NYCRR Part 402</a:t>
            </a:r>
          </a:p>
          <a:p>
            <a:r>
              <a:rPr lang="en-US" sz="1800" dirty="0"/>
              <a:t>Assigned roles on HCS related to CHRC</a:t>
            </a:r>
          </a:p>
          <a:p>
            <a:r>
              <a:rPr lang="en-US" sz="1800" dirty="0"/>
              <a:t>CHRC written policy that addresses all requirements:</a:t>
            </a:r>
          </a:p>
          <a:p>
            <a:pPr lvl="1"/>
            <a:r>
              <a:rPr lang="en-US" sz="1800" dirty="0"/>
              <a:t>consents;</a:t>
            </a:r>
          </a:p>
          <a:p>
            <a:pPr lvl="1"/>
            <a:r>
              <a:rPr lang="en-US" sz="1800" dirty="0"/>
              <a:t>timely requests;</a:t>
            </a:r>
          </a:p>
          <a:p>
            <a:pPr lvl="1"/>
            <a:r>
              <a:rPr lang="en-US" sz="1800" dirty="0"/>
              <a:t>supervision prior to final CHRC determination result;</a:t>
            </a:r>
          </a:p>
          <a:p>
            <a:pPr lvl="1"/>
            <a:r>
              <a:rPr lang="en-US" sz="1800" dirty="0"/>
              <a:t>negative determinations acted on; </a:t>
            </a:r>
            <a:r>
              <a:rPr lang="en-US" sz="1800" dirty="0">
                <a:solidFill>
                  <a:srgbClr val="FF0000"/>
                </a:solidFill>
              </a:rPr>
              <a:t>(immediately removed from patient care)</a:t>
            </a:r>
            <a:endParaRPr lang="en-US" sz="1800" dirty="0"/>
          </a:p>
          <a:p>
            <a:pPr lvl="1"/>
            <a:r>
              <a:rPr lang="en-US" sz="1800" dirty="0"/>
              <a:t>termination form submitted timely; and </a:t>
            </a:r>
          </a:p>
          <a:p>
            <a:pPr lvl="1"/>
            <a:r>
              <a:rPr lang="en-US" sz="1800" dirty="0"/>
              <a:t>confidentiality. </a:t>
            </a:r>
          </a:p>
          <a:p>
            <a:r>
              <a:rPr lang="en-US" sz="1800" dirty="0"/>
              <a:t>Agency has implemented and follows their written CHRC policy.  </a:t>
            </a:r>
          </a:p>
        </p:txBody>
      </p:sp>
    </p:spTree>
    <p:extLst>
      <p:ext uri="{BB962C8B-B14F-4D97-AF65-F5344CB8AC3E}">
        <p14:creationId xmlns:p14="http://schemas.microsoft.com/office/powerpoint/2010/main" val="3353485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9550"/>
            <a:ext cx="8229600" cy="990600"/>
          </a:xfrm>
        </p:spPr>
        <p:txBody>
          <a:bodyPr>
            <a:normAutofit/>
          </a:bodyPr>
          <a:lstStyle/>
          <a:p>
            <a:r>
              <a:rPr lang="en-US" sz="3600" b="1" dirty="0"/>
              <a:t>Clinical Record Review</a:t>
            </a:r>
          </a:p>
        </p:txBody>
      </p:sp>
      <p:sp>
        <p:nvSpPr>
          <p:cNvPr id="4" name="Content Placeholder 3"/>
          <p:cNvSpPr>
            <a:spLocks noGrp="1"/>
          </p:cNvSpPr>
          <p:nvPr>
            <p:ph idx="1"/>
          </p:nvPr>
        </p:nvSpPr>
        <p:spPr>
          <a:xfrm>
            <a:off x="76200" y="1200150"/>
            <a:ext cx="8686800" cy="3657600"/>
          </a:xfrm>
        </p:spPr>
        <p:txBody>
          <a:bodyPr>
            <a:normAutofit fontScale="92500" lnSpcReduction="20000"/>
          </a:bodyPr>
          <a:lstStyle/>
          <a:p>
            <a:pPr lvl="1">
              <a:buFont typeface="Arial" panose="020B0604020202020204" pitchFamily="34" charset="0"/>
              <a:buChar char="•"/>
            </a:pPr>
            <a:r>
              <a:rPr lang="en-US" sz="2400" dirty="0"/>
              <a:t>Sample of active patients and at least one discharged patient</a:t>
            </a:r>
          </a:p>
          <a:p>
            <a:pPr lvl="1">
              <a:buFont typeface="Arial" panose="020B0604020202020204" pitchFamily="34" charset="0"/>
              <a:buChar char="•"/>
            </a:pPr>
            <a:r>
              <a:rPr lang="en-US" sz="2400" dirty="0"/>
              <a:t>Determine compliance with </a:t>
            </a:r>
            <a:r>
              <a:rPr lang="en-US" sz="2400" b="1" dirty="0"/>
              <a:t>Part</a:t>
            </a:r>
            <a:r>
              <a:rPr lang="en-US" sz="2400" dirty="0"/>
              <a:t> </a:t>
            </a:r>
            <a:r>
              <a:rPr lang="en-US" sz="2400" b="1" dirty="0"/>
              <a:t>766</a:t>
            </a:r>
            <a:r>
              <a:rPr lang="en-US" sz="2400" dirty="0"/>
              <a:t> regulations including: </a:t>
            </a:r>
          </a:p>
          <a:p>
            <a:pPr lvl="2"/>
            <a:r>
              <a:rPr lang="en-US" sz="2000" dirty="0"/>
              <a:t>patient rights</a:t>
            </a:r>
          </a:p>
          <a:p>
            <a:pPr lvl="2"/>
            <a:r>
              <a:rPr lang="en-US" sz="2000" dirty="0"/>
              <a:t>assessment – initial and reassessment </a:t>
            </a:r>
          </a:p>
          <a:p>
            <a:pPr lvl="2"/>
            <a:r>
              <a:rPr lang="en-US" sz="2000" dirty="0"/>
              <a:t>plan of care</a:t>
            </a:r>
          </a:p>
          <a:p>
            <a:pPr lvl="2"/>
            <a:r>
              <a:rPr lang="en-US" sz="2000" dirty="0"/>
              <a:t>physician orders</a:t>
            </a:r>
          </a:p>
          <a:p>
            <a:pPr lvl="2"/>
            <a:r>
              <a:rPr lang="en-US" sz="2000" dirty="0"/>
              <a:t>clinical supervision- is care supervised?  Services/care provided at frequency ordered, changes reported to MD, etc. </a:t>
            </a:r>
          </a:p>
          <a:p>
            <a:pPr lvl="2"/>
            <a:r>
              <a:rPr lang="en-US" sz="2000" dirty="0"/>
              <a:t>aide supervision, aide care plan, aide activity sheets</a:t>
            </a:r>
          </a:p>
          <a:p>
            <a:pPr lvl="2"/>
            <a:r>
              <a:rPr lang="en-US" sz="2000" dirty="0"/>
              <a:t>progress notes</a:t>
            </a:r>
          </a:p>
          <a:p>
            <a:pPr lvl="2"/>
            <a:r>
              <a:rPr lang="en-US" sz="2000" dirty="0"/>
              <a:t>discharge summary and MD notification at least 48 hours prior to discharge</a:t>
            </a:r>
          </a:p>
        </p:txBody>
      </p:sp>
    </p:spTree>
    <p:extLst>
      <p:ext uri="{BB962C8B-B14F-4D97-AF65-F5344CB8AC3E}">
        <p14:creationId xmlns:p14="http://schemas.microsoft.com/office/powerpoint/2010/main" val="94231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1950"/>
            <a:ext cx="8229600" cy="762000"/>
          </a:xfrm>
        </p:spPr>
        <p:txBody>
          <a:bodyPr>
            <a:normAutofit/>
          </a:bodyPr>
          <a:lstStyle/>
          <a:p>
            <a:r>
              <a:rPr lang="en-US" sz="3200" b="1" dirty="0"/>
              <a:t>Personnel Record Review</a:t>
            </a:r>
          </a:p>
        </p:txBody>
      </p:sp>
      <p:sp>
        <p:nvSpPr>
          <p:cNvPr id="3" name="Content Placeholder 2"/>
          <p:cNvSpPr>
            <a:spLocks noGrp="1"/>
          </p:cNvSpPr>
          <p:nvPr>
            <p:ph idx="1"/>
          </p:nvPr>
        </p:nvSpPr>
        <p:spPr>
          <a:xfrm>
            <a:off x="457200" y="1297284"/>
            <a:ext cx="8229600" cy="3394075"/>
          </a:xfrm>
        </p:spPr>
        <p:txBody>
          <a:bodyPr>
            <a:normAutofit fontScale="92500"/>
          </a:bodyPr>
          <a:lstStyle/>
          <a:p>
            <a:r>
              <a:rPr lang="en-US" sz="2400" dirty="0"/>
              <a:t>Sample of each type of active personnel: Professional &amp; Paraprofessional</a:t>
            </a:r>
          </a:p>
          <a:p>
            <a:pPr lvl="1"/>
            <a:r>
              <a:rPr lang="en-US" sz="2400" dirty="0"/>
              <a:t>Verify compliance with HCR &amp; CHRC requirements</a:t>
            </a:r>
          </a:p>
          <a:p>
            <a:pPr lvl="1"/>
            <a:r>
              <a:rPr lang="en-US" sz="2400" dirty="0"/>
              <a:t>Verify compliance with Personnel 766.11 requirements </a:t>
            </a:r>
          </a:p>
          <a:p>
            <a:pPr lvl="1"/>
            <a:r>
              <a:rPr lang="en-US" sz="2400" dirty="0"/>
              <a:t>Health status, immunizations, annual influenza vaccination status, credentials, application/reference checks, orientation, supervision, in-service requirements, annual performance evaluation including home visit, etc. </a:t>
            </a:r>
          </a:p>
          <a:p>
            <a:pPr lvl="1"/>
            <a:endParaRPr lang="en-US" sz="2400" dirty="0"/>
          </a:p>
        </p:txBody>
      </p:sp>
    </p:spTree>
    <p:extLst>
      <p:ext uri="{BB962C8B-B14F-4D97-AF65-F5344CB8AC3E}">
        <p14:creationId xmlns:p14="http://schemas.microsoft.com/office/powerpoint/2010/main" val="2270177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1950"/>
            <a:ext cx="8229600" cy="857250"/>
          </a:xfrm>
        </p:spPr>
        <p:txBody>
          <a:bodyPr>
            <a:normAutofit/>
          </a:bodyPr>
          <a:lstStyle/>
          <a:p>
            <a:r>
              <a:rPr lang="en-US" sz="3200" b="1" dirty="0"/>
              <a:t>Home Visits</a:t>
            </a:r>
          </a:p>
        </p:txBody>
      </p:sp>
      <p:sp>
        <p:nvSpPr>
          <p:cNvPr id="3" name="Content Placeholder 2"/>
          <p:cNvSpPr>
            <a:spLocks noGrp="1"/>
          </p:cNvSpPr>
          <p:nvPr>
            <p:ph idx="1"/>
          </p:nvPr>
        </p:nvSpPr>
        <p:spPr>
          <a:xfrm>
            <a:off x="457200" y="1251229"/>
            <a:ext cx="8458200" cy="3470276"/>
          </a:xfrm>
        </p:spPr>
        <p:txBody>
          <a:bodyPr>
            <a:normAutofit/>
          </a:bodyPr>
          <a:lstStyle/>
          <a:p>
            <a:pPr marL="0" indent="0">
              <a:buNone/>
            </a:pPr>
            <a:r>
              <a:rPr lang="en-US" sz="2200" b="1" dirty="0"/>
              <a:t>Objective</a:t>
            </a:r>
            <a:r>
              <a:rPr lang="en-US" sz="2200" dirty="0"/>
              <a:t>: Observation and evaluation of care provided</a:t>
            </a:r>
          </a:p>
          <a:p>
            <a:r>
              <a:rPr lang="en-US" sz="2200" dirty="0"/>
              <a:t>Patient interview</a:t>
            </a:r>
          </a:p>
          <a:p>
            <a:r>
              <a:rPr lang="en-US" sz="2200" dirty="0"/>
              <a:t>Staff Identification</a:t>
            </a:r>
          </a:p>
          <a:p>
            <a:r>
              <a:rPr lang="en-US" sz="2200" dirty="0"/>
              <a:t>Infection control standards  </a:t>
            </a:r>
          </a:p>
          <a:p>
            <a:r>
              <a:rPr lang="en-US" sz="2200" dirty="0"/>
              <a:t>Compliance with the patient’s person-centered plan of care</a:t>
            </a:r>
          </a:p>
          <a:p>
            <a:r>
              <a:rPr lang="en-US" sz="2200" dirty="0"/>
              <a:t>Agency contact and complaints</a:t>
            </a:r>
          </a:p>
          <a:p>
            <a:r>
              <a:rPr lang="en-US" sz="2200" dirty="0"/>
              <a:t>Patient and Family satisfaction</a:t>
            </a:r>
          </a:p>
          <a:p>
            <a:endParaRPr lang="en-US" sz="2400" dirty="0"/>
          </a:p>
          <a:p>
            <a:pPr lvl="1"/>
            <a:endParaRPr lang="en-US" sz="2400" dirty="0"/>
          </a:p>
        </p:txBody>
      </p:sp>
    </p:spTree>
    <p:extLst>
      <p:ext uri="{BB962C8B-B14F-4D97-AF65-F5344CB8AC3E}">
        <p14:creationId xmlns:p14="http://schemas.microsoft.com/office/powerpoint/2010/main" val="3123741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38150"/>
            <a:ext cx="8229600" cy="857250"/>
          </a:xfrm>
        </p:spPr>
        <p:txBody>
          <a:bodyPr>
            <a:normAutofit/>
          </a:bodyPr>
          <a:lstStyle/>
          <a:p>
            <a:r>
              <a:rPr lang="en-US" sz="3600" b="1" dirty="0"/>
              <a:t>Objectives: </a:t>
            </a:r>
          </a:p>
        </p:txBody>
      </p:sp>
      <p:sp>
        <p:nvSpPr>
          <p:cNvPr id="3" name="Content Placeholder 2"/>
          <p:cNvSpPr>
            <a:spLocks noGrp="1"/>
          </p:cNvSpPr>
          <p:nvPr>
            <p:ph idx="1"/>
          </p:nvPr>
        </p:nvSpPr>
        <p:spPr>
          <a:xfrm>
            <a:off x="457200" y="1504950"/>
            <a:ext cx="8229600" cy="3089275"/>
          </a:xfrm>
        </p:spPr>
        <p:txBody>
          <a:bodyPr>
            <a:noAutofit/>
          </a:bodyPr>
          <a:lstStyle/>
          <a:p>
            <a:r>
              <a:rPr lang="en-US" sz="2400" dirty="0"/>
              <a:t>Discuss the purpose and process for the Licensed Home Care Services Agency (LHCSA) Re-licensure Survey</a:t>
            </a:r>
          </a:p>
          <a:p>
            <a:endParaRPr lang="en-US" sz="2400" dirty="0"/>
          </a:p>
          <a:p>
            <a:r>
              <a:rPr lang="en-US" sz="2400" dirty="0"/>
              <a:t>Identify the top 10 deficiencies cited for LHCSAs statewide</a:t>
            </a:r>
          </a:p>
          <a:p>
            <a:endParaRPr lang="en-US" sz="2400" dirty="0"/>
          </a:p>
        </p:txBody>
      </p:sp>
      <p:sp>
        <p:nvSpPr>
          <p:cNvPr id="5" name="Date Placeholder 4">
            <a:extLst>
              <a:ext uri="{FF2B5EF4-FFF2-40B4-BE49-F238E27FC236}">
                <a16:creationId xmlns:a16="http://schemas.microsoft.com/office/drawing/2014/main" id="{028E0266-4117-AEA9-261D-AB6A7B8351A7}"/>
              </a:ext>
            </a:extLst>
          </p:cNvPr>
          <p:cNvSpPr>
            <a:spLocks noGrp="1"/>
          </p:cNvSpPr>
          <p:nvPr>
            <p:ph type="dt" sz="half" idx="10"/>
          </p:nvPr>
        </p:nvSpPr>
        <p:spPr/>
        <p:txBody>
          <a:bodyPr/>
          <a:lstStyle/>
          <a:p>
            <a:fld id="{6F15C5B5-E050-444E-8392-E0559A1F2ADC}" type="datetime1">
              <a:rPr lang="en-US" smtClean="0"/>
              <a:t>07/02/2024</a:t>
            </a:fld>
            <a:endParaRPr lang="en-US" dirty="0"/>
          </a:p>
        </p:txBody>
      </p:sp>
    </p:spTree>
    <p:extLst>
      <p:ext uri="{BB962C8B-B14F-4D97-AF65-F5344CB8AC3E}">
        <p14:creationId xmlns:p14="http://schemas.microsoft.com/office/powerpoint/2010/main" val="3170021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3A63F5-EB1C-4878-8C8B-51BBBF330B0E}"/>
              </a:ext>
            </a:extLst>
          </p:cNvPr>
          <p:cNvSpPr>
            <a:spLocks noGrp="1"/>
          </p:cNvSpPr>
          <p:nvPr>
            <p:ph idx="1"/>
          </p:nvPr>
        </p:nvSpPr>
        <p:spPr/>
        <p:txBody>
          <a:bodyPr>
            <a:normAutofit/>
          </a:bodyPr>
          <a:lstStyle/>
          <a:p>
            <a:r>
              <a:rPr lang="en-US" sz="2400" dirty="0"/>
              <a:t>Interviews are conducted throughout the survey </a:t>
            </a:r>
          </a:p>
          <a:p>
            <a:endParaRPr lang="en-US" sz="2400" dirty="0"/>
          </a:p>
          <a:p>
            <a:r>
              <a:rPr lang="en-US" sz="2400" dirty="0"/>
              <a:t>Staff interviewed include the agency administrator, supervisors and agency staff </a:t>
            </a:r>
          </a:p>
          <a:p>
            <a:endParaRPr lang="en-US" sz="2400" dirty="0"/>
          </a:p>
          <a:p>
            <a:r>
              <a:rPr lang="en-US" sz="2400" dirty="0"/>
              <a:t>Objective is to gain a clear understanding of agency processes and communication with staff regarding policies, procedures, agency  practices and workflow</a:t>
            </a:r>
          </a:p>
          <a:p>
            <a:pPr marL="457200" lvl="1" indent="0">
              <a:buNone/>
            </a:pPr>
            <a:endParaRPr lang="en-US" sz="2400" dirty="0"/>
          </a:p>
          <a:p>
            <a:pPr marL="0" indent="0">
              <a:buNone/>
            </a:pPr>
            <a:endParaRPr lang="en-US" sz="2400" dirty="0"/>
          </a:p>
          <a:p>
            <a:endParaRPr lang="en-US" dirty="0"/>
          </a:p>
        </p:txBody>
      </p:sp>
      <p:sp>
        <p:nvSpPr>
          <p:cNvPr id="3" name="Title 2">
            <a:extLst>
              <a:ext uri="{FF2B5EF4-FFF2-40B4-BE49-F238E27FC236}">
                <a16:creationId xmlns:a16="http://schemas.microsoft.com/office/drawing/2014/main" id="{D5778AFE-2105-463E-A4F8-88615322D96C}"/>
              </a:ext>
            </a:extLst>
          </p:cNvPr>
          <p:cNvSpPr>
            <a:spLocks noGrp="1"/>
          </p:cNvSpPr>
          <p:nvPr>
            <p:ph type="title"/>
          </p:nvPr>
        </p:nvSpPr>
        <p:spPr/>
        <p:txBody>
          <a:bodyPr>
            <a:normAutofit/>
          </a:bodyPr>
          <a:lstStyle/>
          <a:p>
            <a:r>
              <a:rPr lang="en-US" sz="3600" b="1" dirty="0"/>
              <a:t>Interviews</a:t>
            </a:r>
            <a:r>
              <a:rPr lang="en-US" sz="3600" dirty="0"/>
              <a:t> </a:t>
            </a:r>
          </a:p>
        </p:txBody>
      </p:sp>
    </p:spTree>
    <p:extLst>
      <p:ext uri="{BB962C8B-B14F-4D97-AF65-F5344CB8AC3E}">
        <p14:creationId xmlns:p14="http://schemas.microsoft.com/office/powerpoint/2010/main" val="545175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analysis</a:t>
            </a:r>
          </a:p>
        </p:txBody>
      </p:sp>
      <p:sp>
        <p:nvSpPr>
          <p:cNvPr id="3" name="Text Placeholder 2"/>
          <p:cNvSpPr>
            <a:spLocks noGrp="1"/>
          </p:cNvSpPr>
          <p:nvPr>
            <p:ph type="body" idx="1"/>
          </p:nvPr>
        </p:nvSpPr>
        <p:spPr/>
        <p:txBody>
          <a:bodyPr/>
          <a:lstStyle/>
          <a:p>
            <a:r>
              <a:rPr lang="en-US" dirty="0"/>
              <a:t>Task 4</a:t>
            </a:r>
          </a:p>
        </p:txBody>
      </p:sp>
      <p:pic>
        <p:nvPicPr>
          <p:cNvPr id="4" name="Picture 3"/>
          <p:cNvPicPr>
            <a:picLocks noChangeAspect="1"/>
          </p:cNvPicPr>
          <p:nvPr/>
        </p:nvPicPr>
        <p:blipFill>
          <a:blip r:embed="rId2"/>
          <a:stretch>
            <a:fillRect/>
          </a:stretch>
        </p:blipFill>
        <p:spPr>
          <a:xfrm>
            <a:off x="4695825" y="428625"/>
            <a:ext cx="4448175" cy="1457325"/>
          </a:xfrm>
          <a:prstGeom prst="rect">
            <a:avLst/>
          </a:prstGeom>
        </p:spPr>
      </p:pic>
    </p:spTree>
    <p:extLst>
      <p:ext uri="{BB962C8B-B14F-4D97-AF65-F5344CB8AC3E}">
        <p14:creationId xmlns:p14="http://schemas.microsoft.com/office/powerpoint/2010/main" val="1767270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374"/>
            <a:ext cx="9144000" cy="1374775"/>
          </a:xfrm>
        </p:spPr>
        <p:txBody>
          <a:bodyPr>
            <a:normAutofit/>
          </a:bodyPr>
          <a:lstStyle/>
          <a:p>
            <a:r>
              <a:rPr lang="en-US" sz="3600" b="1" dirty="0"/>
              <a:t>Information Analysis/Decision Making</a:t>
            </a:r>
          </a:p>
        </p:txBody>
      </p:sp>
      <p:sp>
        <p:nvSpPr>
          <p:cNvPr id="3" name="Content Placeholder 2"/>
          <p:cNvSpPr>
            <a:spLocks noGrp="1"/>
          </p:cNvSpPr>
          <p:nvPr>
            <p:ph idx="1"/>
          </p:nvPr>
        </p:nvSpPr>
        <p:spPr>
          <a:xfrm>
            <a:off x="457200" y="1352550"/>
            <a:ext cx="8229600" cy="3048000"/>
          </a:xfrm>
        </p:spPr>
        <p:txBody>
          <a:bodyPr>
            <a:normAutofit fontScale="62500" lnSpcReduction="20000"/>
          </a:bodyPr>
          <a:lstStyle/>
          <a:p>
            <a:pPr marL="0" indent="0">
              <a:buNone/>
            </a:pPr>
            <a:r>
              <a:rPr lang="en-US" sz="3800" b="1" dirty="0"/>
              <a:t>Objectives:</a:t>
            </a:r>
          </a:p>
          <a:p>
            <a:pPr marL="0" indent="0">
              <a:buNone/>
            </a:pPr>
            <a:endParaRPr lang="en-US" b="1" dirty="0"/>
          </a:p>
          <a:p>
            <a:r>
              <a:rPr lang="en-US" sz="3400" dirty="0"/>
              <a:t>Informs compliance decisions</a:t>
            </a:r>
          </a:p>
          <a:p>
            <a:pPr marL="0" indent="0">
              <a:buNone/>
            </a:pPr>
            <a:endParaRPr lang="en-US" sz="3400" dirty="0"/>
          </a:p>
          <a:p>
            <a:r>
              <a:rPr lang="en-US" sz="3400" dirty="0"/>
              <a:t>Allows for thoughtful review and analysis of information gathered during the survey process</a:t>
            </a:r>
          </a:p>
          <a:p>
            <a:pPr marL="0" indent="0">
              <a:buNone/>
            </a:pPr>
            <a:endParaRPr lang="en-US" sz="3400" dirty="0"/>
          </a:p>
          <a:p>
            <a:r>
              <a:rPr lang="en-US" sz="3400" dirty="0"/>
              <a:t>Determines the presence of isolated, patterned or systemic non-compliance</a:t>
            </a:r>
          </a:p>
          <a:p>
            <a:pPr marL="0" indent="0">
              <a:buNone/>
            </a:pPr>
            <a:endParaRPr lang="en-US" dirty="0"/>
          </a:p>
        </p:txBody>
      </p:sp>
    </p:spTree>
    <p:extLst>
      <p:ext uri="{BB962C8B-B14F-4D97-AF65-F5344CB8AC3E}">
        <p14:creationId xmlns:p14="http://schemas.microsoft.com/office/powerpoint/2010/main" val="2252998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normAutofit/>
          </a:bodyPr>
          <a:lstStyle/>
          <a:p>
            <a:r>
              <a:rPr lang="en-US" sz="3600" b="1" dirty="0"/>
              <a:t>Information Analysis</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6587" y="1200150"/>
            <a:ext cx="5050826" cy="3394075"/>
          </a:xfrm>
        </p:spPr>
      </p:pic>
    </p:spTree>
    <p:extLst>
      <p:ext uri="{BB962C8B-B14F-4D97-AF65-F5344CB8AC3E}">
        <p14:creationId xmlns:p14="http://schemas.microsoft.com/office/powerpoint/2010/main" val="2955988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conference</a:t>
            </a:r>
          </a:p>
        </p:txBody>
      </p:sp>
      <p:sp>
        <p:nvSpPr>
          <p:cNvPr id="3" name="Text Placeholder 2"/>
          <p:cNvSpPr>
            <a:spLocks noGrp="1"/>
          </p:cNvSpPr>
          <p:nvPr>
            <p:ph type="body" idx="1"/>
          </p:nvPr>
        </p:nvSpPr>
        <p:spPr/>
        <p:txBody>
          <a:bodyPr/>
          <a:lstStyle/>
          <a:p>
            <a:r>
              <a:rPr lang="en-US" dirty="0"/>
              <a:t>Task 5</a:t>
            </a:r>
          </a:p>
        </p:txBody>
      </p:sp>
      <p:pic>
        <p:nvPicPr>
          <p:cNvPr id="4" name="Picture 3"/>
          <p:cNvPicPr>
            <a:picLocks noChangeAspect="1"/>
          </p:cNvPicPr>
          <p:nvPr/>
        </p:nvPicPr>
        <p:blipFill>
          <a:blip r:embed="rId2"/>
          <a:stretch>
            <a:fillRect/>
          </a:stretch>
        </p:blipFill>
        <p:spPr>
          <a:xfrm>
            <a:off x="4695825" y="428625"/>
            <a:ext cx="4448175" cy="1457325"/>
          </a:xfrm>
          <a:prstGeom prst="rect">
            <a:avLst/>
          </a:prstGeom>
        </p:spPr>
      </p:pic>
    </p:spTree>
    <p:extLst>
      <p:ext uri="{BB962C8B-B14F-4D97-AF65-F5344CB8AC3E}">
        <p14:creationId xmlns:p14="http://schemas.microsoft.com/office/powerpoint/2010/main" val="2217650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Exit Conference</a:t>
            </a:r>
          </a:p>
        </p:txBody>
      </p:sp>
      <p:sp>
        <p:nvSpPr>
          <p:cNvPr id="3" name="Content Placeholder 2"/>
          <p:cNvSpPr>
            <a:spLocks noGrp="1"/>
          </p:cNvSpPr>
          <p:nvPr>
            <p:ph sz="half" idx="1"/>
          </p:nvPr>
        </p:nvSpPr>
        <p:spPr>
          <a:xfrm>
            <a:off x="152400" y="1352550"/>
            <a:ext cx="8686799" cy="3276600"/>
          </a:xfrm>
        </p:spPr>
        <p:txBody>
          <a:bodyPr>
            <a:normAutofit fontScale="40000" lnSpcReduction="20000"/>
          </a:bodyPr>
          <a:lstStyle/>
          <a:p>
            <a:r>
              <a:rPr lang="en-US" sz="6000" dirty="0"/>
              <a:t>Communicate to the agency of observations and preliminary survey findings</a:t>
            </a:r>
          </a:p>
          <a:p>
            <a:pPr marL="0" indent="0">
              <a:buNone/>
            </a:pPr>
            <a:endParaRPr lang="en-US" sz="6000" b="1" dirty="0"/>
          </a:p>
          <a:p>
            <a:r>
              <a:rPr lang="en-US" sz="6000" dirty="0"/>
              <a:t>Held at conclusion of onsite survey with agency administrator, clinical supervisors and/or other invited agency staff</a:t>
            </a:r>
          </a:p>
          <a:p>
            <a:endParaRPr lang="en-US" sz="6000" dirty="0"/>
          </a:p>
          <a:p>
            <a:pPr lvl="0"/>
            <a:r>
              <a:rPr lang="en-US" sz="6000" dirty="0"/>
              <a:t>Provides details and timing on next steps including Statement of Deficiencies and Plan of Correction  </a:t>
            </a:r>
          </a:p>
          <a:p>
            <a:pPr lvl="0"/>
            <a:endParaRPr lang="en-US" sz="5500" dirty="0"/>
          </a:p>
          <a:p>
            <a:endParaRPr lang="en-US" sz="5500" b="1" dirty="0"/>
          </a:p>
          <a:p>
            <a:endParaRPr lang="en-US" sz="5500" b="1"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91449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762001"/>
          </a:xfrm>
        </p:spPr>
        <p:txBody>
          <a:bodyPr>
            <a:normAutofit/>
          </a:bodyPr>
          <a:lstStyle/>
          <a:p>
            <a:r>
              <a:rPr lang="en-US" sz="3600" b="1" dirty="0"/>
              <a:t>Statement of Deficiencies (SOD)</a:t>
            </a:r>
          </a:p>
        </p:txBody>
      </p:sp>
      <p:sp>
        <p:nvSpPr>
          <p:cNvPr id="3" name="Content Placeholder 2"/>
          <p:cNvSpPr>
            <a:spLocks noGrp="1"/>
          </p:cNvSpPr>
          <p:nvPr>
            <p:ph idx="1"/>
          </p:nvPr>
        </p:nvSpPr>
        <p:spPr>
          <a:xfrm>
            <a:off x="190500" y="1428750"/>
            <a:ext cx="8763000" cy="2860675"/>
          </a:xfrm>
        </p:spPr>
        <p:txBody>
          <a:bodyPr>
            <a:normAutofit fontScale="62500" lnSpcReduction="20000"/>
          </a:bodyPr>
          <a:lstStyle/>
          <a:p>
            <a:r>
              <a:rPr lang="en-US" sz="2800" dirty="0"/>
              <a:t>Provides a written report of areas of non-compliance with State requirements</a:t>
            </a:r>
          </a:p>
          <a:p>
            <a:pPr marL="0" indent="0">
              <a:buNone/>
            </a:pPr>
            <a:endParaRPr lang="en-US" sz="2800" dirty="0"/>
          </a:p>
          <a:p>
            <a:r>
              <a:rPr lang="en-US" sz="2800" dirty="0"/>
              <a:t>Issued through the Electronic Plan of Correction (</a:t>
            </a:r>
            <a:r>
              <a:rPr lang="en-US" sz="2800" dirty="0" err="1"/>
              <a:t>ePOC</a:t>
            </a:r>
            <a:r>
              <a:rPr lang="en-US" sz="2800" dirty="0"/>
              <a:t>) application on Health Commerce System (DAL DHCBS 15-04) </a:t>
            </a:r>
          </a:p>
          <a:p>
            <a:pPr marL="0" indent="0">
              <a:buNone/>
            </a:pPr>
            <a:endParaRPr lang="en-US" sz="2800" dirty="0"/>
          </a:p>
          <a:p>
            <a:r>
              <a:rPr lang="en-US" sz="2800" dirty="0"/>
              <a:t>Requires update to date Health Commerce System(HCS) role assignments</a:t>
            </a:r>
          </a:p>
          <a:p>
            <a:endParaRPr lang="en-US" sz="2800" dirty="0"/>
          </a:p>
          <a:p>
            <a:r>
              <a:rPr lang="en-US" sz="2800" dirty="0"/>
              <a:t>Requires written response within 10 days</a:t>
            </a:r>
          </a:p>
          <a:p>
            <a:endParaRPr lang="en-US" sz="2800" dirty="0"/>
          </a:p>
        </p:txBody>
      </p:sp>
    </p:spTree>
    <p:extLst>
      <p:ext uri="{BB962C8B-B14F-4D97-AF65-F5344CB8AC3E}">
        <p14:creationId xmlns:p14="http://schemas.microsoft.com/office/powerpoint/2010/main" val="3911801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114300"/>
            <a:ext cx="9067800" cy="857250"/>
          </a:xfrm>
        </p:spPr>
        <p:txBody>
          <a:bodyPr>
            <a:noAutofit/>
          </a:bodyPr>
          <a:lstStyle/>
          <a:p>
            <a:pPr eaLnBrk="1" hangingPunct="1"/>
            <a:br>
              <a:rPr lang="en-US" altLang="en-US" sz="3600" b="1" dirty="0"/>
            </a:br>
            <a:r>
              <a:rPr lang="en-US" altLang="en-US" sz="3600" b="1" dirty="0"/>
              <a:t>Components of Acceptable Plan of Correction(POC)</a:t>
            </a:r>
          </a:p>
        </p:txBody>
      </p:sp>
      <p:sp>
        <p:nvSpPr>
          <p:cNvPr id="5123" name="Rectangle 3"/>
          <p:cNvSpPr>
            <a:spLocks noGrp="1" noChangeArrowheads="1"/>
          </p:cNvSpPr>
          <p:nvPr>
            <p:ph type="body" idx="1"/>
          </p:nvPr>
        </p:nvSpPr>
        <p:spPr>
          <a:xfrm>
            <a:off x="228600" y="1581150"/>
            <a:ext cx="8763000" cy="2633968"/>
          </a:xfrm>
        </p:spPr>
        <p:txBody>
          <a:bodyPr>
            <a:noAutofit/>
          </a:bodyPr>
          <a:lstStyle/>
          <a:p>
            <a:pPr>
              <a:lnSpc>
                <a:spcPct val="80000"/>
              </a:lnSpc>
            </a:pPr>
            <a:r>
              <a:rPr lang="en-US" altLang="en-US" sz="1600" dirty="0"/>
              <a:t>Corrective action (s) to be accomplished for those patients affected by the deficient practice</a:t>
            </a:r>
          </a:p>
          <a:p>
            <a:pPr marL="0" indent="0">
              <a:lnSpc>
                <a:spcPct val="80000"/>
              </a:lnSpc>
              <a:buNone/>
            </a:pPr>
            <a:endParaRPr lang="en-US" altLang="en-US" sz="1600" dirty="0"/>
          </a:p>
          <a:p>
            <a:pPr>
              <a:lnSpc>
                <a:spcPct val="80000"/>
              </a:lnSpc>
            </a:pPr>
            <a:r>
              <a:rPr lang="en-US" altLang="en-US" sz="1600" dirty="0"/>
              <a:t>Method of identifying other patients having the potential to be affected by the same deficient practice and what corrective action (s) will be taken</a:t>
            </a:r>
          </a:p>
          <a:p>
            <a:pPr marL="457200" indent="-457200">
              <a:lnSpc>
                <a:spcPct val="80000"/>
              </a:lnSpc>
            </a:pPr>
            <a:endParaRPr lang="en-US" altLang="en-US" sz="1600" dirty="0"/>
          </a:p>
          <a:p>
            <a:pPr>
              <a:lnSpc>
                <a:spcPct val="80000"/>
              </a:lnSpc>
            </a:pPr>
            <a:r>
              <a:rPr lang="en-US" altLang="en-US" sz="1600" dirty="0"/>
              <a:t>Measures needed to address systemic changes the agency will implement to ensure sustainability of corrections</a:t>
            </a:r>
          </a:p>
          <a:p>
            <a:pPr marL="0" indent="0">
              <a:lnSpc>
                <a:spcPct val="80000"/>
              </a:lnSpc>
              <a:buNone/>
            </a:pPr>
            <a:endParaRPr lang="en-US" altLang="en-US" sz="1600" dirty="0"/>
          </a:p>
          <a:p>
            <a:pPr lvl="0"/>
            <a:r>
              <a:rPr lang="en-US" sz="1600" dirty="0"/>
              <a:t>How the corrective action(s) will be monitored</a:t>
            </a:r>
          </a:p>
          <a:p>
            <a:pPr lvl="0"/>
            <a:endParaRPr lang="en-US" altLang="en-US" sz="1600" dirty="0"/>
          </a:p>
          <a:p>
            <a:pPr lvl="0"/>
            <a:r>
              <a:rPr lang="en-US" altLang="en-US" sz="1600" dirty="0"/>
              <a:t>Target date for the correction and title of person (s) responsible for the correction of each  deficiency.</a:t>
            </a:r>
          </a:p>
        </p:txBody>
      </p:sp>
    </p:spTree>
    <p:extLst>
      <p:ext uri="{BB962C8B-B14F-4D97-AF65-F5344CB8AC3E}">
        <p14:creationId xmlns:p14="http://schemas.microsoft.com/office/powerpoint/2010/main" val="3972343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38150"/>
            <a:ext cx="8686800" cy="1009650"/>
          </a:xfrm>
        </p:spPr>
        <p:txBody>
          <a:bodyPr>
            <a:normAutofit fontScale="90000"/>
          </a:bodyPr>
          <a:lstStyle/>
          <a:p>
            <a:br>
              <a:rPr lang="en-US" sz="4000" b="1" dirty="0"/>
            </a:br>
            <a:r>
              <a:rPr lang="en-US" sz="4000" b="1" dirty="0"/>
              <a:t>Reminder: Changes in Service(s) or Location</a:t>
            </a:r>
            <a:br>
              <a:rPr lang="en-US" sz="4000" b="1" u="sng" dirty="0"/>
            </a:br>
            <a:endParaRPr lang="en-US" sz="4000" b="1" u="sng" dirty="0"/>
          </a:p>
        </p:txBody>
      </p:sp>
      <p:sp>
        <p:nvSpPr>
          <p:cNvPr id="3" name="Content Placeholder 2"/>
          <p:cNvSpPr>
            <a:spLocks noGrp="1"/>
          </p:cNvSpPr>
          <p:nvPr>
            <p:ph idx="1"/>
          </p:nvPr>
        </p:nvSpPr>
        <p:spPr>
          <a:xfrm>
            <a:off x="0" y="1581150"/>
            <a:ext cx="8915400" cy="3048000"/>
          </a:xfrm>
        </p:spPr>
        <p:txBody>
          <a:bodyPr>
            <a:normAutofit fontScale="92500" lnSpcReduction="20000"/>
          </a:bodyPr>
          <a:lstStyle/>
          <a:p>
            <a:r>
              <a:rPr lang="en-US" sz="2400" dirty="0"/>
              <a:t>Compliance with 10 NYCRR 765-2.2</a:t>
            </a:r>
          </a:p>
          <a:p>
            <a:pPr marL="0" indent="0">
              <a:buNone/>
            </a:pPr>
            <a:endParaRPr lang="en-US" sz="2400" dirty="0"/>
          </a:p>
          <a:p>
            <a:r>
              <a:rPr lang="en-US" sz="2400" dirty="0"/>
              <a:t>To add a service(s)- written request and DOH approval required</a:t>
            </a:r>
          </a:p>
          <a:p>
            <a:endParaRPr lang="en-US" sz="2400" dirty="0"/>
          </a:p>
          <a:p>
            <a:r>
              <a:rPr lang="en-US" sz="2400" dirty="0"/>
              <a:t>To discontinue a service- DOH notification at least </a:t>
            </a:r>
            <a:r>
              <a:rPr lang="en-US" sz="2400" b="1" dirty="0"/>
              <a:t>30 days </a:t>
            </a:r>
            <a:r>
              <a:rPr lang="en-US" sz="2400" dirty="0"/>
              <a:t>prior to effecting change </a:t>
            </a:r>
          </a:p>
          <a:p>
            <a:pPr marL="0" indent="0">
              <a:buNone/>
            </a:pPr>
            <a:endParaRPr lang="en-US" sz="2400" dirty="0"/>
          </a:p>
          <a:p>
            <a:r>
              <a:rPr lang="en-US" sz="2400" dirty="0"/>
              <a:t>Change in address/office location – Requires notification to DOH at least 10 days prior to effectuating change</a:t>
            </a:r>
          </a:p>
        </p:txBody>
      </p:sp>
    </p:spTree>
    <p:extLst>
      <p:ext uri="{BB962C8B-B14F-4D97-AF65-F5344CB8AC3E}">
        <p14:creationId xmlns:p14="http://schemas.microsoft.com/office/powerpoint/2010/main" val="35316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6FA46-33AB-251B-8F02-5717B96D7A89}"/>
              </a:ext>
            </a:extLst>
          </p:cNvPr>
          <p:cNvSpPr>
            <a:spLocks noGrp="1"/>
          </p:cNvSpPr>
          <p:nvPr>
            <p:ph type="title"/>
          </p:nvPr>
        </p:nvSpPr>
        <p:spPr/>
        <p:txBody>
          <a:bodyPr>
            <a:normAutofit/>
          </a:bodyPr>
          <a:lstStyle/>
          <a:p>
            <a:r>
              <a:rPr lang="en-US" sz="3600" b="1" dirty="0"/>
              <a:t>DOH Regional Offices</a:t>
            </a:r>
          </a:p>
        </p:txBody>
      </p:sp>
      <p:sp>
        <p:nvSpPr>
          <p:cNvPr id="3" name="Content Placeholder 2">
            <a:extLst>
              <a:ext uri="{FF2B5EF4-FFF2-40B4-BE49-F238E27FC236}">
                <a16:creationId xmlns:a16="http://schemas.microsoft.com/office/drawing/2014/main" id="{B8C55C6E-9610-59C0-2FFA-8FBDB3DD1F26}"/>
              </a:ext>
            </a:extLst>
          </p:cNvPr>
          <p:cNvSpPr>
            <a:spLocks noGrp="1"/>
          </p:cNvSpPr>
          <p:nvPr>
            <p:ph idx="1"/>
          </p:nvPr>
        </p:nvSpPr>
        <p:spPr/>
        <p:txBody>
          <a:bodyPr>
            <a:noAutofit/>
          </a:bodyPr>
          <a:lstStyle/>
          <a:p>
            <a:endParaRPr lang="en-US" sz="1600" dirty="0"/>
          </a:p>
          <a:p>
            <a:pPr marL="0" indent="0">
              <a:buNone/>
            </a:pPr>
            <a:endParaRPr lang="en-US" sz="1600" dirty="0"/>
          </a:p>
          <a:p>
            <a:endParaRPr lang="en-US" sz="1600" dirty="0"/>
          </a:p>
          <a:p>
            <a:endParaRPr lang="en-US" sz="1600" dirty="0"/>
          </a:p>
        </p:txBody>
      </p:sp>
      <p:graphicFrame>
        <p:nvGraphicFramePr>
          <p:cNvPr id="6" name="Table 6">
            <a:extLst>
              <a:ext uri="{FF2B5EF4-FFF2-40B4-BE49-F238E27FC236}">
                <a16:creationId xmlns:a16="http://schemas.microsoft.com/office/drawing/2014/main" id="{317515E8-8A61-A187-97FE-894492BF88A1}"/>
              </a:ext>
            </a:extLst>
          </p:cNvPr>
          <p:cNvGraphicFramePr>
            <a:graphicFrameLocks noGrp="1"/>
          </p:cNvGraphicFramePr>
          <p:nvPr>
            <p:extLst>
              <p:ext uri="{D42A27DB-BD31-4B8C-83A1-F6EECF244321}">
                <p14:modId xmlns:p14="http://schemas.microsoft.com/office/powerpoint/2010/main" val="867169139"/>
              </p:ext>
            </p:extLst>
          </p:nvPr>
        </p:nvGraphicFramePr>
        <p:xfrm>
          <a:off x="457200" y="1200150"/>
          <a:ext cx="8229598" cy="3122633"/>
        </p:xfrm>
        <a:graphic>
          <a:graphicData uri="http://schemas.openxmlformats.org/drawingml/2006/table">
            <a:tbl>
              <a:tblPr firstRow="1" bandRow="1">
                <a:tableStyleId>{5C22544A-7EE6-4342-B048-85BDC9FD1C3A}</a:tableStyleId>
              </a:tblPr>
              <a:tblGrid>
                <a:gridCol w="1175655">
                  <a:extLst>
                    <a:ext uri="{9D8B030D-6E8A-4147-A177-3AD203B41FA5}">
                      <a16:colId xmlns:a16="http://schemas.microsoft.com/office/drawing/2014/main" val="3622395449"/>
                    </a:ext>
                  </a:extLst>
                </a:gridCol>
                <a:gridCol w="1175657">
                  <a:extLst>
                    <a:ext uri="{9D8B030D-6E8A-4147-A177-3AD203B41FA5}">
                      <a16:colId xmlns:a16="http://schemas.microsoft.com/office/drawing/2014/main" val="2981404460"/>
                    </a:ext>
                  </a:extLst>
                </a:gridCol>
                <a:gridCol w="1175657">
                  <a:extLst>
                    <a:ext uri="{9D8B030D-6E8A-4147-A177-3AD203B41FA5}">
                      <a16:colId xmlns:a16="http://schemas.microsoft.com/office/drawing/2014/main" val="446438353"/>
                    </a:ext>
                  </a:extLst>
                </a:gridCol>
                <a:gridCol w="1175657">
                  <a:extLst>
                    <a:ext uri="{9D8B030D-6E8A-4147-A177-3AD203B41FA5}">
                      <a16:colId xmlns:a16="http://schemas.microsoft.com/office/drawing/2014/main" val="909623938"/>
                    </a:ext>
                  </a:extLst>
                </a:gridCol>
                <a:gridCol w="1175657">
                  <a:extLst>
                    <a:ext uri="{9D8B030D-6E8A-4147-A177-3AD203B41FA5}">
                      <a16:colId xmlns:a16="http://schemas.microsoft.com/office/drawing/2014/main" val="2647405108"/>
                    </a:ext>
                  </a:extLst>
                </a:gridCol>
                <a:gridCol w="1175657">
                  <a:extLst>
                    <a:ext uri="{9D8B030D-6E8A-4147-A177-3AD203B41FA5}">
                      <a16:colId xmlns:a16="http://schemas.microsoft.com/office/drawing/2014/main" val="1644887657"/>
                    </a:ext>
                  </a:extLst>
                </a:gridCol>
                <a:gridCol w="1175658">
                  <a:extLst>
                    <a:ext uri="{9D8B030D-6E8A-4147-A177-3AD203B41FA5}">
                      <a16:colId xmlns:a16="http://schemas.microsoft.com/office/drawing/2014/main" val="2630976332"/>
                    </a:ext>
                  </a:extLst>
                </a:gridCol>
              </a:tblGrid>
              <a:tr h="1110953">
                <a:tc>
                  <a:txBody>
                    <a:bodyPr/>
                    <a:lstStyle/>
                    <a:p>
                      <a:r>
                        <a:rPr lang="en-US" dirty="0"/>
                        <a:t>MARO-New York City</a:t>
                      </a:r>
                    </a:p>
                  </a:txBody>
                  <a:tcPr/>
                </a:tc>
                <a:tc>
                  <a:txBody>
                    <a:bodyPr/>
                    <a:lstStyle/>
                    <a:p>
                      <a:r>
                        <a:rPr lang="en-US" dirty="0"/>
                        <a:t>MARO-New Rochelle</a:t>
                      </a:r>
                    </a:p>
                  </a:txBody>
                  <a:tcPr/>
                </a:tc>
                <a:tc>
                  <a:txBody>
                    <a:bodyPr/>
                    <a:lstStyle/>
                    <a:p>
                      <a:r>
                        <a:rPr lang="en-US" dirty="0"/>
                        <a:t>MARO-Central Islip</a:t>
                      </a:r>
                    </a:p>
                  </a:txBody>
                  <a:tcPr/>
                </a:tc>
                <a:tc>
                  <a:txBody>
                    <a:bodyPr/>
                    <a:lstStyle/>
                    <a:p>
                      <a:r>
                        <a:rPr lang="en-US" dirty="0"/>
                        <a:t>Capital District </a:t>
                      </a:r>
                    </a:p>
                  </a:txBody>
                  <a:tcPr/>
                </a:tc>
                <a:tc>
                  <a:txBody>
                    <a:bodyPr/>
                    <a:lstStyle/>
                    <a:p>
                      <a:r>
                        <a:rPr lang="en-US" dirty="0"/>
                        <a:t>Central New York</a:t>
                      </a:r>
                    </a:p>
                  </a:txBody>
                  <a:tcPr/>
                </a:tc>
                <a:tc>
                  <a:txBody>
                    <a:bodyPr/>
                    <a:lstStyle/>
                    <a:p>
                      <a:r>
                        <a:rPr lang="en-US" dirty="0"/>
                        <a:t>Western</a:t>
                      </a:r>
                    </a:p>
                  </a:txBody>
                  <a:tcPr/>
                </a:tc>
                <a:tc>
                  <a:txBody>
                    <a:bodyPr/>
                    <a:lstStyle/>
                    <a:p>
                      <a:r>
                        <a:rPr lang="en-US" dirty="0"/>
                        <a:t>Western-Rochester</a:t>
                      </a:r>
                    </a:p>
                  </a:txBody>
                  <a:tcPr/>
                </a:tc>
                <a:extLst>
                  <a:ext uri="{0D108BD9-81ED-4DB2-BD59-A6C34878D82A}">
                    <a16:rowId xmlns:a16="http://schemas.microsoft.com/office/drawing/2014/main" val="1293561879"/>
                  </a:ext>
                </a:extLst>
              </a:tr>
              <a:tr h="1860847">
                <a:tc>
                  <a:txBody>
                    <a:bodyPr/>
                    <a:lstStyle/>
                    <a:p>
                      <a:r>
                        <a:rPr lang="en-US" sz="1050" b="0" i="1" kern="1200" dirty="0">
                          <a:solidFill>
                            <a:schemeClr val="dk1"/>
                          </a:solidFill>
                          <a:effectLst/>
                          <a:latin typeface="Arial" panose="020B0604020202020204" pitchFamily="34" charset="0"/>
                          <a:ea typeface="+mn-ea"/>
                          <a:cs typeface="Arial" panose="020B0604020202020204" pitchFamily="34" charset="0"/>
                        </a:rPr>
                        <a:t>New York City Office</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90 Church Street - 14th Fl</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Between Barclay and Vesey Streets</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New York, NY 10007-2919</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(212) 417-5550</a:t>
                      </a:r>
                    </a:p>
                  </a:txBody>
                  <a:tcPr/>
                </a:tc>
                <a:tc>
                  <a:txBody>
                    <a:bodyPr/>
                    <a:lstStyle/>
                    <a:p>
                      <a:r>
                        <a:rPr lang="en-US" sz="1050" b="0" i="1" kern="1200" dirty="0">
                          <a:solidFill>
                            <a:schemeClr val="dk1"/>
                          </a:solidFill>
                          <a:effectLst/>
                          <a:latin typeface="Arial" panose="020B0604020202020204" pitchFamily="34" charset="0"/>
                          <a:ea typeface="+mn-ea"/>
                          <a:cs typeface="Arial" panose="020B0604020202020204" pitchFamily="34" charset="0"/>
                        </a:rPr>
                        <a:t>New Rochelle Office</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145 Huguenot Street, 6th floor</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New Rochelle, NY 10801-5291</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(914) 654-7007</a:t>
                      </a:r>
                      <a:endParaRPr lang="en-US" sz="1050" dirty="0">
                        <a:latin typeface="Arial" panose="020B0604020202020204" pitchFamily="34" charset="0"/>
                        <a:cs typeface="Arial" panose="020B0604020202020204" pitchFamily="34" charset="0"/>
                      </a:endParaRPr>
                    </a:p>
                  </a:txBody>
                  <a:tcPr/>
                </a:tc>
                <a:tc>
                  <a:txBody>
                    <a:bodyPr/>
                    <a:lstStyle/>
                    <a:p>
                      <a:r>
                        <a:rPr lang="en-US" sz="1050" b="0" i="1" kern="1200" dirty="0">
                          <a:solidFill>
                            <a:schemeClr val="dk1"/>
                          </a:solidFill>
                          <a:effectLst/>
                          <a:latin typeface="Arial" panose="020B0604020202020204" pitchFamily="34" charset="0"/>
                          <a:ea typeface="+mn-ea"/>
                          <a:cs typeface="Arial" panose="020B0604020202020204" pitchFamily="34" charset="0"/>
                        </a:rPr>
                        <a:t>Central Islip Office</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Court House Corporate Center</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320 Carlton Avenue</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Suite 500-5th Fl</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Central Islip, NY 11722</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(631) 851-4300</a:t>
                      </a:r>
                      <a:endParaRPr lang="en-US" sz="1050" dirty="0">
                        <a:latin typeface="Arial" panose="020B0604020202020204" pitchFamily="34" charset="0"/>
                        <a:cs typeface="Arial" panose="020B0604020202020204" pitchFamily="34" charset="0"/>
                      </a:endParaRPr>
                    </a:p>
                    <a:p>
                      <a:endParaRPr lang="en-US" sz="105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1" kern="1200" dirty="0">
                          <a:solidFill>
                            <a:schemeClr val="dk1"/>
                          </a:solidFill>
                          <a:effectLst/>
                          <a:latin typeface="Arial" panose="020B0604020202020204" pitchFamily="34" charset="0"/>
                          <a:ea typeface="+mn-ea"/>
                          <a:cs typeface="Arial" panose="020B0604020202020204" pitchFamily="34" charset="0"/>
                        </a:rPr>
                        <a:t>Capital District Office</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875 Central Ave</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Albany, NY 12206-1309</a:t>
                      </a:r>
                      <a:endParaRPr lang="en-US" sz="105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latin typeface="Arial" panose="020B0604020202020204" pitchFamily="34" charset="0"/>
                          <a:cs typeface="Arial" panose="020B0604020202020204" pitchFamily="34" charset="0"/>
                        </a:rPr>
                        <a:t>(</a:t>
                      </a:r>
                      <a:r>
                        <a:rPr lang="en-US" sz="1050" i="1" dirty="0">
                          <a:latin typeface="Arial" panose="020B0604020202020204" pitchFamily="34" charset="0"/>
                          <a:cs typeface="Arial" panose="020B0604020202020204" pitchFamily="34" charset="0"/>
                        </a:rPr>
                        <a:t>518) 408-5287</a:t>
                      </a:r>
                    </a:p>
                    <a:p>
                      <a:endParaRPr lang="en-US" sz="1050" dirty="0">
                        <a:latin typeface="Arial" panose="020B0604020202020204" pitchFamily="34" charset="0"/>
                        <a:cs typeface="Arial" panose="020B0604020202020204" pitchFamily="34" charset="0"/>
                      </a:endParaRPr>
                    </a:p>
                  </a:txBody>
                  <a:tcPr/>
                </a:tc>
                <a:tc>
                  <a:txBody>
                    <a:bodyPr/>
                    <a:lstStyle/>
                    <a:p>
                      <a:r>
                        <a:rPr lang="en-US" sz="1050" b="0" i="1" kern="1200" dirty="0">
                          <a:solidFill>
                            <a:schemeClr val="dk1"/>
                          </a:solidFill>
                          <a:effectLst/>
                          <a:latin typeface="Arial" panose="020B0604020202020204" pitchFamily="34" charset="0"/>
                          <a:ea typeface="+mn-ea"/>
                          <a:cs typeface="Arial" panose="020B0604020202020204" pitchFamily="34" charset="0"/>
                        </a:rPr>
                        <a:t>Central New York Regional Office</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217 South Salina Street</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Syracuse, NY 13202-1380</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(315) 477-8472</a:t>
                      </a:r>
                      <a:endParaRPr lang="en-US" sz="1050" dirty="0">
                        <a:latin typeface="Arial" panose="020B0604020202020204" pitchFamily="34" charset="0"/>
                        <a:cs typeface="Arial" panose="020B0604020202020204" pitchFamily="34" charset="0"/>
                      </a:endParaRPr>
                    </a:p>
                  </a:txBody>
                  <a:tcPr/>
                </a:tc>
                <a:tc>
                  <a:txBody>
                    <a:bodyPr/>
                    <a:lstStyle/>
                    <a:p>
                      <a:r>
                        <a:rPr lang="en-US" sz="1050" b="0" i="1" kern="1200" dirty="0">
                          <a:solidFill>
                            <a:schemeClr val="dk1"/>
                          </a:solidFill>
                          <a:effectLst/>
                          <a:latin typeface="Arial" panose="020B0604020202020204" pitchFamily="34" charset="0"/>
                          <a:ea typeface="+mn-ea"/>
                          <a:cs typeface="Arial" panose="020B0604020202020204" pitchFamily="34" charset="0"/>
                        </a:rPr>
                        <a:t>Buffalo Office</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Ellicott Building</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295 Main Street, Suite 300</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Buffalo, NY 14203</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(716) 847-4302</a:t>
                      </a:r>
                      <a:endParaRPr lang="en-US" sz="105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1" kern="1200" dirty="0">
                          <a:solidFill>
                            <a:schemeClr val="dk1"/>
                          </a:solidFill>
                          <a:effectLst/>
                          <a:latin typeface="Arial" panose="020B0604020202020204" pitchFamily="34" charset="0"/>
                          <a:ea typeface="+mn-ea"/>
                          <a:cs typeface="Arial" panose="020B0604020202020204" pitchFamily="34" charset="0"/>
                        </a:rPr>
                        <a:t>Rochester Office</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Eagle’s Landing</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1565 Jefferson Road, Suite 120</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Rochester, NY 14623</a:t>
                      </a:r>
                      <a:br>
                        <a:rPr lang="en-US" sz="1050" dirty="0">
                          <a:latin typeface="Arial" panose="020B0604020202020204" pitchFamily="34" charset="0"/>
                          <a:cs typeface="Arial" panose="020B0604020202020204" pitchFamily="34" charset="0"/>
                        </a:rPr>
                      </a:br>
                      <a:r>
                        <a:rPr lang="en-US" sz="1050" b="0" i="1" kern="1200" dirty="0">
                          <a:solidFill>
                            <a:schemeClr val="dk1"/>
                          </a:solidFill>
                          <a:effectLst/>
                          <a:latin typeface="Arial" panose="020B0604020202020204" pitchFamily="34" charset="0"/>
                          <a:ea typeface="+mn-ea"/>
                          <a:cs typeface="Arial" panose="020B0604020202020204" pitchFamily="34" charset="0"/>
                        </a:rPr>
                        <a:t>(585) 423-8100</a:t>
                      </a:r>
                      <a:endParaRPr lang="en-US" dirty="0"/>
                    </a:p>
                  </a:txBody>
                  <a:tcPr/>
                </a:tc>
                <a:extLst>
                  <a:ext uri="{0D108BD9-81ED-4DB2-BD59-A6C34878D82A}">
                    <a16:rowId xmlns:a16="http://schemas.microsoft.com/office/drawing/2014/main" val="2673950567"/>
                  </a:ext>
                </a:extLst>
              </a:tr>
            </a:tbl>
          </a:graphicData>
        </a:graphic>
      </p:graphicFrame>
    </p:spTree>
    <p:extLst>
      <p:ext uri="{BB962C8B-B14F-4D97-AF65-F5344CB8AC3E}">
        <p14:creationId xmlns:p14="http://schemas.microsoft.com/office/powerpoint/2010/main" val="3579433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1950"/>
            <a:ext cx="8229600" cy="685801"/>
          </a:xfrm>
        </p:spPr>
        <p:txBody>
          <a:bodyPr>
            <a:normAutofit fontScale="90000"/>
          </a:bodyPr>
          <a:lstStyle/>
          <a:p>
            <a:r>
              <a:rPr lang="en-US" sz="4000" b="1" dirty="0"/>
              <a:t>Survey Purpose</a:t>
            </a:r>
          </a:p>
        </p:txBody>
      </p:sp>
      <p:sp>
        <p:nvSpPr>
          <p:cNvPr id="3" name="Content Placeholder 2"/>
          <p:cNvSpPr>
            <a:spLocks noGrp="1"/>
          </p:cNvSpPr>
          <p:nvPr>
            <p:ph idx="1"/>
          </p:nvPr>
        </p:nvSpPr>
        <p:spPr>
          <a:xfrm>
            <a:off x="485670" y="1276350"/>
            <a:ext cx="8229600" cy="3089275"/>
          </a:xfrm>
        </p:spPr>
        <p:txBody>
          <a:bodyPr>
            <a:noAutofit/>
          </a:bodyPr>
          <a:lstStyle/>
          <a:p>
            <a:r>
              <a:rPr lang="en-US" sz="2200" dirty="0"/>
              <a:t>To evaluate LHCSA compliance with NYS regulations, ensuring that the provision of home care services meets minimum health and safety standards and a consistent level of quality  </a:t>
            </a:r>
          </a:p>
          <a:p>
            <a:pPr marL="0" indent="0">
              <a:buNone/>
            </a:pPr>
            <a:endParaRPr lang="en-US" sz="2200" b="1" dirty="0"/>
          </a:p>
          <a:p>
            <a:r>
              <a:rPr lang="en-US" sz="2200" dirty="0"/>
              <a:t>Assessing, monitoring, and evaluating the quality of care delivered by the agency using a patient centered approach </a:t>
            </a:r>
          </a:p>
        </p:txBody>
      </p:sp>
    </p:spTree>
    <p:extLst>
      <p:ext uri="{BB962C8B-B14F-4D97-AF65-F5344CB8AC3E}">
        <p14:creationId xmlns:p14="http://schemas.microsoft.com/office/powerpoint/2010/main" val="3182424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1CF41-1D7A-42AD-60F2-3E9477FB9496}"/>
              </a:ext>
            </a:extLst>
          </p:cNvPr>
          <p:cNvSpPr>
            <a:spLocks noGrp="1"/>
          </p:cNvSpPr>
          <p:nvPr>
            <p:ph type="ctrTitle"/>
          </p:nvPr>
        </p:nvSpPr>
        <p:spPr>
          <a:xfrm>
            <a:off x="685800" y="438151"/>
            <a:ext cx="7772400" cy="685799"/>
          </a:xfrm>
        </p:spPr>
        <p:txBody>
          <a:bodyPr>
            <a:normAutofit/>
          </a:bodyPr>
          <a:lstStyle/>
          <a:p>
            <a:r>
              <a:rPr lang="en-US" sz="3600" b="1" dirty="0"/>
              <a:t>Program Specific Email Contacts </a:t>
            </a:r>
          </a:p>
        </p:txBody>
      </p:sp>
      <p:sp>
        <p:nvSpPr>
          <p:cNvPr id="3" name="Subtitle 2">
            <a:extLst>
              <a:ext uri="{FF2B5EF4-FFF2-40B4-BE49-F238E27FC236}">
                <a16:creationId xmlns:a16="http://schemas.microsoft.com/office/drawing/2014/main" id="{B681CCB5-F0CD-EAA2-0B69-6E86841AECF3}"/>
              </a:ext>
            </a:extLst>
          </p:cNvPr>
          <p:cNvSpPr>
            <a:spLocks noGrp="1"/>
          </p:cNvSpPr>
          <p:nvPr>
            <p:ph type="subTitle" idx="1"/>
          </p:nvPr>
        </p:nvSpPr>
        <p:spPr>
          <a:xfrm>
            <a:off x="76200" y="1276350"/>
            <a:ext cx="8915400" cy="3733800"/>
          </a:xfrm>
        </p:spPr>
        <p:txBody>
          <a:bodyPr>
            <a:noAutofit/>
          </a:bodyPr>
          <a:lstStyle/>
          <a:p>
            <a:pPr algn="l">
              <a:spcBef>
                <a:spcPts val="0"/>
              </a:spcBef>
            </a:pPr>
            <a:r>
              <a:rPr lang="en-US" sz="2200" dirty="0">
                <a:solidFill>
                  <a:schemeClr val="tx1"/>
                </a:solidFill>
                <a:effectLst/>
                <a:ea typeface="Calibri" panose="020F0502020204030204" pitchFamily="34" charset="0"/>
              </a:rPr>
              <a:t>Home Care</a:t>
            </a:r>
            <a:r>
              <a:rPr lang="en-US" sz="2200" dirty="0">
                <a:effectLst/>
                <a:ea typeface="Calibri" panose="020F0502020204030204" pitchFamily="34" charset="0"/>
              </a:rPr>
              <a:t>:  </a:t>
            </a:r>
            <a:r>
              <a:rPr lang="en-US" sz="2200" u="sng" dirty="0">
                <a:solidFill>
                  <a:srgbClr val="0563C1"/>
                </a:solidFill>
                <a:effectLst/>
                <a:ea typeface="Calibri" panose="020F0502020204030204" pitchFamily="34" charset="0"/>
                <a:hlinkClick r:id="rId2"/>
              </a:rPr>
              <a:t>homecare@health.ny.gov</a:t>
            </a:r>
            <a:endParaRPr lang="en-US" sz="2200" dirty="0">
              <a:effectLst/>
              <a:ea typeface="Calibri" panose="020F0502020204030204" pitchFamily="34" charset="0"/>
            </a:endParaRPr>
          </a:p>
          <a:p>
            <a:pPr algn="l">
              <a:spcBef>
                <a:spcPts val="0"/>
              </a:spcBef>
            </a:pPr>
            <a:endParaRPr lang="en-US" sz="2200" dirty="0">
              <a:solidFill>
                <a:schemeClr val="tx1"/>
              </a:solidFill>
              <a:effectLst/>
              <a:ea typeface="Calibri" panose="020F0502020204030204" pitchFamily="34" charset="0"/>
            </a:endParaRPr>
          </a:p>
          <a:p>
            <a:pPr algn="l">
              <a:spcBef>
                <a:spcPts val="0"/>
              </a:spcBef>
            </a:pPr>
            <a:r>
              <a:rPr lang="en-US" sz="2200" dirty="0">
                <a:solidFill>
                  <a:schemeClr val="tx1"/>
                </a:solidFill>
                <a:effectLst/>
                <a:ea typeface="Calibri" panose="020F0502020204030204" pitchFamily="34" charset="0"/>
              </a:rPr>
              <a:t>Home Care Licensure and </a:t>
            </a:r>
          </a:p>
          <a:p>
            <a:pPr algn="l">
              <a:spcBef>
                <a:spcPts val="0"/>
              </a:spcBef>
            </a:pPr>
            <a:r>
              <a:rPr lang="en-US" sz="2200" dirty="0">
                <a:solidFill>
                  <a:schemeClr val="tx1"/>
                </a:solidFill>
                <a:effectLst/>
                <a:ea typeface="Calibri" panose="020F0502020204030204" pitchFamily="34" charset="0"/>
              </a:rPr>
              <a:t>Certification:  </a:t>
            </a:r>
            <a:r>
              <a:rPr lang="en-US" sz="2200" u="sng" dirty="0">
                <a:solidFill>
                  <a:srgbClr val="0563C1"/>
                </a:solidFill>
                <a:effectLst/>
                <a:ea typeface="Calibri" panose="020F0502020204030204" pitchFamily="34" charset="0"/>
                <a:hlinkClick r:id="rId3"/>
              </a:rPr>
              <a:t>homecareliccert@health.ny.gov</a:t>
            </a:r>
            <a:endParaRPr lang="en-US" sz="2200" dirty="0">
              <a:effectLst/>
              <a:ea typeface="Calibri" panose="020F0502020204030204" pitchFamily="34" charset="0"/>
            </a:endParaRPr>
          </a:p>
          <a:p>
            <a:pPr algn="l">
              <a:spcBef>
                <a:spcPts val="0"/>
              </a:spcBef>
            </a:pPr>
            <a:endParaRPr lang="en-US" sz="2200" dirty="0">
              <a:solidFill>
                <a:schemeClr val="tx1"/>
              </a:solidFill>
              <a:effectLst/>
              <a:ea typeface="Calibri" panose="020F0502020204030204" pitchFamily="34" charset="0"/>
            </a:endParaRPr>
          </a:p>
          <a:p>
            <a:pPr algn="l">
              <a:spcBef>
                <a:spcPts val="0"/>
              </a:spcBef>
            </a:pPr>
            <a:r>
              <a:rPr lang="en-US" sz="2200" dirty="0">
                <a:solidFill>
                  <a:schemeClr val="tx1"/>
                </a:solidFill>
                <a:effectLst/>
                <a:ea typeface="Calibri" panose="020F0502020204030204" pitchFamily="34" charset="0"/>
              </a:rPr>
              <a:t>Home Care Registry:  </a:t>
            </a:r>
            <a:r>
              <a:rPr lang="en-US" sz="2200" u="sng" dirty="0">
                <a:solidFill>
                  <a:srgbClr val="0563C1"/>
                </a:solidFill>
                <a:effectLst/>
                <a:ea typeface="Calibri" panose="020F0502020204030204" pitchFamily="34" charset="0"/>
                <a:hlinkClick r:id="rId4"/>
              </a:rPr>
              <a:t>hcreg@health.ny.gov</a:t>
            </a:r>
            <a:endParaRPr lang="en-US" sz="2200" u="sng" dirty="0">
              <a:solidFill>
                <a:srgbClr val="0563C1"/>
              </a:solidFill>
              <a:ea typeface="Calibri" panose="020F0502020204030204" pitchFamily="34" charset="0"/>
            </a:endParaRPr>
          </a:p>
          <a:p>
            <a:pPr algn="l">
              <a:spcBef>
                <a:spcPts val="0"/>
              </a:spcBef>
            </a:pPr>
            <a:endParaRPr lang="en-US" sz="2200" dirty="0">
              <a:solidFill>
                <a:schemeClr val="tx1"/>
              </a:solidFill>
              <a:effectLst/>
              <a:ea typeface="Calibri" panose="020F0502020204030204" pitchFamily="34" charset="0"/>
            </a:endParaRPr>
          </a:p>
          <a:p>
            <a:pPr algn="l">
              <a:spcBef>
                <a:spcPts val="0"/>
              </a:spcBef>
            </a:pPr>
            <a:r>
              <a:rPr lang="en-US" sz="2200" dirty="0">
                <a:solidFill>
                  <a:schemeClr val="tx1"/>
                </a:solidFill>
                <a:effectLst/>
                <a:ea typeface="Calibri" panose="020F0502020204030204" pitchFamily="34" charset="0"/>
              </a:rPr>
              <a:t>HHA Training Programs:  </a:t>
            </a:r>
            <a:r>
              <a:rPr lang="en-US" sz="2200" u="sng" dirty="0">
                <a:solidFill>
                  <a:srgbClr val="0563C1"/>
                </a:solidFill>
                <a:effectLst/>
                <a:ea typeface="Calibri" panose="020F0502020204030204" pitchFamily="34" charset="0"/>
                <a:hlinkClick r:id="rId5"/>
              </a:rPr>
              <a:t>hhatp@health.ny.gov</a:t>
            </a:r>
            <a:endParaRPr lang="en-US" sz="2200" u="sng" dirty="0">
              <a:solidFill>
                <a:srgbClr val="0563C1"/>
              </a:solidFill>
              <a:ea typeface="Calibri" panose="020F0502020204030204" pitchFamily="34" charset="0"/>
            </a:endParaRPr>
          </a:p>
          <a:p>
            <a:pPr algn="l">
              <a:spcBef>
                <a:spcPts val="0"/>
              </a:spcBef>
            </a:pPr>
            <a:endParaRPr lang="en-US" sz="2200" dirty="0">
              <a:solidFill>
                <a:schemeClr val="tx1"/>
              </a:solidFill>
              <a:effectLst/>
              <a:ea typeface="Calibri" panose="020F0502020204030204" pitchFamily="34" charset="0"/>
            </a:endParaRPr>
          </a:p>
          <a:p>
            <a:pPr algn="l">
              <a:spcBef>
                <a:spcPts val="0"/>
              </a:spcBef>
            </a:pPr>
            <a:r>
              <a:rPr lang="en-US" sz="2200" dirty="0">
                <a:solidFill>
                  <a:schemeClr val="tx1"/>
                </a:solidFill>
                <a:effectLst/>
                <a:ea typeface="Calibri" panose="020F0502020204030204" pitchFamily="34" charset="0"/>
              </a:rPr>
              <a:t>PCA Training Programs:  </a:t>
            </a:r>
            <a:r>
              <a:rPr lang="en-US" sz="2200" u="sng" dirty="0">
                <a:solidFill>
                  <a:srgbClr val="0563C1"/>
                </a:solidFill>
                <a:effectLst/>
                <a:ea typeface="Calibri" panose="020F0502020204030204" pitchFamily="34" charset="0"/>
                <a:hlinkClick r:id="rId6"/>
              </a:rPr>
              <a:t>pcatp@health.ny.gov</a:t>
            </a:r>
            <a:endParaRPr lang="en-US" sz="2200" dirty="0">
              <a:effectLst/>
              <a:ea typeface="Calibri" panose="020F0502020204030204" pitchFamily="34" charset="0"/>
            </a:endParaRPr>
          </a:p>
        </p:txBody>
      </p:sp>
    </p:spTree>
    <p:extLst>
      <p:ext uri="{BB962C8B-B14F-4D97-AF65-F5344CB8AC3E}">
        <p14:creationId xmlns:p14="http://schemas.microsoft.com/office/powerpoint/2010/main" val="395786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380" y="361950"/>
            <a:ext cx="8229600" cy="857250"/>
          </a:xfrm>
        </p:spPr>
        <p:txBody>
          <a:bodyPr>
            <a:normAutofit/>
          </a:bodyPr>
          <a:lstStyle/>
          <a:p>
            <a:r>
              <a:rPr lang="en-US" sz="3600" b="1" dirty="0"/>
              <a:t>LHCSA Re-licensure Survey</a:t>
            </a:r>
          </a:p>
        </p:txBody>
      </p:sp>
      <p:sp>
        <p:nvSpPr>
          <p:cNvPr id="3" name="Content Placeholder 2"/>
          <p:cNvSpPr>
            <a:spLocks noGrp="1"/>
          </p:cNvSpPr>
          <p:nvPr>
            <p:ph idx="1"/>
          </p:nvPr>
        </p:nvSpPr>
        <p:spPr>
          <a:xfrm>
            <a:off x="425380" y="1219200"/>
            <a:ext cx="8229600" cy="3486150"/>
          </a:xfrm>
        </p:spPr>
        <p:txBody>
          <a:bodyPr>
            <a:noAutofit/>
          </a:bodyPr>
          <a:lstStyle/>
          <a:p>
            <a:r>
              <a:rPr lang="en-US" sz="1800" dirty="0"/>
              <a:t>Unannounced survey conducted triennially at the discretion of the Department</a:t>
            </a:r>
          </a:p>
          <a:p>
            <a:endParaRPr lang="en-US" sz="1800" dirty="0"/>
          </a:p>
          <a:p>
            <a:r>
              <a:rPr lang="en-US" sz="1800" dirty="0"/>
              <a:t>Review of all programs/services provided by the agency (including open complaints) and the systems in place to support those services.</a:t>
            </a:r>
          </a:p>
          <a:p>
            <a:pPr marL="0" indent="0">
              <a:buNone/>
            </a:pPr>
            <a:endParaRPr lang="en-US" sz="1800" dirty="0"/>
          </a:p>
          <a:p>
            <a:r>
              <a:rPr lang="en-US" sz="1800" dirty="0"/>
              <a:t>Intended to assure the delivery of quality home care services and determine minimum compliance with applicable rules and regulations. </a:t>
            </a:r>
          </a:p>
        </p:txBody>
      </p:sp>
    </p:spTree>
    <p:extLst>
      <p:ext uri="{BB962C8B-B14F-4D97-AF65-F5344CB8AC3E}">
        <p14:creationId xmlns:p14="http://schemas.microsoft.com/office/powerpoint/2010/main" val="320564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62" y="361950"/>
            <a:ext cx="8229600" cy="857250"/>
          </a:xfrm>
        </p:spPr>
        <p:txBody>
          <a:bodyPr>
            <a:normAutofit/>
          </a:bodyPr>
          <a:lstStyle/>
          <a:p>
            <a:r>
              <a:rPr lang="en-US" sz="3600" b="1" dirty="0"/>
              <a:t>Survey Process- 6 Tasks</a:t>
            </a:r>
          </a:p>
        </p:txBody>
      </p:sp>
      <p:sp>
        <p:nvSpPr>
          <p:cNvPr id="3" name="Content Placeholder 2"/>
          <p:cNvSpPr>
            <a:spLocks noGrp="1"/>
          </p:cNvSpPr>
          <p:nvPr>
            <p:ph idx="1"/>
          </p:nvPr>
        </p:nvSpPr>
        <p:spPr>
          <a:xfrm>
            <a:off x="435638" y="1219200"/>
            <a:ext cx="8270212" cy="3527425"/>
          </a:xfrm>
        </p:spPr>
        <p:txBody>
          <a:bodyPr>
            <a:normAutofit fontScale="77500" lnSpcReduction="20000"/>
          </a:bodyPr>
          <a:lstStyle/>
          <a:p>
            <a:pPr marL="0" lvl="0" indent="0">
              <a:buNone/>
            </a:pPr>
            <a:r>
              <a:rPr lang="en-US" sz="2200" dirty="0"/>
              <a:t>1. </a:t>
            </a:r>
            <a:r>
              <a:rPr lang="en-US" sz="2600" dirty="0"/>
              <a:t>Pre-survey preparation</a:t>
            </a:r>
          </a:p>
          <a:p>
            <a:pPr marL="0" lvl="0" indent="0">
              <a:buNone/>
            </a:pPr>
            <a:endParaRPr lang="en-US" sz="2600" dirty="0"/>
          </a:p>
          <a:p>
            <a:pPr marL="0" lvl="0" indent="0">
              <a:buNone/>
            </a:pPr>
            <a:r>
              <a:rPr lang="en-US" sz="2600" dirty="0"/>
              <a:t>2. Entrance conference</a:t>
            </a:r>
          </a:p>
          <a:p>
            <a:pPr marL="0" lvl="0" indent="0">
              <a:buNone/>
            </a:pPr>
            <a:endParaRPr lang="en-US" sz="2600" dirty="0"/>
          </a:p>
          <a:p>
            <a:pPr marL="0" lvl="0" indent="0">
              <a:buNone/>
            </a:pPr>
            <a:r>
              <a:rPr lang="en-US" sz="2600" dirty="0"/>
              <a:t>3. Information gathering on-site</a:t>
            </a:r>
          </a:p>
          <a:p>
            <a:pPr marL="0" lvl="0" indent="0">
              <a:buNone/>
            </a:pPr>
            <a:endParaRPr lang="en-US" sz="2600" dirty="0"/>
          </a:p>
          <a:p>
            <a:pPr marL="0" lvl="0" indent="0">
              <a:buNone/>
            </a:pPr>
            <a:r>
              <a:rPr lang="en-US" sz="2600" dirty="0"/>
              <a:t>4. Information analysis/decision making</a:t>
            </a:r>
          </a:p>
          <a:p>
            <a:pPr marL="0" lvl="0" indent="0">
              <a:buNone/>
            </a:pPr>
            <a:endParaRPr lang="en-US" sz="2600" dirty="0"/>
          </a:p>
          <a:p>
            <a:pPr marL="0" lvl="0" indent="0">
              <a:buNone/>
            </a:pPr>
            <a:r>
              <a:rPr lang="en-US" sz="2600" dirty="0"/>
              <a:t>5. Exit conference</a:t>
            </a:r>
          </a:p>
          <a:p>
            <a:pPr marL="0" lvl="0" indent="0">
              <a:buNone/>
            </a:pPr>
            <a:endParaRPr lang="en-US" sz="2600" dirty="0"/>
          </a:p>
          <a:p>
            <a:pPr marL="0" lvl="0" indent="0">
              <a:buNone/>
            </a:pPr>
            <a:r>
              <a:rPr lang="en-US" sz="2600" dirty="0"/>
              <a:t>6. Formation of the Statement of Deficiencies </a:t>
            </a:r>
          </a:p>
          <a:p>
            <a:pPr marL="0" indent="0">
              <a:buNone/>
            </a:pPr>
            <a:endParaRPr lang="en-US" dirty="0"/>
          </a:p>
        </p:txBody>
      </p:sp>
    </p:spTree>
    <p:extLst>
      <p:ext uri="{BB962C8B-B14F-4D97-AF65-F5344CB8AC3E}">
        <p14:creationId xmlns:p14="http://schemas.microsoft.com/office/powerpoint/2010/main" val="158670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66950"/>
            <a:ext cx="7772400" cy="1022350"/>
          </a:xfrm>
        </p:spPr>
        <p:txBody>
          <a:bodyPr>
            <a:normAutofit fontScale="90000"/>
          </a:bodyPr>
          <a:lstStyle/>
          <a:p>
            <a:r>
              <a:rPr lang="en-US" sz="4400" dirty="0"/>
              <a:t>Pre-survey preparation</a:t>
            </a:r>
            <a:br>
              <a:rPr lang="en-US" dirty="0"/>
            </a:br>
            <a:br>
              <a:rPr lang="en-US" dirty="0"/>
            </a:br>
            <a:endParaRPr lang="en-US" dirty="0"/>
          </a:p>
        </p:txBody>
      </p:sp>
      <p:pic>
        <p:nvPicPr>
          <p:cNvPr id="4" name="Picture 3"/>
          <p:cNvPicPr>
            <a:picLocks noChangeAspect="1"/>
          </p:cNvPicPr>
          <p:nvPr/>
        </p:nvPicPr>
        <p:blipFill>
          <a:blip r:embed="rId3"/>
          <a:stretch>
            <a:fillRect/>
          </a:stretch>
        </p:blipFill>
        <p:spPr>
          <a:xfrm>
            <a:off x="4686300" y="584994"/>
            <a:ext cx="4448175" cy="1457325"/>
          </a:xfrm>
          <a:prstGeom prst="rect">
            <a:avLst/>
          </a:prstGeom>
        </p:spPr>
      </p:pic>
    </p:spTree>
    <p:extLst>
      <p:ext uri="{BB962C8B-B14F-4D97-AF65-F5344CB8AC3E}">
        <p14:creationId xmlns:p14="http://schemas.microsoft.com/office/powerpoint/2010/main" val="33672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4"/>
            <a:ext cx="8229600" cy="1133475"/>
          </a:xfrm>
        </p:spPr>
        <p:txBody>
          <a:bodyPr>
            <a:normAutofit/>
          </a:bodyPr>
          <a:lstStyle/>
          <a:p>
            <a:r>
              <a:rPr lang="en-US" sz="3600" b="1" dirty="0"/>
              <a:t>Pre-Survey Preparation </a:t>
            </a:r>
          </a:p>
        </p:txBody>
      </p:sp>
      <p:sp>
        <p:nvSpPr>
          <p:cNvPr id="3" name="Content Placeholder 2"/>
          <p:cNvSpPr>
            <a:spLocks noGrp="1"/>
          </p:cNvSpPr>
          <p:nvPr>
            <p:ph idx="1"/>
          </p:nvPr>
        </p:nvSpPr>
        <p:spPr>
          <a:xfrm>
            <a:off x="228600" y="1339849"/>
            <a:ext cx="8534400" cy="3517901"/>
          </a:xfrm>
        </p:spPr>
        <p:txBody>
          <a:bodyPr>
            <a:normAutofit fontScale="40000" lnSpcReduction="20000"/>
          </a:bodyPr>
          <a:lstStyle/>
          <a:p>
            <a:r>
              <a:rPr lang="en-US" sz="6000" dirty="0"/>
              <a:t>Gather information about agency to assist in planning and organizing the survey so that it is focused, effective and efficient</a:t>
            </a:r>
          </a:p>
          <a:p>
            <a:pPr marL="0" indent="0">
              <a:buNone/>
            </a:pPr>
            <a:endParaRPr lang="en-US" sz="6000" dirty="0"/>
          </a:p>
          <a:p>
            <a:r>
              <a:rPr lang="en-US" sz="6000" dirty="0"/>
              <a:t>Identify concerns and areas of focus to be addressed on survey</a:t>
            </a:r>
          </a:p>
          <a:p>
            <a:pPr marL="0" indent="0">
              <a:buNone/>
            </a:pPr>
            <a:endParaRPr lang="en-US" sz="6000" dirty="0"/>
          </a:p>
          <a:p>
            <a:r>
              <a:rPr lang="en-US" sz="6000" dirty="0"/>
              <a:t>Identify regulation sets and Department policies to be evaluated during onsite review (10 NYCRR Parts 765, 766, 402, 403) </a:t>
            </a:r>
          </a:p>
          <a:p>
            <a:endParaRPr lang="en-US" sz="6000" dirty="0"/>
          </a:p>
          <a:p>
            <a:endParaRPr lang="en-US" sz="6000" dirty="0"/>
          </a:p>
          <a:p>
            <a:endParaRPr lang="en-US" sz="6000" dirty="0"/>
          </a:p>
          <a:p>
            <a:pPr marL="0" indent="0">
              <a:buNone/>
            </a:pPr>
            <a:endParaRPr lang="en-US" dirty="0"/>
          </a:p>
          <a:p>
            <a:pPr marL="0" indent="0">
              <a:buNone/>
            </a:pPr>
            <a:endParaRPr lang="en-US" sz="3400" dirty="0"/>
          </a:p>
          <a:p>
            <a:pPr marL="0" indent="0">
              <a:buNone/>
            </a:pPr>
            <a:endParaRPr lang="en-US" sz="3400" dirty="0"/>
          </a:p>
          <a:p>
            <a:endParaRPr lang="en-US" dirty="0"/>
          </a:p>
        </p:txBody>
      </p:sp>
    </p:spTree>
    <p:extLst>
      <p:ext uri="{BB962C8B-B14F-4D97-AF65-F5344CB8AC3E}">
        <p14:creationId xmlns:p14="http://schemas.microsoft.com/office/powerpoint/2010/main" val="3811563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4"/>
            <a:ext cx="8229600" cy="1069975"/>
          </a:xfrm>
        </p:spPr>
        <p:txBody>
          <a:bodyPr>
            <a:normAutofit/>
          </a:bodyPr>
          <a:lstStyle/>
          <a:p>
            <a:r>
              <a:rPr lang="en-US" sz="3600" b="1" dirty="0"/>
              <a:t>Pre-Survey Activities</a:t>
            </a:r>
          </a:p>
        </p:txBody>
      </p:sp>
      <p:sp>
        <p:nvSpPr>
          <p:cNvPr id="3" name="Content Placeholder 2"/>
          <p:cNvSpPr>
            <a:spLocks noGrp="1"/>
          </p:cNvSpPr>
          <p:nvPr>
            <p:ph idx="1"/>
          </p:nvPr>
        </p:nvSpPr>
        <p:spPr>
          <a:xfrm>
            <a:off x="76200" y="1200150"/>
            <a:ext cx="8711453" cy="3736976"/>
          </a:xfrm>
        </p:spPr>
        <p:txBody>
          <a:bodyPr>
            <a:noAutofit/>
          </a:bodyPr>
          <a:lstStyle/>
          <a:p>
            <a:pPr>
              <a:lnSpc>
                <a:spcPct val="150000"/>
              </a:lnSpc>
            </a:pPr>
            <a:r>
              <a:rPr lang="en-US" sz="2000" dirty="0"/>
              <a:t>Surveillance History</a:t>
            </a:r>
          </a:p>
          <a:p>
            <a:pPr>
              <a:lnSpc>
                <a:spcPct val="150000"/>
              </a:lnSpc>
            </a:pPr>
            <a:r>
              <a:rPr lang="en-US" sz="2000" dirty="0"/>
              <a:t>Complaint Finding and Trends</a:t>
            </a:r>
          </a:p>
          <a:p>
            <a:pPr>
              <a:lnSpc>
                <a:spcPct val="150000"/>
              </a:lnSpc>
            </a:pPr>
            <a:r>
              <a:rPr lang="en-US" sz="2000" dirty="0"/>
              <a:t>Health Commerce System Roles </a:t>
            </a:r>
          </a:p>
          <a:p>
            <a:pPr>
              <a:lnSpc>
                <a:spcPct val="150000"/>
              </a:lnSpc>
            </a:pPr>
            <a:r>
              <a:rPr lang="en-US" sz="2000" dirty="0"/>
              <a:t>CHRC Negative Determinations</a:t>
            </a:r>
          </a:p>
          <a:p>
            <a:pPr>
              <a:lnSpc>
                <a:spcPct val="150000"/>
              </a:lnSpc>
            </a:pPr>
            <a:r>
              <a:rPr lang="en-US" sz="2000" dirty="0"/>
              <a:t>Compliance with Required Reports  </a:t>
            </a:r>
          </a:p>
          <a:p>
            <a:pPr>
              <a:lnSpc>
                <a:spcPct val="150000"/>
              </a:lnSpc>
            </a:pPr>
            <a:r>
              <a:rPr lang="en-US" sz="2000" dirty="0"/>
              <a:t>Licensure Information</a:t>
            </a:r>
          </a:p>
          <a:p>
            <a:pPr>
              <a:lnSpc>
                <a:spcPct val="150000"/>
              </a:lnSpc>
            </a:pPr>
            <a:r>
              <a:rPr lang="en-US" sz="2000" dirty="0"/>
              <a:t>Service and Program Approvals</a:t>
            </a:r>
          </a:p>
        </p:txBody>
      </p:sp>
    </p:spTree>
    <p:extLst>
      <p:ext uri="{BB962C8B-B14F-4D97-AF65-F5344CB8AC3E}">
        <p14:creationId xmlns:p14="http://schemas.microsoft.com/office/powerpoint/2010/main" val="654317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Entrance conference</a:t>
            </a:r>
          </a:p>
        </p:txBody>
      </p:sp>
      <p:sp>
        <p:nvSpPr>
          <p:cNvPr id="3" name="Text Placeholder 2"/>
          <p:cNvSpPr>
            <a:spLocks noGrp="1"/>
          </p:cNvSpPr>
          <p:nvPr>
            <p:ph type="body" idx="1"/>
          </p:nvPr>
        </p:nvSpPr>
        <p:spPr/>
        <p:txBody>
          <a:bodyPr/>
          <a:lstStyle/>
          <a:p>
            <a:r>
              <a:rPr lang="en-US" dirty="0"/>
              <a:t>Task 2</a:t>
            </a:r>
          </a:p>
        </p:txBody>
      </p:sp>
      <p:pic>
        <p:nvPicPr>
          <p:cNvPr id="4" name="Picture 3"/>
          <p:cNvPicPr>
            <a:picLocks noChangeAspect="1"/>
          </p:cNvPicPr>
          <p:nvPr/>
        </p:nvPicPr>
        <p:blipFill>
          <a:blip r:embed="rId2"/>
          <a:stretch>
            <a:fillRect/>
          </a:stretch>
        </p:blipFill>
        <p:spPr>
          <a:xfrm>
            <a:off x="4686300" y="584994"/>
            <a:ext cx="4448175" cy="1457325"/>
          </a:xfrm>
          <a:prstGeom prst="rect">
            <a:avLst/>
          </a:prstGeom>
        </p:spPr>
      </p:pic>
    </p:spTree>
    <p:extLst>
      <p:ext uri="{BB962C8B-B14F-4D97-AF65-F5344CB8AC3E}">
        <p14:creationId xmlns:p14="http://schemas.microsoft.com/office/powerpoint/2010/main" val="3106846898"/>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HCSA Surveillance Update Spring 2015 NYSOO_DOH_Powerpoint" id="{B5CA577B-F20D-41EE-A55B-3E1AD424D581}" vid="{F478CF40-5886-49C0-BE53-D84091DA65E5}"/>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HCSA Surveillance Update Spring 2015 NYSOO_DOH_Powerpoint" id="{B5CA577B-F20D-41EE-A55B-3E1AD424D581}" vid="{65322020-28D4-4F0B-89D5-0032D3DEF4B1}"/>
    </a:ext>
  </a:ext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HCSA Surveillance Update Spring 2015 NYSOO_DOH_Powerpoint" id="{B5CA577B-F20D-41EE-A55B-3E1AD424D581}" vid="{0FA58918-E999-46D9-8324-EAE3EFA4ED0F}"/>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HCSA Surveillance Update Spring 2015 NYSOO_DOH_Powerpoint" id="{B5CA577B-F20D-41EE-A55B-3E1AD424D581}" vid="{94B58170-CDC2-49DE-947E-DDD3230A52A2}"/>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LHCSA Surveillance Update Spring 2015 NYSOO_DOH_Powerpoint</Template>
  <TotalTime>2692</TotalTime>
  <Words>2424</Words>
  <Application>Microsoft Office PowerPoint</Application>
  <PresentationFormat>On-screen Show (16:9)</PresentationFormat>
  <Paragraphs>309</Paragraphs>
  <Slides>30</Slides>
  <Notes>18</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30</vt:i4>
      </vt:variant>
    </vt:vector>
  </HeadingPairs>
  <TitlesOfParts>
    <vt:vector size="39" baseType="lpstr">
      <vt:lpstr>Arial</vt:lpstr>
      <vt:lpstr>Calibri</vt:lpstr>
      <vt:lpstr>Calibri Light</vt:lpstr>
      <vt:lpstr>Cover Master</vt:lpstr>
      <vt:lpstr>Section Master</vt:lpstr>
      <vt:lpstr>Content Master</vt:lpstr>
      <vt:lpstr>2_Custom Design</vt:lpstr>
      <vt:lpstr>Custom Design</vt:lpstr>
      <vt:lpstr>Cover Master</vt:lpstr>
      <vt:lpstr>PowerPoint Presentation</vt:lpstr>
      <vt:lpstr>Objectives: </vt:lpstr>
      <vt:lpstr>Survey Purpose</vt:lpstr>
      <vt:lpstr>LHCSA Re-licensure Survey</vt:lpstr>
      <vt:lpstr>Survey Process- 6 Tasks</vt:lpstr>
      <vt:lpstr>Pre-survey preparation  </vt:lpstr>
      <vt:lpstr>Pre-Survey Preparation </vt:lpstr>
      <vt:lpstr>Pre-Survey Activities</vt:lpstr>
      <vt:lpstr>Entrance conference</vt:lpstr>
      <vt:lpstr>Entrance Conference  </vt:lpstr>
      <vt:lpstr>Survey Documents Requested </vt:lpstr>
      <vt:lpstr>PowerPoint Presentation</vt:lpstr>
      <vt:lpstr>Information gathering</vt:lpstr>
      <vt:lpstr>Information Gathering</vt:lpstr>
      <vt:lpstr>Program Reviews</vt:lpstr>
      <vt:lpstr>Criminal History Record Check (CHRC) Review</vt:lpstr>
      <vt:lpstr>Clinical Record Review</vt:lpstr>
      <vt:lpstr>Personnel Record Review</vt:lpstr>
      <vt:lpstr>Home Visits</vt:lpstr>
      <vt:lpstr>Interviews </vt:lpstr>
      <vt:lpstr>Information analysis</vt:lpstr>
      <vt:lpstr>Information Analysis/Decision Making</vt:lpstr>
      <vt:lpstr>Information Analysis</vt:lpstr>
      <vt:lpstr>Exit conference</vt:lpstr>
      <vt:lpstr>Exit Conference</vt:lpstr>
      <vt:lpstr>Statement of Deficiencies (SOD)</vt:lpstr>
      <vt:lpstr> Components of Acceptable Plan of Correction(POC)</vt:lpstr>
      <vt:lpstr> Reminder: Changes in Service(s) or Location </vt:lpstr>
      <vt:lpstr>DOH Regional Offices</vt:lpstr>
      <vt:lpstr>Program Specific Email Contacts </vt:lpstr>
    </vt:vector>
  </TitlesOfParts>
  <Company>NYS Department of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Collette D Lozoff</dc:creator>
  <cp:lastModifiedBy>Ferriter, Mildred (HEALTH)</cp:lastModifiedBy>
  <cp:revision>153</cp:revision>
  <cp:lastPrinted>2022-07-08T15:19:18Z</cp:lastPrinted>
  <dcterms:created xsi:type="dcterms:W3CDTF">2015-03-23T15:14:20Z</dcterms:created>
  <dcterms:modified xsi:type="dcterms:W3CDTF">2024-07-02T20:02:44Z</dcterms:modified>
</cp:coreProperties>
</file>