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Lst>
  <p:notesMasterIdLst>
    <p:notesMasterId r:id="rId33"/>
  </p:notesMasterIdLst>
  <p:sldIdLst>
    <p:sldId id="256" r:id="rId8"/>
    <p:sldId id="258" r:id="rId9"/>
    <p:sldId id="257" r:id="rId10"/>
    <p:sldId id="259" r:id="rId11"/>
    <p:sldId id="262" r:id="rId12"/>
    <p:sldId id="261" r:id="rId13"/>
    <p:sldId id="260" r:id="rId14"/>
    <p:sldId id="263" r:id="rId15"/>
    <p:sldId id="265" r:id="rId16"/>
    <p:sldId id="267" r:id="rId17"/>
    <p:sldId id="268" r:id="rId18"/>
    <p:sldId id="270" r:id="rId19"/>
    <p:sldId id="271" r:id="rId20"/>
    <p:sldId id="272" r:id="rId21"/>
    <p:sldId id="273" r:id="rId22"/>
    <p:sldId id="274" r:id="rId23"/>
    <p:sldId id="275" r:id="rId24"/>
    <p:sldId id="283" r:id="rId25"/>
    <p:sldId id="276" r:id="rId26"/>
    <p:sldId id="277" r:id="rId27"/>
    <p:sldId id="279" r:id="rId28"/>
    <p:sldId id="280" r:id="rId29"/>
    <p:sldId id="281" r:id="rId30"/>
    <p:sldId id="282" r:id="rId31"/>
    <p:sldId id="264"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vichandran, Lakshmi (HEALTH)" initials="RL(" lastIdx="2" clrIdx="0">
    <p:extLst>
      <p:ext uri="{19B8F6BF-5375-455C-9EA6-DF929625EA0E}">
        <p15:presenceInfo xmlns:p15="http://schemas.microsoft.com/office/powerpoint/2012/main" userId="S::lakshmi.ravichandran@health.ny.gov::9f19c5af-0edc-4572-a15f-87a2ad3d7d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3278"/>
    <a:srgbClr val="002D73"/>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7" autoAdjust="0"/>
  </p:normalViewPr>
  <p:slideViewPr>
    <p:cSldViewPr>
      <p:cViewPr varScale="1">
        <p:scale>
          <a:sx n="143" d="100"/>
          <a:sy n="143" d="100"/>
        </p:scale>
        <p:origin x="666"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2C164A-7038-42D0-953C-2EB4816D4C81}" type="datetimeFigureOut">
              <a:rPr lang="en-US" smtClean="0"/>
              <a:t>03/31/2025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03/31/2025</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3196702" cy="813816"/>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54444" y="4512941"/>
            <a:ext cx="1508556" cy="384048"/>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54444" y="4512941"/>
            <a:ext cx="1508556" cy="384048"/>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54444" y="4512941"/>
            <a:ext cx="1508556" cy="384048"/>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omh.ny.gov/omhweb/guidance/serious_mental_illness.html"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acfqsir@health.ny.gov"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32416" y="1200150"/>
            <a:ext cx="7696200" cy="1938992"/>
          </a:xfrm>
          <a:prstGeom prst="rect">
            <a:avLst/>
          </a:prstGeom>
          <a:noFill/>
          <a:ln>
            <a:noFill/>
          </a:ln>
        </p:spPr>
        <p:txBody>
          <a:bodyPr wrap="square" rtlCol="0">
            <a:spAutoFit/>
          </a:bodyPr>
          <a:lstStyle/>
          <a:p>
            <a:r>
              <a:rPr lang="en-US" sz="4000" b="1" dirty="0">
                <a:solidFill>
                  <a:srgbClr val="002D73"/>
                </a:solidFill>
                <a:latin typeface="Arial" panose="020B0604020202020204" pitchFamily="34" charset="0"/>
                <a:cs typeface="Arial" panose="020B0604020202020204" pitchFamily="34" charset="0"/>
              </a:rPr>
              <a:t>Adult Care Facility </a:t>
            </a:r>
          </a:p>
          <a:p>
            <a:r>
              <a:rPr lang="en-US" sz="4000" b="1" dirty="0">
                <a:solidFill>
                  <a:srgbClr val="002D73"/>
                </a:solidFill>
                <a:latin typeface="Arial" panose="020B0604020202020204" pitchFamily="34" charset="0"/>
                <a:cs typeface="Arial" panose="020B0604020202020204" pitchFamily="34" charset="0"/>
              </a:rPr>
              <a:t>Quarterly Statistical Information Report</a:t>
            </a:r>
          </a:p>
        </p:txBody>
      </p:sp>
      <p:sp>
        <p:nvSpPr>
          <p:cNvPr id="7" name="TextBox 6"/>
          <p:cNvSpPr txBox="1"/>
          <p:nvPr/>
        </p:nvSpPr>
        <p:spPr>
          <a:xfrm>
            <a:off x="332416" y="2952750"/>
            <a:ext cx="5791200" cy="523220"/>
          </a:xfrm>
          <a:prstGeom prst="rect">
            <a:avLst/>
          </a:prstGeom>
          <a:noFill/>
          <a:ln>
            <a:noFill/>
          </a:ln>
        </p:spPr>
        <p:txBody>
          <a:bodyPr wrap="square" rtlCol="0">
            <a:spAutoFit/>
          </a:bodyPr>
          <a:lstStyle/>
          <a:p>
            <a:r>
              <a:rPr lang="en-US" sz="2800" b="1" dirty="0">
                <a:solidFill>
                  <a:srgbClr val="646569"/>
                </a:solidFill>
                <a:latin typeface="Arial" panose="020B0604020202020204" pitchFamily="34" charset="0"/>
                <a:cs typeface="Arial" panose="020B0604020202020204" pitchFamily="34" charset="0"/>
              </a:rPr>
              <a:t>1</a:t>
            </a:r>
            <a:r>
              <a:rPr lang="en-US" sz="2800" b="1" baseline="30000" dirty="0">
                <a:solidFill>
                  <a:srgbClr val="646569"/>
                </a:solidFill>
                <a:latin typeface="Arial" panose="020B0604020202020204" pitchFamily="34" charset="0"/>
                <a:cs typeface="Arial" panose="020B0604020202020204" pitchFamily="34" charset="0"/>
              </a:rPr>
              <a:t>st</a:t>
            </a:r>
            <a:r>
              <a:rPr lang="en-US" sz="2800" b="1" dirty="0">
                <a:solidFill>
                  <a:srgbClr val="646569"/>
                </a:solidFill>
                <a:latin typeface="Arial" panose="020B0604020202020204" pitchFamily="34" charset="0"/>
                <a:cs typeface="Arial" panose="020B0604020202020204" pitchFamily="34" charset="0"/>
              </a:rPr>
              <a:t> Quarter 2025</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52400" y="1200150"/>
            <a:ext cx="8763000" cy="2554545"/>
          </a:xfrm>
          <a:prstGeom prst="rect">
            <a:avLst/>
          </a:prstGeom>
          <a:noFill/>
          <a:ln>
            <a:noFill/>
          </a:ln>
        </p:spPr>
        <p:txBody>
          <a:bodyPr wrap="square" rtlCol="0">
            <a:spAutoFit/>
          </a:bodyPr>
          <a:lstStyle/>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2 – Does the facility have licensed Assisted Living Residence beds?</a:t>
            </a:r>
          </a:p>
          <a:p>
            <a:pPr marL="800100" lvl="1" indent="-342900">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Select Yes if the facility is </a:t>
            </a:r>
            <a:r>
              <a:rPr lang="en-US" sz="2000" b="0" i="0" u="sng" dirty="0">
                <a:solidFill>
                  <a:srgbClr val="000000"/>
                </a:solidFill>
                <a:effectLst/>
                <a:latin typeface="Arial" panose="020B0604020202020204" pitchFamily="34" charset="0"/>
                <a:cs typeface="Arial" panose="020B0604020202020204" pitchFamily="34" charset="0"/>
              </a:rPr>
              <a:t>currently licensed</a:t>
            </a:r>
            <a:r>
              <a:rPr lang="en-US" sz="2000" b="0" i="0" dirty="0">
                <a:solidFill>
                  <a:srgbClr val="000000"/>
                </a:solidFill>
                <a:effectLst/>
                <a:latin typeface="Arial" panose="020B0604020202020204" pitchFamily="34" charset="0"/>
                <a:cs typeface="Arial" panose="020B0604020202020204" pitchFamily="34" charset="0"/>
              </a:rPr>
              <a:t> as an Assisted Living Residence.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Note: Projects in queue should not be considered.	</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6156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05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01748" y="1018052"/>
            <a:ext cx="8763000" cy="3785652"/>
          </a:xfrm>
          <a:prstGeom prst="rect">
            <a:avLst/>
          </a:prstGeom>
          <a:noFill/>
          <a:ln>
            <a:noFill/>
          </a:ln>
        </p:spPr>
        <p:txBody>
          <a:bodyPr wrap="square" rtlCol="0">
            <a:spAutoFit/>
          </a:bodyPr>
          <a:lstStyle/>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Question 3  – Does the facility have licensed Assisted Living Program beds?</a:t>
            </a:r>
          </a:p>
          <a:p>
            <a:pPr marL="800100" lvl="1" indent="-342900">
              <a:buFont typeface="Arial" panose="020B0604020202020204" pitchFamily="34" charset="0"/>
              <a:buChar char="•"/>
            </a:pPr>
            <a:r>
              <a:rPr lang="en-US" sz="1600" b="0" i="0" dirty="0">
                <a:solidFill>
                  <a:srgbClr val="000000"/>
                </a:solidFill>
                <a:effectLst/>
                <a:latin typeface="Arial" panose="020B0604020202020204" pitchFamily="34" charset="0"/>
                <a:cs typeface="Arial" panose="020B0604020202020204" pitchFamily="34" charset="0"/>
              </a:rPr>
              <a:t>Select Yes if the facility is </a:t>
            </a:r>
            <a:r>
              <a:rPr lang="en-US" sz="1600" b="0" i="0" u="sng" dirty="0">
                <a:solidFill>
                  <a:srgbClr val="000000"/>
                </a:solidFill>
                <a:effectLst/>
                <a:latin typeface="Arial" panose="020B0604020202020204" pitchFamily="34" charset="0"/>
                <a:cs typeface="Arial" panose="020B0604020202020204" pitchFamily="34" charset="0"/>
              </a:rPr>
              <a:t>currently licensed</a:t>
            </a:r>
            <a:r>
              <a:rPr lang="en-US" sz="1600" b="0" i="0" dirty="0">
                <a:solidFill>
                  <a:srgbClr val="000000"/>
                </a:solidFill>
                <a:effectLst/>
                <a:latin typeface="Arial" panose="020B0604020202020204" pitchFamily="34" charset="0"/>
                <a:cs typeface="Arial" panose="020B0604020202020204" pitchFamily="34" charset="0"/>
              </a:rPr>
              <a:t> as an Assisted Living Program.</a:t>
            </a:r>
          </a:p>
          <a:p>
            <a:pPr marL="800100" lvl="1" indent="-342900">
              <a:buFont typeface="Arial" panose="020B0604020202020204" pitchFamily="34" charset="0"/>
              <a:buChar char="•"/>
            </a:pPr>
            <a:r>
              <a:rPr lang="en-US" sz="1600" dirty="0">
                <a:solidFill>
                  <a:srgbClr val="000000"/>
                </a:solidFill>
                <a:latin typeface="Arial" panose="020B0604020202020204" pitchFamily="34" charset="0"/>
                <a:cs typeface="Arial" panose="020B0604020202020204" pitchFamily="34" charset="0"/>
              </a:rPr>
              <a:t>Note: Projects in queue should not be considered.</a:t>
            </a:r>
            <a:endParaRPr lang="en-US" sz="1600" b="0" i="0" dirty="0">
              <a:solidFill>
                <a:srgbClr val="000000"/>
              </a:solidFill>
              <a:effectLst/>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Question 4 – Operating Certificate Number of the contracted Certified Home Health Agency </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If the answer to Question 3 is Yes, the response must reflect the information of the Certified Home Health Agency associated with the Assisted Living Program. (If an Assisted Living Program, but not a Certified Home Health Agency, indicate “N/A” and include information on the Licensed Home Care Service Agency in question 5.)</a:t>
            </a:r>
          </a:p>
          <a:p>
            <a:pPr marL="8001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Question 5  – Operating Certificate Number of the affiliated Licensed Home Care Services Agency.</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If the answer to Question 3 is Yes, the response must reflect the information of the Licensed Home Care Service Agency affiliated with the Assisted Living Program. (If Certified Home Health Agency info was provided, indicate “N/A”)</a:t>
            </a:r>
          </a:p>
        </p:txBody>
      </p:sp>
    </p:spTree>
    <p:extLst>
      <p:ext uri="{BB962C8B-B14F-4D97-AF65-F5344CB8AC3E}">
        <p14:creationId xmlns:p14="http://schemas.microsoft.com/office/powerpoint/2010/main" val="401532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52400" y="1123950"/>
            <a:ext cx="8763000" cy="3477875"/>
          </a:xfrm>
          <a:prstGeom prst="rect">
            <a:avLst/>
          </a:prstGeom>
          <a:noFill/>
          <a:ln>
            <a:noFill/>
          </a:ln>
        </p:spPr>
        <p:txBody>
          <a:bodyPr wrap="square" rtlCol="0">
            <a:spAutoFit/>
          </a:bodyPr>
          <a:lstStyle/>
          <a:p>
            <a:r>
              <a:rPr lang="en-US" b="1" dirty="0">
                <a:latin typeface="Arial" panose="020B0604020202020204" pitchFamily="34" charset="0"/>
                <a:cs typeface="Arial" panose="020B0604020202020204" pitchFamily="34" charset="0"/>
              </a:rPr>
              <a:t>Section 2 - Beginning Census </a:t>
            </a:r>
            <a:r>
              <a:rPr lang="en-US" sz="1800" b="1" dirty="0">
                <a:effectLst/>
                <a:latin typeface="Arial" panose="020B0604020202020204" pitchFamily="34" charset="0"/>
                <a:ea typeface="Arial" panose="020B0604020202020204" pitchFamily="34" charset="0"/>
              </a:rPr>
              <a:t>(January 01, 2025 - March 31, 2025</a:t>
            </a:r>
            <a:r>
              <a:rPr lang="en-US" sz="1800" b="1" spc="-10" dirty="0">
                <a:effectLst/>
                <a:latin typeface="Arial" panose="020B0604020202020204" pitchFamily="34" charset="0"/>
                <a:ea typeface="Arial" panose="020B0604020202020204" pitchFamily="34" charset="0"/>
              </a:rPr>
              <a:t>)</a:t>
            </a: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Question 6  – Beginning Census – TOTAL</a:t>
            </a:r>
          </a:p>
          <a:p>
            <a:pPr marL="800100" lvl="1" indent="-342900">
              <a:buFont typeface="Arial" panose="020B0604020202020204" pitchFamily="34" charset="0"/>
              <a:buChar char="•"/>
            </a:pPr>
            <a:r>
              <a:rPr lang="en-US" sz="1600" b="0" i="0" dirty="0">
                <a:solidFill>
                  <a:srgbClr val="000000"/>
                </a:solidFill>
                <a:effectLst/>
                <a:latin typeface="Arial" panose="020B0604020202020204" pitchFamily="34" charset="0"/>
                <a:cs typeface="Arial" panose="020B0604020202020204" pitchFamily="34" charset="0"/>
              </a:rPr>
              <a:t>Total number of residents listed on the Daily Census Report at 12:00 AM on the first day of the quarterly reporting period. The Daily Census Report must reflect all the residents of the Adult Care Facility unless discharged to the hospital, nursing homes, etc.</a:t>
            </a:r>
          </a:p>
          <a:p>
            <a:pPr marL="8001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Questions 7-10 – Beginning Census for each category of service the facility is licensed/certified to provide </a:t>
            </a:r>
            <a:r>
              <a:rPr lang="en-US" sz="1600" b="0" i="0" dirty="0">
                <a:solidFill>
                  <a:srgbClr val="000000"/>
                </a:solidFill>
                <a:effectLst/>
                <a:latin typeface="Arial" panose="020B0604020202020204" pitchFamily="34" charset="0"/>
                <a:cs typeface="Arial" panose="020B0604020202020204" pitchFamily="34" charset="0"/>
              </a:rPr>
              <a:t>at 12:00 AM on the first day of the quarterly reporting period</a:t>
            </a:r>
            <a:r>
              <a:rPr lang="en-US" sz="1600" dirty="0">
                <a:latin typeface="Arial" panose="020B0604020202020204" pitchFamily="34" charset="0"/>
                <a:cs typeface="Arial" panose="020B0604020202020204" pitchFamily="34" charset="0"/>
              </a:rPr>
              <a:t>.</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Fields will be limited based on answers provided in Section 1.</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42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4401205"/>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3 - Admissions during Quarter (January 01, 2025 – March 31, 2025)</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Questions 11-19 – Admissions from various settings to the facility during the reporting period.</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20 – Admissions from other Sources – Specify</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Enter the source of admission if not referenced above.</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21  – Admissions– TOTAL</a:t>
            </a:r>
          </a:p>
          <a:p>
            <a:pPr marL="800100" lvl="1" indent="-342900">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Total number of Admissions during the reporting quarter. This field should be the sum of questions 11-19.</a:t>
            </a: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472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2862322"/>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4 - Discharges during Quarter (Quarterly Reporting Period)</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33  – Discharges – TOTAL</a:t>
            </a:r>
          </a:p>
          <a:p>
            <a:pPr marL="800100" lvl="1" indent="-342900">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Total number of Discharges during the reporting quarter. This field should be the sum of questions 22-32.</a:t>
            </a: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Questions 22-32 – Discharges to various settings from the facility during the reporting period.</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542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3508653"/>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5 - Ending Census at End of Reporting Period March 31,2025</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Question 34  – Quarter End Census – TOTAL</a:t>
            </a:r>
          </a:p>
          <a:p>
            <a:pPr marL="800100" lvl="1" indent="-342900">
              <a:buFont typeface="Arial" panose="020B0604020202020204" pitchFamily="34" charset="0"/>
              <a:buChar char="•"/>
            </a:pPr>
            <a:r>
              <a:rPr lang="en-US" b="0" i="0" dirty="0">
                <a:solidFill>
                  <a:srgbClr val="000000"/>
                </a:solidFill>
                <a:effectLst/>
                <a:latin typeface="Arial" panose="020B0604020202020204" pitchFamily="34" charset="0"/>
                <a:cs typeface="Arial" panose="020B0604020202020204" pitchFamily="34" charset="0"/>
              </a:rPr>
              <a:t>Number of residents listed on the Daily Census Report at 11:59pm on the last day of the quarterly reporting period.</a:t>
            </a:r>
          </a:p>
          <a:p>
            <a:pPr lvl="1"/>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Questions 35-38 – Quarter End Census for each category of service the facility is licensed/certified to provide.</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Fields will be limited based on answers provided in the Adult Care Facility Information section.</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Responses may not exceed the number entered in Question 36.</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447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3139321"/>
          </a:xfrm>
          <a:prstGeom prst="rect">
            <a:avLst/>
          </a:prstGeom>
          <a:noFill/>
          <a:ln>
            <a:noFill/>
          </a:ln>
        </p:spPr>
        <p:txBody>
          <a:bodyPr wrap="square" rtlCol="0">
            <a:spAutoFit/>
          </a:bodyPr>
          <a:lstStyle/>
          <a:p>
            <a:r>
              <a:rPr lang="en-US" b="1" dirty="0">
                <a:latin typeface="Arial" panose="020B0604020202020204" pitchFamily="34" charset="0"/>
                <a:cs typeface="Arial" panose="020B0604020202020204" pitchFamily="34" charset="0"/>
              </a:rPr>
              <a:t>Section 6 - Ending Census Age Category</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Question 39-43  – Number of Residents by Age Category </a:t>
            </a:r>
          </a:p>
          <a:p>
            <a:pPr marL="1257300" lvl="2" indent="-342900">
              <a:buFont typeface="Arial" panose="020B0604020202020204" pitchFamily="34" charset="0"/>
              <a:buChar char="•"/>
            </a:pPr>
            <a:r>
              <a:rPr lang="en-US" b="0" i="0" dirty="0">
                <a:solidFill>
                  <a:srgbClr val="000000"/>
                </a:solidFill>
                <a:effectLst/>
                <a:latin typeface="Arial" panose="020B0604020202020204" pitchFamily="34" charset="0"/>
                <a:cs typeface="Arial" panose="020B0604020202020204" pitchFamily="34" charset="0"/>
              </a:rPr>
              <a:t>Identify the numbers of residents in the various age categories.</a:t>
            </a:r>
          </a:p>
          <a:p>
            <a:pPr lvl="1"/>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Section 7 - Ending Census Pay Source Category</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Questions 44-47 – Number of Residents by Payer Source</a:t>
            </a:r>
          </a:p>
          <a:p>
            <a:pPr marL="1257300" lvl="2" indent="-342900">
              <a:buFont typeface="Arial" panose="020B0604020202020204" pitchFamily="34" charset="0"/>
              <a:buChar char="•"/>
            </a:pPr>
            <a:r>
              <a:rPr lang="en-US" dirty="0">
                <a:latin typeface="Arial" panose="020B0604020202020204" pitchFamily="34" charset="0"/>
                <a:cs typeface="Arial" panose="020B0604020202020204" pitchFamily="34" charset="0"/>
              </a:rPr>
              <a:t>Note: Be sure to report unduplicated numbers as of the </a:t>
            </a:r>
            <a:r>
              <a:rPr lang="en-US" dirty="0">
                <a:solidFill>
                  <a:srgbClr val="FF0000"/>
                </a:solidFill>
                <a:latin typeface="Arial" panose="020B0604020202020204" pitchFamily="34" charset="0"/>
                <a:cs typeface="Arial" panose="020B0604020202020204" pitchFamily="34" charset="0"/>
              </a:rPr>
              <a:t>last day of the quarterly reporting period</a:t>
            </a:r>
            <a:r>
              <a:rPr lang="en-US" dirty="0">
                <a:latin typeface="Arial" panose="020B0604020202020204" pitchFamily="34" charset="0"/>
                <a:cs typeface="Arial" panose="020B0604020202020204" pitchFamily="34" charset="0"/>
              </a:rPr>
              <a:t>.  For example, a resident in Medicaid Spend Down should not also be reported in the Supplemental Security Income category.  There are rules that will help to deduplicate data and may cause submission errors.</a:t>
            </a:r>
          </a:p>
        </p:txBody>
      </p:sp>
    </p:spTree>
    <p:extLst>
      <p:ext uri="{BB962C8B-B14F-4D97-AF65-F5344CB8AC3E}">
        <p14:creationId xmlns:p14="http://schemas.microsoft.com/office/powerpoint/2010/main" val="113188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2">
                                            <p:txEl>
                                              <p:pRg st="6" end="6"/>
                                            </p:txEl>
                                          </p:spTgt>
                                        </p:tgtEl>
                                        <p:attrNameLst>
                                          <p:attrName>style.visibility</p:attrName>
                                        </p:attrNameLst>
                                      </p:cBhvr>
                                      <p:to>
                                        <p:strVal val="visible"/>
                                      </p:to>
                                    </p:set>
                                    <p:anim calcmode="lin" valueType="num">
                                      <p:cBhvr>
                                        <p:cTn id="7" dur="1000" fill="hold"/>
                                        <p:tgtEl>
                                          <p:spTgt spid="12">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52400" y="1016575"/>
            <a:ext cx="8763000" cy="4231928"/>
          </a:xfrm>
          <a:prstGeom prst="rect">
            <a:avLst/>
          </a:prstGeom>
          <a:noFill/>
          <a:ln>
            <a:noFill/>
          </a:ln>
        </p:spPr>
        <p:txBody>
          <a:bodyPr wrap="square" rtlCol="0">
            <a:spAutoFit/>
          </a:bodyPr>
          <a:lstStyle/>
          <a:p>
            <a:r>
              <a:rPr lang="en-US" b="1" dirty="0">
                <a:latin typeface="Arial" panose="020B0604020202020204" pitchFamily="34" charset="0"/>
                <a:cs typeface="Arial" panose="020B0604020202020204" pitchFamily="34" charset="0"/>
              </a:rPr>
              <a:t>Section 8 Ending Census – Serious Mental Illness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Serious Mental Illness:</a:t>
            </a:r>
          </a:p>
          <a:p>
            <a:pPr algn="l"/>
            <a:r>
              <a:rPr lang="en-US" sz="1400" i="0" dirty="0">
                <a:solidFill>
                  <a:srgbClr val="000000"/>
                </a:solidFill>
                <a:effectLst/>
                <a:latin typeface="Arial" panose="020B0604020202020204" pitchFamily="34" charset="0"/>
                <a:cs typeface="Arial" panose="020B0604020202020204" pitchFamily="34" charset="0"/>
              </a:rPr>
              <a:t>Per 18 NYCRR, Section 487.2(c), persons with </a:t>
            </a:r>
            <a:r>
              <a:rPr lang="en-US" sz="1400" i="1" dirty="0">
                <a:solidFill>
                  <a:srgbClr val="000000"/>
                </a:solidFill>
                <a:effectLst/>
                <a:latin typeface="Arial" panose="020B0604020202020204" pitchFamily="34" charset="0"/>
                <a:cs typeface="Arial" panose="020B0604020202020204" pitchFamily="34" charset="0"/>
              </a:rPr>
              <a:t>serious mental illness</a:t>
            </a:r>
            <a:r>
              <a:rPr lang="en-US" sz="1400" i="0" dirty="0">
                <a:solidFill>
                  <a:srgbClr val="000000"/>
                </a:solidFill>
                <a:effectLst/>
                <a:latin typeface="Arial" panose="020B0604020202020204" pitchFamily="34" charset="0"/>
                <a:cs typeface="Arial" panose="020B0604020202020204" pitchFamily="34" charset="0"/>
              </a:rPr>
              <a:t> means individuals who meet criteria established by the Commissioner of Mental Health, which shall be persons who have a designated diagnosis of mental illness under the most recent edition of the Diagnostic and Statistical Manual of Mental Disorders (but not a primary diagnosis of alcohol or drug disorders, organic brain syndromes, developmental disabilities or social conditions) and whose severity and duration of mental illness results in substantial functional disability. (Refer to DAL 13-01 Attachment A). </a:t>
            </a:r>
          </a:p>
          <a:p>
            <a:pPr algn="l"/>
            <a:r>
              <a:rPr lang="en-US" sz="1400" i="0" dirty="0">
                <a:solidFill>
                  <a:srgbClr val="000000"/>
                </a:solidFill>
                <a:effectLst/>
                <a:latin typeface="Arial" panose="020B0604020202020204" pitchFamily="34" charset="0"/>
                <a:cs typeface="Arial" panose="020B0604020202020204" pitchFamily="34" charset="0"/>
              </a:rPr>
              <a:t> </a:t>
            </a:r>
          </a:p>
          <a:p>
            <a:pPr algn="l"/>
            <a:r>
              <a:rPr lang="en-US" sz="1400" i="0" dirty="0">
                <a:solidFill>
                  <a:srgbClr val="000000"/>
                </a:solidFill>
                <a:effectLst/>
                <a:latin typeface="Arial" panose="020B0604020202020204" pitchFamily="34" charset="0"/>
                <a:cs typeface="Arial" panose="020B0604020202020204" pitchFamily="34" charset="0"/>
              </a:rPr>
              <a:t>An individual is presumed to have a substantial functional disability as a result of mental illness if the individual:</a:t>
            </a:r>
          </a:p>
          <a:p>
            <a:pPr marL="285750" indent="-285750" algn="l">
              <a:buFont typeface="Arial" panose="020B0604020202020204" pitchFamily="34" charset="0"/>
              <a:buChar char="•"/>
            </a:pPr>
            <a:r>
              <a:rPr lang="en-US" sz="1400" i="0" dirty="0">
                <a:solidFill>
                  <a:srgbClr val="000000"/>
                </a:solidFill>
                <a:effectLst/>
                <a:latin typeface="Arial" panose="020B0604020202020204" pitchFamily="34" charset="0"/>
                <a:cs typeface="Arial" panose="020B0604020202020204" pitchFamily="34" charset="0"/>
              </a:rPr>
              <a:t>received treatment from a mental health services provider operated, licensed or funded by Office of Mental Health since July 8, 2011, unless a Health Home or Managed Long Term Care Provider determines, based on information which the Health Home or Managed Long Term Care Provider shall document, that the individual’s mental illness has not resulted in a substantial functional disability; or</a:t>
            </a:r>
          </a:p>
          <a:p>
            <a:pPr algn="l"/>
            <a:r>
              <a:rPr lang="en-US" sz="1100" i="0" dirty="0">
                <a:solidFill>
                  <a:srgbClr val="000000"/>
                </a:solidFill>
                <a:effectLst/>
                <a:latin typeface="Arial" panose="020B0604020202020204" pitchFamily="34" charset="0"/>
                <a:cs typeface="Arial" panose="020B0604020202020204" pitchFamily="34" charset="0"/>
              </a:rPr>
              <a:t> </a:t>
            </a:r>
          </a:p>
          <a:p>
            <a:pPr algn="l"/>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84709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D201-B27E-4D23-93DB-68E0E2A9C4B6}"/>
              </a:ext>
            </a:extLst>
          </p:cNvPr>
          <p:cNvSpPr>
            <a:spLocks noGrp="1"/>
          </p:cNvSpPr>
          <p:nvPr>
            <p:ph type="title"/>
          </p:nvPr>
        </p:nvSpPr>
        <p:spPr>
          <a:xfrm>
            <a:off x="457200" y="590549"/>
            <a:ext cx="8229600" cy="473075"/>
          </a:xfrm>
        </p:spPr>
        <p:txBody>
          <a:bodyPr>
            <a:noAutofit/>
          </a:bodyPr>
          <a:lstStyle/>
          <a:p>
            <a:pPr algn="l"/>
            <a:r>
              <a:rPr lang="en-US" sz="2000" b="1" dirty="0">
                <a:solidFill>
                  <a:srgbClr val="002D73"/>
                </a:solidFill>
              </a:rPr>
              <a:t>2025 1st Quarterly Statical Information Report (cont.)</a:t>
            </a:r>
            <a:endParaRPr lang="en-US" sz="2000" dirty="0"/>
          </a:p>
        </p:txBody>
      </p:sp>
      <p:sp>
        <p:nvSpPr>
          <p:cNvPr id="3" name="Content Placeholder 2">
            <a:extLst>
              <a:ext uri="{FF2B5EF4-FFF2-40B4-BE49-F238E27FC236}">
                <a16:creationId xmlns:a16="http://schemas.microsoft.com/office/drawing/2014/main" id="{D70248F7-9E5D-4E54-8439-C8FA84D82256}"/>
              </a:ext>
            </a:extLst>
          </p:cNvPr>
          <p:cNvSpPr>
            <a:spLocks noGrp="1"/>
          </p:cNvSpPr>
          <p:nvPr>
            <p:ph idx="1"/>
          </p:nvPr>
        </p:nvSpPr>
        <p:spPr>
          <a:xfrm>
            <a:off x="381000" y="1063624"/>
            <a:ext cx="8305800" cy="3794126"/>
          </a:xfrm>
        </p:spPr>
        <p:txBody>
          <a:bodyPr>
            <a:normAutofit fontScale="92500" lnSpcReduction="10000"/>
          </a:bodyPr>
          <a:lstStyle/>
          <a:p>
            <a:pPr marL="0" indent="0">
              <a:buNone/>
            </a:pPr>
            <a:r>
              <a:rPr lang="en-US" sz="1300" dirty="0">
                <a:latin typeface="Arial" panose="020B0604020202020204" pitchFamily="34" charset="0"/>
                <a:cs typeface="Arial" panose="020B0604020202020204" pitchFamily="34" charset="0"/>
              </a:rPr>
              <a:t>Serious Mental Illness (Definition cont</a:t>
            </a:r>
            <a:r>
              <a:rPr lang="en-US" sz="1300" dirty="0"/>
              <a:t>.)</a:t>
            </a:r>
            <a:r>
              <a:rPr lang="en-US" sz="1300" dirty="0">
                <a:latin typeface="Arial" panose="020B0604020202020204" pitchFamily="34" charset="0"/>
                <a:cs typeface="Arial" panose="020B0604020202020204" pitchFamily="34" charset="0"/>
              </a:rPr>
              <a:t>:</a:t>
            </a:r>
          </a:p>
          <a:p>
            <a:r>
              <a:rPr lang="en-US" sz="1300" i="0" dirty="0">
                <a:solidFill>
                  <a:srgbClr val="000000"/>
                </a:solidFill>
                <a:effectLst/>
                <a:latin typeface="Arial" panose="020B0604020202020204" pitchFamily="34" charset="0"/>
                <a:cs typeface="Arial" panose="020B0604020202020204" pitchFamily="34" charset="0"/>
              </a:rPr>
              <a:t>is under the age of 65 and receives Supplemental Security Income or Social Security Disability Insurance due to mental illness (but not a primary diagnosis of alcohol or drug disorders, organic brain syndromes, developmental disabilities or social conditions) and according to a written final administrative determination from the Social Security Administration specifying that the individual was awarded Supplemental Security Income or Social Security Disability Insurance due to mental illness, unless a Health Home or Managed Long Term Care Provider determines, based on information which the Health Home or Managed Long Term Care Provider shall document, that the individual’s mental illness has not resulted in a substantial functional disability.</a:t>
            </a:r>
            <a:endParaRPr lang="en-US" sz="1300" b="1" i="0" dirty="0">
              <a:solidFill>
                <a:srgbClr val="000000"/>
              </a:solidFill>
              <a:effectLst/>
              <a:latin typeface="arial" panose="020B0604020202020204" pitchFamily="34" charset="0"/>
            </a:endParaRPr>
          </a:p>
          <a:p>
            <a:pPr algn="l"/>
            <a:r>
              <a:rPr lang="en-US" sz="1300" i="0" dirty="0">
                <a:solidFill>
                  <a:srgbClr val="000000"/>
                </a:solidFill>
                <a:effectLst/>
              </a:rPr>
              <a:t>For further clarification on the definition of Serious Mental Illness, please visit </a:t>
            </a:r>
            <a:r>
              <a:rPr lang="en-US" sz="1300" i="0" dirty="0">
                <a:solidFill>
                  <a:srgbClr val="000000"/>
                </a:solidFill>
                <a:effectLst/>
                <a:hlinkClick r:id="rId2"/>
              </a:rPr>
              <a:t>https://omh.ny.gov/omhweb/guidance/serious_mental_illness.html</a:t>
            </a:r>
            <a:r>
              <a:rPr lang="en-US" sz="1300" b="0" i="0" dirty="0">
                <a:solidFill>
                  <a:srgbClr val="000000"/>
                </a:solidFill>
                <a:effectLst/>
              </a:rPr>
              <a:t> </a:t>
            </a:r>
          </a:p>
          <a:p>
            <a:endParaRPr lang="en-US" sz="1300" i="0" dirty="0">
              <a:solidFill>
                <a:srgbClr val="000000"/>
              </a:solidFill>
              <a:effectLst/>
              <a:latin typeface="Arial" panose="020B0604020202020204" pitchFamily="34" charset="0"/>
              <a:cs typeface="Arial" panose="020B0604020202020204" pitchFamily="34" charset="0"/>
            </a:endParaRPr>
          </a:p>
          <a:p>
            <a:pPr marL="0" indent="0">
              <a:buNone/>
            </a:pPr>
            <a:r>
              <a:rPr lang="en-US" sz="1300" dirty="0">
                <a:latin typeface="Arial" panose="020B0604020202020204" pitchFamily="34" charset="0"/>
                <a:cs typeface="Arial" panose="020B0604020202020204" pitchFamily="34" charset="0"/>
              </a:rPr>
              <a:t>Transitional Adult Home:</a:t>
            </a:r>
          </a:p>
          <a:p>
            <a:r>
              <a:rPr lang="en-US" sz="1300" dirty="0">
                <a:latin typeface="Arial" panose="020B0604020202020204" pitchFamily="34" charset="0"/>
                <a:cs typeface="Arial" panose="020B0604020202020204" pitchFamily="34" charset="0"/>
              </a:rPr>
              <a:t>Per 18 NYCRR, Section 487.13 (b)(1), A transitional adult home is an adult home with a certified capacity of 80 beds or more in which 25 percent or more of the resident population are persons with serious mental illness as defined in subsection 487.2(c) of this Part.</a:t>
            </a:r>
          </a:p>
          <a:p>
            <a:pPr algn="l"/>
            <a:endParaRPr lang="en-US" sz="1300" i="0" dirty="0">
              <a:solidFill>
                <a:srgbClr val="000000"/>
              </a:solidFill>
              <a:effectLst/>
            </a:endParaRPr>
          </a:p>
          <a:p>
            <a:pPr algn="l"/>
            <a:r>
              <a:rPr lang="en-US" sz="1300" i="0" dirty="0">
                <a:solidFill>
                  <a:srgbClr val="000000"/>
                </a:solidFill>
                <a:effectLst/>
              </a:rPr>
              <a:t>For the purpose of calculating the 25% threshold referenced at 18 NYCRR Section 487.13 (b)(1), if the facility has ever reported an individual as having a serious mental illness (SMI), they must continue to report that person as having Serious Mental Illness until </a:t>
            </a:r>
            <a:r>
              <a:rPr lang="en-US" sz="1300" i="0" dirty="0" err="1">
                <a:solidFill>
                  <a:srgbClr val="000000"/>
                </a:solidFill>
                <a:effectLst/>
              </a:rPr>
              <a:t>Acentra</a:t>
            </a:r>
            <a:r>
              <a:rPr lang="en-US" sz="1300" i="0" dirty="0">
                <a:solidFill>
                  <a:srgbClr val="000000"/>
                </a:solidFill>
                <a:effectLst/>
              </a:rPr>
              <a:t> (formerly Kepro) has conducted a mental health evaluation of that individual to confirm the change in status. </a:t>
            </a: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p>
          <a:p>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a:p>
            <a:endParaRPr lang="en-US" sz="1400" i="0" dirty="0">
              <a:solidFill>
                <a:srgbClr val="000000"/>
              </a:solidFill>
              <a:effectLst/>
            </a:endParaRPr>
          </a:p>
          <a:p>
            <a:endParaRPr lang="en-US" sz="1400" i="0" dirty="0">
              <a:solidFill>
                <a:srgbClr val="000000"/>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47632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2246769"/>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8 Ending Census – Serious Mental Illness (cont.)</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48 – Number of Residents with a Diagnosis of Serious Mental Illness (TOTAL)</a:t>
            </a:r>
          </a:p>
          <a:p>
            <a:pPr marL="800100" lvl="1" indent="-342900">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Total number of Residents with a Diagnosis of Serious Mental Illness at 11:59pm on the </a:t>
            </a:r>
            <a:r>
              <a:rPr lang="en-US" sz="2000" b="0" i="0" u="sng" dirty="0">
                <a:solidFill>
                  <a:srgbClr val="000000"/>
                </a:solidFill>
                <a:effectLst/>
                <a:latin typeface="Arial" panose="020B0604020202020204" pitchFamily="34" charset="0"/>
                <a:cs typeface="Arial" panose="020B0604020202020204" pitchFamily="34" charset="0"/>
              </a:rPr>
              <a:t>last day</a:t>
            </a:r>
            <a:r>
              <a:rPr lang="en-US" sz="2000" b="0" i="0" dirty="0">
                <a:solidFill>
                  <a:srgbClr val="000000"/>
                </a:solidFill>
                <a:effectLst/>
                <a:latin typeface="Arial" panose="020B0604020202020204" pitchFamily="34" charset="0"/>
                <a:cs typeface="Arial" panose="020B0604020202020204" pitchFamily="34" charset="0"/>
              </a:rPr>
              <a:t> of the quarterly reporting period.</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19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09750"/>
            <a:ext cx="4572000" cy="2554545"/>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Quarterly Statistical Information Report</a:t>
            </a:r>
          </a:p>
        </p:txBody>
      </p:sp>
    </p:spTree>
    <p:extLst>
      <p:ext uri="{BB962C8B-B14F-4D97-AF65-F5344CB8AC3E}">
        <p14:creationId xmlns:p14="http://schemas.microsoft.com/office/powerpoint/2010/main" val="2957520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3477875"/>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8A – Transitional Adult Home</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Total Percent of Serious Mental Illness Residents/Quarter End Census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This field will automatically calculate a percentage.</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49 – Transitional Adult Home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Check the box, if the number automatically calculated above is 25 or more and the licensed capacity of the Adult Home is 80 bed or more.  </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Please refer to the definition of a Transitional Adult Home.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Transitional Adult Homes will receive additional communication about expectations, including required documentation.</a:t>
            </a:r>
          </a:p>
        </p:txBody>
      </p:sp>
    </p:spTree>
    <p:extLst>
      <p:ext uri="{BB962C8B-B14F-4D97-AF65-F5344CB8AC3E}">
        <p14:creationId xmlns:p14="http://schemas.microsoft.com/office/powerpoint/2010/main" val="3896917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2246769"/>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8B - Ending Census – Serious Mental Illness Category </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50-53 – Number of Residents with Diagnoses of Serious Mental Illness.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Complete with the number of residents that meet the Serious Mental Illness definition, by category of service the provider is licensed/certified to provide.</a:t>
            </a:r>
          </a:p>
        </p:txBody>
      </p:sp>
    </p:spTree>
    <p:extLst>
      <p:ext uri="{BB962C8B-B14F-4D97-AF65-F5344CB8AC3E}">
        <p14:creationId xmlns:p14="http://schemas.microsoft.com/office/powerpoint/2010/main" val="428783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2862322"/>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8C - Ending Census – Serious Mental Illness Services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54-55 – Number of Residents with Diagnoses of Serious Mental Illness receiving or not receiving mental health services.</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Complete with the number of residents that meet the Serious Mental Illness definition, who are receiving or not receiving mental health services.</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56 – Name/s of the mental health provider/s serving the residents reflected in Question 55.</a:t>
            </a:r>
          </a:p>
        </p:txBody>
      </p:sp>
    </p:spTree>
    <p:extLst>
      <p:ext uri="{BB962C8B-B14F-4D97-AF65-F5344CB8AC3E}">
        <p14:creationId xmlns:p14="http://schemas.microsoft.com/office/powerpoint/2010/main" val="2709735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3170099"/>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8D - Ending Census – Serious Mental Illness Services Site</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57-59 – Number of Residents with Diagnoses of Serious Mental Illness receiving mental health services onsite, offsite, or both.</a:t>
            </a:r>
          </a:p>
          <a:p>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Section 9 - Quarterly Statistical Information Report – Attestation</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By clicking “Review and Submit” the reviewer is attesting that the information is true and accurate.</a:t>
            </a:r>
          </a:p>
          <a:p>
            <a:endParaRPr lang="en-US" sz="2000"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F5B04123-12FE-40E2-AC73-4EEC69CBA5E0}"/>
              </a:ext>
            </a:extLst>
          </p:cNvPr>
          <p:cNvGraphicFramePr>
            <a:graphicFrameLocks noGrp="1"/>
          </p:cNvGraphicFramePr>
          <p:nvPr>
            <p:extLst>
              <p:ext uri="{D42A27DB-BD31-4B8C-83A1-F6EECF244321}">
                <p14:modId xmlns:p14="http://schemas.microsoft.com/office/powerpoint/2010/main" val="117694583"/>
              </p:ext>
            </p:extLst>
          </p:nvPr>
        </p:nvGraphicFramePr>
        <p:xfrm>
          <a:off x="628650" y="2915652"/>
          <a:ext cx="7886700" cy="341898"/>
        </p:xfrm>
        <a:graphic>
          <a:graphicData uri="http://schemas.openxmlformats.org/drawingml/2006/table">
            <a:tbl>
              <a:tblPr/>
              <a:tblGrid>
                <a:gridCol w="7886700">
                  <a:extLst>
                    <a:ext uri="{9D8B030D-6E8A-4147-A177-3AD203B41FA5}">
                      <a16:colId xmlns:a16="http://schemas.microsoft.com/office/drawing/2014/main" val="3482733388"/>
                    </a:ext>
                  </a:extLst>
                </a:gridCol>
              </a:tblGrid>
              <a:tr h="341898">
                <a:tc>
                  <a:txBody>
                    <a:bodyPr/>
                    <a:lstStyle/>
                    <a:p>
                      <a:r>
                        <a:rPr lang="en-US" sz="900" b="1" dirty="0">
                          <a:effectLst/>
                          <a:latin typeface="arial" panose="020B0604020202020204" pitchFamily="34" charset="0"/>
                        </a:rPr>
                        <a:t>I attest that all of the responses furnished in the Adult Care Facility Quarterly Statistical Information Report are true and accurate. </a:t>
                      </a:r>
                      <a:r>
                        <a:rPr lang="en-US" sz="900" dirty="0">
                          <a:effectLst/>
                        </a:rPr>
                        <a:t>   </a:t>
                      </a:r>
                    </a:p>
                  </a:txBody>
                  <a:tcPr marL="47182" marR="47182" marT="14744" marB="14744" anchor="ctr">
                    <a:lnL>
                      <a:noFill/>
                    </a:lnL>
                    <a:lnR>
                      <a:noFill/>
                    </a:lnR>
                    <a:lnT>
                      <a:noFill/>
                    </a:lnT>
                    <a:lnB>
                      <a:noFill/>
                    </a:lnB>
                    <a:solidFill>
                      <a:srgbClr val="FBFBF9"/>
                    </a:solidFill>
                  </a:tcPr>
                </a:tc>
                <a:extLst>
                  <a:ext uri="{0D108BD9-81ED-4DB2-BD59-A6C34878D82A}">
                    <a16:rowId xmlns:a16="http://schemas.microsoft.com/office/drawing/2014/main" val="3177965468"/>
                  </a:ext>
                </a:extLst>
              </a:tr>
            </a:tbl>
          </a:graphicData>
        </a:graphic>
      </p:graphicFrame>
    </p:spTree>
    <p:extLst>
      <p:ext uri="{BB962C8B-B14F-4D97-AF65-F5344CB8AC3E}">
        <p14:creationId xmlns:p14="http://schemas.microsoft.com/office/powerpoint/2010/main" val="31108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00110"/>
          </a:xfrm>
          <a:prstGeom prst="rect">
            <a:avLst/>
          </a:prstGeom>
          <a:noFill/>
          <a:ln>
            <a:noFill/>
          </a:ln>
        </p:spPr>
        <p:txBody>
          <a:bodyPr wrap="square" rtlCol="0">
            <a:spAutoFit/>
          </a:bodyPr>
          <a:lstStyle/>
          <a:p>
            <a:r>
              <a:rPr lang="en-US" sz="20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76200" y="1200150"/>
            <a:ext cx="8763000" cy="3170099"/>
          </a:xfrm>
          <a:prstGeom prst="rect">
            <a:avLst/>
          </a:prstGeom>
          <a:noFill/>
          <a:ln>
            <a:noFill/>
          </a:ln>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Errors will be identified and must be corrected for the report to successfully submit.</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To modify the data, select the Modify Data button.</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To submit, select the Submit Data button.</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If you do not click submit, the data will not be submitted.</a:t>
            </a:r>
          </a:p>
          <a:p>
            <a:endParaRPr lang="en-US" sz="2000" dirty="0">
              <a:latin typeface="Arial" panose="020B0604020202020204" pitchFamily="34" charset="0"/>
              <a:cs typeface="Arial" panose="020B0604020202020204" pitchFamily="34" charset="0"/>
            </a:endParaRPr>
          </a:p>
          <a:p>
            <a:pPr algn="ctr"/>
            <a:r>
              <a:rPr lang="en-US" sz="2000" dirty="0">
                <a:solidFill>
                  <a:srgbClr val="FF0000"/>
                </a:solidFill>
                <a:latin typeface="Arial" panose="020B0604020202020204" pitchFamily="34" charset="0"/>
                <a:cs typeface="Arial" panose="020B0604020202020204" pitchFamily="34" charset="0"/>
              </a:rPr>
              <a:t>Failure to submit timely may result in a citation and assessment of a $100/day penalty!</a:t>
            </a:r>
          </a:p>
        </p:txBody>
      </p:sp>
    </p:spTree>
    <p:extLst>
      <p:ext uri="{BB962C8B-B14F-4D97-AF65-F5344CB8AC3E}">
        <p14:creationId xmlns:p14="http://schemas.microsoft.com/office/powerpoint/2010/main" val="3086994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09750"/>
            <a:ext cx="4572000" cy="1323439"/>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Questions?</a:t>
            </a:r>
          </a:p>
          <a:p>
            <a:r>
              <a:rPr lang="en-US" sz="4000" b="1" dirty="0">
                <a:solidFill>
                  <a:schemeClr val="bg1"/>
                </a:solidFill>
                <a:latin typeface="Arial" panose="020B0604020202020204" pitchFamily="34" charset="0"/>
                <a:cs typeface="Arial" panose="020B0604020202020204" pitchFamily="34" charset="0"/>
              </a:rPr>
              <a:t> </a:t>
            </a:r>
            <a:r>
              <a:rPr lang="en-US" sz="2000" b="1" dirty="0">
                <a:solidFill>
                  <a:schemeClr val="bg1"/>
                </a:solidFill>
                <a:latin typeface="Arial" panose="020B0604020202020204" pitchFamily="34" charset="0"/>
                <a:cs typeface="Arial" panose="020B0604020202020204" pitchFamily="34" charset="0"/>
              </a:rPr>
              <a:t>acfqsir@health.ny.gov</a:t>
            </a:r>
          </a:p>
        </p:txBody>
      </p:sp>
    </p:spTree>
    <p:extLst>
      <p:ext uri="{BB962C8B-B14F-4D97-AF65-F5344CB8AC3E}">
        <p14:creationId xmlns:p14="http://schemas.microsoft.com/office/powerpoint/2010/main" val="173653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61665"/>
          </a:xfrm>
          <a:prstGeom prst="rect">
            <a:avLst/>
          </a:prstGeom>
          <a:noFill/>
          <a:ln>
            <a:noFill/>
          </a:ln>
        </p:spPr>
        <p:txBody>
          <a:bodyPr wrap="square" rtlCol="0">
            <a:spAutoFit/>
          </a:bodyPr>
          <a:lstStyle/>
          <a:p>
            <a:r>
              <a:rPr lang="en-US" sz="2400" b="1" dirty="0">
                <a:solidFill>
                  <a:srgbClr val="002D73"/>
                </a:solidFill>
                <a:latin typeface="Arial" panose="020B0604020202020204" pitchFamily="34" charset="0"/>
                <a:cs typeface="Arial" panose="020B0604020202020204" pitchFamily="34" charset="0"/>
              </a:rPr>
              <a:t>Quarterly Statistical Information Report</a:t>
            </a:r>
          </a:p>
        </p:txBody>
      </p:sp>
      <p:sp>
        <p:nvSpPr>
          <p:cNvPr id="12" name="TextBox 11"/>
          <p:cNvSpPr txBox="1"/>
          <p:nvPr/>
        </p:nvSpPr>
        <p:spPr>
          <a:xfrm>
            <a:off x="152400" y="1200150"/>
            <a:ext cx="8763000" cy="3539430"/>
          </a:xfrm>
          <a:prstGeom prst="rect">
            <a:avLst/>
          </a:prstGeom>
          <a:noFill/>
          <a:ln>
            <a:noFill/>
          </a:ln>
        </p:spPr>
        <p:txBody>
          <a:bodyPr wrap="square" rtlCol="0">
            <a:spAutoFit/>
          </a:bodyPr>
          <a:lstStyle/>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 Quarterly Statistical Information Report is a Health Electronic Response Data System-based survey used to collect a facility’s demographics for the specified quarter.</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 Quarterly Statistical Information Report is required per </a:t>
            </a:r>
            <a:r>
              <a:rPr lang="en-US" sz="1600" dirty="0">
                <a:effectLst/>
                <a:latin typeface="Arial" panose="020B0604020202020204" pitchFamily="34" charset="0"/>
                <a:ea typeface="Times New Roman" panose="02020603050405020304" pitchFamily="18" charset="0"/>
              </a:rPr>
              <a:t>18 NYCRR §487.10(e)(2), §488.10(e)(4), and §490.10(e)(4).</a:t>
            </a:r>
          </a:p>
          <a:p>
            <a:pPr marL="800100" lvl="1" indent="-342900">
              <a:buFont typeface="Arial" panose="020B0604020202020204" pitchFamily="34" charset="0"/>
              <a:buChar char="•"/>
            </a:pPr>
            <a:r>
              <a:rPr lang="en-US" sz="1600" dirty="0">
                <a:latin typeface="Arial" panose="020B0604020202020204" pitchFamily="34" charset="0"/>
                <a:ea typeface="Times New Roman" panose="02020603050405020304" pitchFamily="18" charset="0"/>
              </a:rPr>
              <a:t>All Adult Care Facilities must complete the Quarterly Statistical Information Report.</a:t>
            </a:r>
            <a:endParaRPr lang="en-US" sz="1600" dirty="0">
              <a:effectLst/>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When the report is opened, a Dear Administrator Letter is issued, specifying the due date and how to access the Health Electronic Response Data System-based report on the Health Commerce System.</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There is no alternative method of data submission.</a:t>
            </a:r>
          </a:p>
          <a:p>
            <a:pPr marL="342900" indent="-342900">
              <a:buFont typeface="Arial" panose="020B0604020202020204" pitchFamily="34" charset="0"/>
              <a:buChar char="•"/>
            </a:pPr>
            <a:endParaRPr lang="en-US" sz="2400" dirty="0">
              <a:solidFill>
                <a:srgbClr val="64656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140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61665"/>
          </a:xfrm>
          <a:prstGeom prst="rect">
            <a:avLst/>
          </a:prstGeom>
          <a:noFill/>
          <a:ln>
            <a:noFill/>
          </a:ln>
        </p:spPr>
        <p:txBody>
          <a:bodyPr wrap="square" rtlCol="0">
            <a:spAutoFit/>
          </a:bodyPr>
          <a:lstStyle/>
          <a:p>
            <a:r>
              <a:rPr lang="en-US" sz="2400" b="1" dirty="0">
                <a:solidFill>
                  <a:srgbClr val="002D73"/>
                </a:solidFill>
                <a:latin typeface="Arial" panose="020B0604020202020204" pitchFamily="34" charset="0"/>
                <a:cs typeface="Arial" panose="020B0604020202020204" pitchFamily="34" charset="0"/>
              </a:rPr>
              <a:t>Quarterly Statistical Information Report (cont.)</a:t>
            </a:r>
          </a:p>
        </p:txBody>
      </p:sp>
      <p:sp>
        <p:nvSpPr>
          <p:cNvPr id="12" name="TextBox 11"/>
          <p:cNvSpPr txBox="1"/>
          <p:nvPr/>
        </p:nvSpPr>
        <p:spPr>
          <a:xfrm>
            <a:off x="146050" y="971550"/>
            <a:ext cx="8763000" cy="2246769"/>
          </a:xfrm>
          <a:prstGeom prst="rect">
            <a:avLst/>
          </a:prstGeom>
          <a:noFill/>
          <a:ln>
            <a:noFill/>
          </a:ln>
        </p:spPr>
        <p:txBody>
          <a:bodyPr wrap="square" rtlCol="0">
            <a:spAutoFit/>
          </a:bodyPr>
          <a:lstStyle/>
          <a:p>
            <a:pPr marL="800100" lvl="1" indent="-342900">
              <a:buFont typeface="Arial" panose="020B0604020202020204" pitchFamily="34" charset="0"/>
              <a:buChar char="•"/>
            </a:pPr>
            <a:endParaRPr lang="en-US" dirty="0">
              <a:solidFill>
                <a:srgbClr val="646569"/>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Citations are issued if the deadline is missed, and the non-compliant facility may face a civil penalty of up to $100/day for each day the Quarterly Statistical Information Report is overdue.</a:t>
            </a:r>
          </a:p>
          <a:p>
            <a:pPr marL="34290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 Quarterly Statistical Information Report follows an annual schedule:</a:t>
            </a:r>
          </a:p>
          <a:p>
            <a:pPr marL="342900" indent="-342900">
              <a:buFont typeface="Arial" panose="020B0604020202020204" pitchFamily="34" charset="0"/>
              <a:buChar char="•"/>
            </a:pPr>
            <a:endParaRPr lang="en-US" dirty="0">
              <a:solidFill>
                <a:srgbClr val="646569"/>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solidFill>
                <a:srgbClr val="646569"/>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01D65A39-61A2-4022-964D-EEBA6069873F}"/>
              </a:ext>
            </a:extLst>
          </p:cNvPr>
          <p:cNvGraphicFramePr>
            <a:graphicFrameLocks noGrp="1"/>
          </p:cNvGraphicFramePr>
          <p:nvPr>
            <p:extLst>
              <p:ext uri="{D42A27DB-BD31-4B8C-83A1-F6EECF244321}">
                <p14:modId xmlns:p14="http://schemas.microsoft.com/office/powerpoint/2010/main" val="2032545227"/>
              </p:ext>
            </p:extLst>
          </p:nvPr>
        </p:nvGraphicFramePr>
        <p:xfrm>
          <a:off x="1219201" y="2571750"/>
          <a:ext cx="5562599" cy="1447800"/>
        </p:xfrm>
        <a:graphic>
          <a:graphicData uri="http://schemas.openxmlformats.org/drawingml/2006/table">
            <a:tbl>
              <a:tblPr firstRow="1" bandRow="1">
                <a:tableStyleId>{5C22544A-7EE6-4342-B048-85BDC9FD1C3A}</a:tableStyleId>
              </a:tblPr>
              <a:tblGrid>
                <a:gridCol w="959069">
                  <a:extLst>
                    <a:ext uri="{9D8B030D-6E8A-4147-A177-3AD203B41FA5}">
                      <a16:colId xmlns:a16="http://schemas.microsoft.com/office/drawing/2014/main" val="3690762951"/>
                    </a:ext>
                  </a:extLst>
                </a:gridCol>
                <a:gridCol w="2165130">
                  <a:extLst>
                    <a:ext uri="{9D8B030D-6E8A-4147-A177-3AD203B41FA5}">
                      <a16:colId xmlns:a16="http://schemas.microsoft.com/office/drawing/2014/main" val="1010828960"/>
                    </a:ext>
                  </a:extLst>
                </a:gridCol>
                <a:gridCol w="1143000">
                  <a:extLst>
                    <a:ext uri="{9D8B030D-6E8A-4147-A177-3AD203B41FA5}">
                      <a16:colId xmlns:a16="http://schemas.microsoft.com/office/drawing/2014/main" val="2240701844"/>
                    </a:ext>
                  </a:extLst>
                </a:gridCol>
                <a:gridCol w="1295400">
                  <a:extLst>
                    <a:ext uri="{9D8B030D-6E8A-4147-A177-3AD203B41FA5}">
                      <a16:colId xmlns:a16="http://schemas.microsoft.com/office/drawing/2014/main" val="1853398623"/>
                    </a:ext>
                  </a:extLst>
                </a:gridCol>
              </a:tblGrid>
              <a:tr h="289560">
                <a:tc>
                  <a:txBody>
                    <a:bodyPr/>
                    <a:lstStyle/>
                    <a:p>
                      <a:pPr algn="ctr"/>
                      <a:r>
                        <a:rPr lang="en-US" sz="1200" dirty="0">
                          <a:latin typeface="Arial" panose="020B0604020202020204" pitchFamily="34" charset="0"/>
                          <a:cs typeface="Arial" panose="020B0604020202020204" pitchFamily="34" charset="0"/>
                        </a:rPr>
                        <a:t>Quarter</a:t>
                      </a:r>
                    </a:p>
                  </a:txBody>
                  <a:tcPr/>
                </a:tc>
                <a:tc>
                  <a:txBody>
                    <a:bodyPr/>
                    <a:lstStyle/>
                    <a:p>
                      <a:pPr algn="ctr"/>
                      <a:r>
                        <a:rPr lang="en-US" sz="1200" dirty="0">
                          <a:latin typeface="Arial" panose="020B0604020202020204" pitchFamily="34" charset="0"/>
                          <a:cs typeface="Arial" panose="020B0604020202020204" pitchFamily="34" charset="0"/>
                        </a:rPr>
                        <a:t>Period Covered</a:t>
                      </a:r>
                    </a:p>
                  </a:txBody>
                  <a:tcPr/>
                </a:tc>
                <a:tc>
                  <a:txBody>
                    <a:bodyPr/>
                    <a:lstStyle/>
                    <a:p>
                      <a:pPr algn="ctr"/>
                      <a:r>
                        <a:rPr lang="en-US" sz="1200" dirty="0">
                          <a:latin typeface="Arial" panose="020B0604020202020204" pitchFamily="34" charset="0"/>
                          <a:cs typeface="Arial" panose="020B0604020202020204" pitchFamily="34" charset="0"/>
                        </a:rPr>
                        <a:t>Opens</a:t>
                      </a:r>
                    </a:p>
                  </a:txBody>
                  <a:tcPr/>
                </a:tc>
                <a:tc>
                  <a:txBody>
                    <a:bodyPr/>
                    <a:lstStyle/>
                    <a:p>
                      <a:pPr algn="ctr"/>
                      <a:r>
                        <a:rPr lang="en-US" sz="1200" dirty="0">
                          <a:latin typeface="Arial" panose="020B0604020202020204" pitchFamily="34" charset="0"/>
                          <a:cs typeface="Arial" panose="020B0604020202020204" pitchFamily="34" charset="0"/>
                        </a:rPr>
                        <a:t>Closes</a:t>
                      </a:r>
                    </a:p>
                  </a:txBody>
                  <a:tcPr/>
                </a:tc>
                <a:extLst>
                  <a:ext uri="{0D108BD9-81ED-4DB2-BD59-A6C34878D82A}">
                    <a16:rowId xmlns:a16="http://schemas.microsoft.com/office/drawing/2014/main" val="930730655"/>
                  </a:ext>
                </a:extLst>
              </a:tr>
              <a:tr h="289560">
                <a:tc>
                  <a:txBody>
                    <a:bodyPr/>
                    <a:lstStyle/>
                    <a:p>
                      <a:pPr algn="ctr"/>
                      <a:r>
                        <a:rPr lang="en-US" sz="1200" dirty="0">
                          <a:latin typeface="Arial" panose="020B0604020202020204" pitchFamily="34" charset="0"/>
                          <a:cs typeface="Arial" panose="020B0604020202020204" pitchFamily="34" charset="0"/>
                        </a:rPr>
                        <a:t>1</a:t>
                      </a:r>
                    </a:p>
                  </a:txBody>
                  <a:tcPr/>
                </a:tc>
                <a:tc>
                  <a:txBody>
                    <a:bodyPr/>
                    <a:lstStyle/>
                    <a:p>
                      <a:pPr algn="ctr"/>
                      <a:r>
                        <a:rPr lang="en-US" sz="1200" dirty="0">
                          <a:latin typeface="Arial" panose="020B0604020202020204" pitchFamily="34" charset="0"/>
                          <a:cs typeface="Arial" panose="020B0604020202020204" pitchFamily="34" charset="0"/>
                        </a:rPr>
                        <a:t>January 1 – March 31</a:t>
                      </a:r>
                    </a:p>
                  </a:txBody>
                  <a:tcPr/>
                </a:tc>
                <a:tc>
                  <a:txBody>
                    <a:bodyPr/>
                    <a:lstStyle/>
                    <a:p>
                      <a:pPr algn="ctr"/>
                      <a:r>
                        <a:rPr lang="en-US" sz="1200" dirty="0">
                          <a:latin typeface="Arial" panose="020B0604020202020204" pitchFamily="34" charset="0"/>
                          <a:cs typeface="Arial" panose="020B0604020202020204" pitchFamily="34" charset="0"/>
                        </a:rPr>
                        <a:t>April 1</a:t>
                      </a:r>
                    </a:p>
                  </a:txBody>
                  <a:tcPr/>
                </a:tc>
                <a:tc>
                  <a:txBody>
                    <a:bodyPr/>
                    <a:lstStyle/>
                    <a:p>
                      <a:pPr algn="ctr"/>
                      <a:r>
                        <a:rPr lang="en-US" sz="1200" dirty="0">
                          <a:latin typeface="Arial" panose="020B0604020202020204" pitchFamily="34" charset="0"/>
                          <a:cs typeface="Arial" panose="020B0604020202020204" pitchFamily="34" charset="0"/>
                        </a:rPr>
                        <a:t>April 30</a:t>
                      </a:r>
                    </a:p>
                  </a:txBody>
                  <a:tcPr/>
                </a:tc>
                <a:extLst>
                  <a:ext uri="{0D108BD9-81ED-4DB2-BD59-A6C34878D82A}">
                    <a16:rowId xmlns:a16="http://schemas.microsoft.com/office/drawing/2014/main" val="2610268375"/>
                  </a:ext>
                </a:extLst>
              </a:tr>
              <a:tr h="289560">
                <a:tc>
                  <a:txBody>
                    <a:bodyPr/>
                    <a:lstStyle/>
                    <a:p>
                      <a:pPr algn="ctr"/>
                      <a:r>
                        <a:rPr lang="en-US" sz="1200" dirty="0">
                          <a:latin typeface="Arial" panose="020B0604020202020204" pitchFamily="34" charset="0"/>
                          <a:cs typeface="Arial" panose="020B0604020202020204" pitchFamily="34" charset="0"/>
                        </a:rPr>
                        <a:t>2</a:t>
                      </a:r>
                    </a:p>
                  </a:txBody>
                  <a:tcPr/>
                </a:tc>
                <a:tc>
                  <a:txBody>
                    <a:bodyPr/>
                    <a:lstStyle/>
                    <a:p>
                      <a:pPr algn="ctr"/>
                      <a:r>
                        <a:rPr lang="en-US" sz="1200" dirty="0">
                          <a:latin typeface="Arial" panose="020B0604020202020204" pitchFamily="34" charset="0"/>
                          <a:cs typeface="Arial" panose="020B0604020202020204" pitchFamily="34" charset="0"/>
                        </a:rPr>
                        <a:t>April 1 – June 30</a:t>
                      </a:r>
                    </a:p>
                  </a:txBody>
                  <a:tcPr/>
                </a:tc>
                <a:tc>
                  <a:txBody>
                    <a:bodyPr/>
                    <a:lstStyle/>
                    <a:p>
                      <a:pPr algn="ctr"/>
                      <a:r>
                        <a:rPr lang="en-US" sz="1200" dirty="0">
                          <a:latin typeface="Arial" panose="020B0604020202020204" pitchFamily="34" charset="0"/>
                          <a:cs typeface="Arial" panose="020B0604020202020204" pitchFamily="34" charset="0"/>
                        </a:rPr>
                        <a:t>July 1</a:t>
                      </a:r>
                    </a:p>
                  </a:txBody>
                  <a:tcPr/>
                </a:tc>
                <a:tc>
                  <a:txBody>
                    <a:bodyPr/>
                    <a:lstStyle/>
                    <a:p>
                      <a:pPr algn="ctr"/>
                      <a:r>
                        <a:rPr lang="en-US" sz="1200" dirty="0">
                          <a:latin typeface="Arial" panose="020B0604020202020204" pitchFamily="34" charset="0"/>
                          <a:cs typeface="Arial" panose="020B0604020202020204" pitchFamily="34" charset="0"/>
                        </a:rPr>
                        <a:t>July 31</a:t>
                      </a:r>
                    </a:p>
                  </a:txBody>
                  <a:tcPr/>
                </a:tc>
                <a:extLst>
                  <a:ext uri="{0D108BD9-81ED-4DB2-BD59-A6C34878D82A}">
                    <a16:rowId xmlns:a16="http://schemas.microsoft.com/office/drawing/2014/main" val="3035018568"/>
                  </a:ext>
                </a:extLst>
              </a:tr>
              <a:tr h="289560">
                <a:tc>
                  <a:txBody>
                    <a:bodyPr/>
                    <a:lstStyle/>
                    <a:p>
                      <a:pPr algn="ctr"/>
                      <a:r>
                        <a:rPr lang="en-US" sz="1200" dirty="0">
                          <a:latin typeface="Arial" panose="020B0604020202020204" pitchFamily="34" charset="0"/>
                          <a:cs typeface="Arial" panose="020B0604020202020204" pitchFamily="34" charset="0"/>
                        </a:rPr>
                        <a:t>3</a:t>
                      </a:r>
                    </a:p>
                  </a:txBody>
                  <a:tcPr/>
                </a:tc>
                <a:tc>
                  <a:txBody>
                    <a:bodyPr/>
                    <a:lstStyle/>
                    <a:p>
                      <a:pPr algn="ctr"/>
                      <a:r>
                        <a:rPr lang="en-US" sz="1200" dirty="0">
                          <a:latin typeface="Arial" panose="020B0604020202020204" pitchFamily="34" charset="0"/>
                          <a:cs typeface="Arial" panose="020B0604020202020204" pitchFamily="34" charset="0"/>
                        </a:rPr>
                        <a:t>July 1 – September 30</a:t>
                      </a:r>
                    </a:p>
                  </a:txBody>
                  <a:tcPr/>
                </a:tc>
                <a:tc>
                  <a:txBody>
                    <a:bodyPr/>
                    <a:lstStyle/>
                    <a:p>
                      <a:pPr algn="ctr"/>
                      <a:r>
                        <a:rPr lang="en-US" sz="1200" dirty="0">
                          <a:latin typeface="Arial" panose="020B0604020202020204" pitchFamily="34" charset="0"/>
                          <a:cs typeface="Arial" panose="020B0604020202020204" pitchFamily="34" charset="0"/>
                        </a:rPr>
                        <a:t>October 1</a:t>
                      </a:r>
                    </a:p>
                  </a:txBody>
                  <a:tcPr/>
                </a:tc>
                <a:tc>
                  <a:txBody>
                    <a:bodyPr/>
                    <a:lstStyle/>
                    <a:p>
                      <a:pPr algn="ctr"/>
                      <a:r>
                        <a:rPr lang="en-US" sz="1200" dirty="0">
                          <a:latin typeface="Arial" panose="020B0604020202020204" pitchFamily="34" charset="0"/>
                          <a:cs typeface="Arial" panose="020B0604020202020204" pitchFamily="34" charset="0"/>
                        </a:rPr>
                        <a:t>October 31</a:t>
                      </a:r>
                    </a:p>
                  </a:txBody>
                  <a:tcPr/>
                </a:tc>
                <a:extLst>
                  <a:ext uri="{0D108BD9-81ED-4DB2-BD59-A6C34878D82A}">
                    <a16:rowId xmlns:a16="http://schemas.microsoft.com/office/drawing/2014/main" val="882937285"/>
                  </a:ext>
                </a:extLst>
              </a:tr>
              <a:tr h="289560">
                <a:tc>
                  <a:txBody>
                    <a:bodyPr/>
                    <a:lstStyle/>
                    <a:p>
                      <a:pPr algn="ctr"/>
                      <a:r>
                        <a:rPr lang="en-US" sz="1200" dirty="0">
                          <a:latin typeface="Arial" panose="020B0604020202020204" pitchFamily="34" charset="0"/>
                          <a:cs typeface="Arial" panose="020B0604020202020204" pitchFamily="34" charset="0"/>
                        </a:rPr>
                        <a:t>4</a:t>
                      </a:r>
                    </a:p>
                  </a:txBody>
                  <a:tcPr/>
                </a:tc>
                <a:tc>
                  <a:txBody>
                    <a:bodyPr/>
                    <a:lstStyle/>
                    <a:p>
                      <a:pPr algn="ctr"/>
                      <a:r>
                        <a:rPr lang="en-US" sz="1200" dirty="0">
                          <a:latin typeface="Arial" panose="020B0604020202020204" pitchFamily="34" charset="0"/>
                          <a:cs typeface="Arial" panose="020B0604020202020204" pitchFamily="34" charset="0"/>
                        </a:rPr>
                        <a:t>October 1 – December 31</a:t>
                      </a:r>
                    </a:p>
                  </a:txBody>
                  <a:tcPr/>
                </a:tc>
                <a:tc>
                  <a:txBody>
                    <a:bodyPr/>
                    <a:lstStyle/>
                    <a:p>
                      <a:pPr algn="ctr"/>
                      <a:r>
                        <a:rPr lang="en-US" sz="1200" dirty="0">
                          <a:latin typeface="Arial" panose="020B0604020202020204" pitchFamily="34" charset="0"/>
                          <a:cs typeface="Arial" panose="020B0604020202020204" pitchFamily="34" charset="0"/>
                        </a:rPr>
                        <a:t>January 1</a:t>
                      </a:r>
                    </a:p>
                  </a:txBody>
                  <a:tcPr/>
                </a:tc>
                <a:tc>
                  <a:txBody>
                    <a:bodyPr/>
                    <a:lstStyle/>
                    <a:p>
                      <a:pPr algn="ctr"/>
                      <a:r>
                        <a:rPr lang="en-US" sz="1200" dirty="0">
                          <a:latin typeface="Arial" panose="020B0604020202020204" pitchFamily="34" charset="0"/>
                          <a:cs typeface="Arial" panose="020B0604020202020204" pitchFamily="34" charset="0"/>
                        </a:rPr>
                        <a:t>January 31</a:t>
                      </a:r>
                    </a:p>
                  </a:txBody>
                  <a:tcPr/>
                </a:tc>
                <a:extLst>
                  <a:ext uri="{0D108BD9-81ED-4DB2-BD59-A6C34878D82A}">
                    <a16:rowId xmlns:a16="http://schemas.microsoft.com/office/drawing/2014/main" val="939508318"/>
                  </a:ext>
                </a:extLst>
              </a:tr>
            </a:tbl>
          </a:graphicData>
        </a:graphic>
      </p:graphicFrame>
    </p:spTree>
    <p:extLst>
      <p:ext uri="{BB962C8B-B14F-4D97-AF65-F5344CB8AC3E}">
        <p14:creationId xmlns:p14="http://schemas.microsoft.com/office/powerpoint/2010/main" val="113862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461665"/>
          </a:xfrm>
          <a:prstGeom prst="rect">
            <a:avLst/>
          </a:prstGeom>
          <a:noFill/>
          <a:ln>
            <a:noFill/>
          </a:ln>
        </p:spPr>
        <p:txBody>
          <a:bodyPr wrap="square" rtlCol="0">
            <a:spAutoFit/>
          </a:bodyPr>
          <a:lstStyle/>
          <a:p>
            <a:r>
              <a:rPr lang="en-US" sz="2400" b="1" dirty="0">
                <a:solidFill>
                  <a:srgbClr val="002D73"/>
                </a:solidFill>
                <a:latin typeface="Arial" panose="020B0604020202020204" pitchFamily="34" charset="0"/>
                <a:cs typeface="Arial" panose="020B0604020202020204" pitchFamily="34" charset="0"/>
              </a:rPr>
              <a:t>Quarterly Statistical Information Report (cont.)</a:t>
            </a:r>
          </a:p>
        </p:txBody>
      </p:sp>
      <p:sp>
        <p:nvSpPr>
          <p:cNvPr id="12" name="TextBox 11"/>
          <p:cNvSpPr txBox="1"/>
          <p:nvPr/>
        </p:nvSpPr>
        <p:spPr>
          <a:xfrm>
            <a:off x="152400" y="971550"/>
            <a:ext cx="8763000" cy="4031873"/>
          </a:xfrm>
          <a:prstGeom prst="rect">
            <a:avLst/>
          </a:prstGeom>
          <a:noFill/>
          <a:ln>
            <a:noFill/>
          </a:ln>
        </p:spPr>
        <p:txBody>
          <a:bodyPr wrap="square" rtlCol="0">
            <a:spAutoFit/>
          </a:bodyPr>
          <a:lstStyle/>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Only individuals assigned the following Health Commerce System roles will be able complete the Quarterly Statistical Information Report on behalf of a facility:</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Administrator</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Administrator Backup</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Data Reporter</a:t>
            </a:r>
          </a:p>
          <a:p>
            <a:pPr marL="800100" lvl="1"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Health Provider Network Coordinator</a:t>
            </a:r>
          </a:p>
          <a:p>
            <a:pPr lvl="1"/>
            <a:endParaRPr lang="en-US" sz="16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 Administrator or Administrator Backup must review the completed data and complete an attestation, then submit the Quarterly Statistical Information Report.</a:t>
            </a:r>
          </a:p>
          <a:p>
            <a:pPr marL="342900" indent="-342900">
              <a:buFont typeface="Arial" panose="020B0604020202020204" pitchFamily="34" charset="0"/>
              <a:buChar char="•"/>
            </a:pPr>
            <a:endParaRPr lang="en-US" sz="1600" dirty="0">
              <a:solidFill>
                <a:srgbClr val="646569"/>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solidFill>
                  <a:srgbClr val="FF0000"/>
                </a:solidFill>
                <a:latin typeface="Arial" panose="020B0604020202020204" pitchFamily="34" charset="0"/>
                <a:cs typeface="Arial" panose="020B0604020202020204" pitchFamily="34" charset="0"/>
              </a:rPr>
              <a:t>Failure to press the submit button will result in a non-submission citation!</a:t>
            </a:r>
          </a:p>
          <a:p>
            <a:pPr marL="342900" indent="-342900">
              <a:buFont typeface="Arial" panose="020B0604020202020204" pitchFamily="34" charset="0"/>
              <a:buChar char="•"/>
            </a:pPr>
            <a:endParaRPr lang="en-US" sz="1600"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The Quarterly Statistical Information Report data is used for consideration of various programs including Enhancing the Quality of Adult Living, and for application of Transitional Adult Home requirements.  </a:t>
            </a:r>
          </a:p>
          <a:p>
            <a:pPr algn="ctr"/>
            <a:r>
              <a:rPr lang="en-US" sz="1600" dirty="0">
                <a:solidFill>
                  <a:srgbClr val="FF0000"/>
                </a:solidFill>
                <a:latin typeface="Arial" panose="020B0604020202020204" pitchFamily="34" charset="0"/>
                <a:cs typeface="Arial" panose="020B0604020202020204" pitchFamily="34" charset="0"/>
              </a:rPr>
              <a:t>Data accuracy is critical!</a:t>
            </a:r>
          </a:p>
        </p:txBody>
      </p:sp>
    </p:spTree>
    <p:extLst>
      <p:ext uri="{BB962C8B-B14F-4D97-AF65-F5344CB8AC3E}">
        <p14:creationId xmlns:p14="http://schemas.microsoft.com/office/powerpoint/2010/main" val="350903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2">
                                            <p:txEl>
                                              <p:pRg st="8" end="8"/>
                                            </p:txEl>
                                          </p:spTgt>
                                        </p:tgtEl>
                                      </p:cBhvr>
                                    </p:animEffect>
                                    <p:animScale>
                                      <p:cBhvr>
                                        <p:cTn id="7" dur="250" autoRev="1" fill="hold"/>
                                        <p:tgtEl>
                                          <p:spTgt spid="12">
                                            <p:txEl>
                                              <p:pRg st="8" end="8"/>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
                                            <p:txEl>
                                              <p:pRg st="11" end="11"/>
                                            </p:txEl>
                                          </p:spTgt>
                                        </p:tgtEl>
                                        <p:attrNameLst>
                                          <p:attrName>style.visibility</p:attrName>
                                        </p:attrNameLst>
                                      </p:cBhvr>
                                      <p:to>
                                        <p:strVal val="visible"/>
                                      </p:to>
                                    </p:set>
                                    <p:anim calcmode="lin" valueType="num">
                                      <p:cBhvr additive="base">
                                        <p:cTn id="12" dur="500" fill="hold"/>
                                        <p:tgtEl>
                                          <p:spTgt spid="12">
                                            <p:txEl>
                                              <p:pRg st="11" end="1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09750"/>
            <a:ext cx="4572000" cy="1754326"/>
          </a:xfrm>
          <a:prstGeom prst="rect">
            <a:avLst/>
          </a:prstGeom>
          <a:noFill/>
          <a:ln>
            <a:noFill/>
          </a:ln>
        </p:spPr>
        <p:txBody>
          <a:bodyPr wrap="square" rtlCol="0">
            <a:spAutoFit/>
          </a:bodyPr>
          <a:lstStyle/>
          <a:p>
            <a:r>
              <a:rPr lang="en-US" sz="3600" b="1" dirty="0">
                <a:solidFill>
                  <a:schemeClr val="bg1"/>
                </a:solidFill>
                <a:latin typeface="Arial" panose="020B0604020202020204" pitchFamily="34" charset="0"/>
                <a:cs typeface="Arial" panose="020B0604020202020204" pitchFamily="34" charset="0"/>
              </a:rPr>
              <a:t>2025 1st Quarterly Statistical Information Report</a:t>
            </a:r>
          </a:p>
        </p:txBody>
      </p:sp>
    </p:spTree>
    <p:extLst>
      <p:ext uri="{BB962C8B-B14F-4D97-AF65-F5344CB8AC3E}">
        <p14:creationId xmlns:p14="http://schemas.microsoft.com/office/powerpoint/2010/main" val="2566864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523220"/>
          </a:xfrm>
          <a:prstGeom prst="rect">
            <a:avLst/>
          </a:prstGeom>
          <a:noFill/>
          <a:ln>
            <a:noFill/>
          </a:ln>
        </p:spPr>
        <p:txBody>
          <a:bodyPr wrap="square" rtlCol="0">
            <a:spAutoFit/>
          </a:bodyPr>
          <a:lstStyle/>
          <a:p>
            <a:r>
              <a:rPr lang="en-US" sz="2800" b="1">
                <a:solidFill>
                  <a:srgbClr val="002D73"/>
                </a:solidFill>
                <a:latin typeface="Arial" panose="020B0604020202020204" pitchFamily="34" charset="0"/>
                <a:cs typeface="Arial" panose="020B0604020202020204" pitchFamily="34" charset="0"/>
              </a:rPr>
              <a:t>2025 1st </a:t>
            </a:r>
            <a:r>
              <a:rPr lang="en-US" sz="2800" b="1" dirty="0">
                <a:solidFill>
                  <a:srgbClr val="002D73"/>
                </a:solidFill>
                <a:latin typeface="Arial" panose="020B0604020202020204" pitchFamily="34" charset="0"/>
                <a:cs typeface="Arial" panose="020B0604020202020204" pitchFamily="34" charset="0"/>
              </a:rPr>
              <a:t>Quarterly Statistical Information Report</a:t>
            </a:r>
          </a:p>
        </p:txBody>
      </p:sp>
      <p:sp>
        <p:nvSpPr>
          <p:cNvPr id="12" name="TextBox 11"/>
          <p:cNvSpPr txBox="1"/>
          <p:nvPr/>
        </p:nvSpPr>
        <p:spPr>
          <a:xfrm>
            <a:off x="146050" y="1200150"/>
            <a:ext cx="8763000" cy="2246769"/>
          </a:xfrm>
          <a:prstGeom prst="rect">
            <a:avLst/>
          </a:prstGeom>
          <a:noFill/>
          <a:ln>
            <a:noFill/>
          </a:ln>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For purposes of streamlining and improved quality control, the Quarterly Statistical Information Report has been updated.</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Changes include reformatting; added logic; addition of help buttons and a companion guide; and reduced question redundancy.</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This slide deck is available for the facility’s current and future reference.</a:t>
            </a:r>
          </a:p>
        </p:txBody>
      </p:sp>
    </p:spTree>
    <p:extLst>
      <p:ext uri="{BB962C8B-B14F-4D97-AF65-F5344CB8AC3E}">
        <p14:creationId xmlns:p14="http://schemas.microsoft.com/office/powerpoint/2010/main" val="258381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369332"/>
          </a:xfrm>
          <a:prstGeom prst="rect">
            <a:avLst/>
          </a:prstGeom>
          <a:noFill/>
          <a:ln>
            <a:noFill/>
          </a:ln>
        </p:spPr>
        <p:txBody>
          <a:bodyPr wrap="square" rtlCol="0">
            <a:spAutoFit/>
          </a:bodyPr>
          <a:lstStyle/>
          <a:p>
            <a:r>
              <a:rPr lang="en-US"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20650" y="895350"/>
            <a:ext cx="8763000" cy="646331"/>
          </a:xfrm>
          <a:prstGeom prst="rect">
            <a:avLst/>
          </a:prstGeom>
          <a:noFill/>
          <a:ln>
            <a:noFill/>
          </a:ln>
        </p:spPr>
        <p:txBody>
          <a:bodyPr wrap="square" rtlCol="0">
            <a:spAutoFit/>
          </a:bodyPr>
          <a:lstStyle/>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General Instructions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6A84E59-EDF3-4EAD-9977-6A77932BB5AF}"/>
              </a:ext>
            </a:extLst>
          </p:cNvPr>
          <p:cNvSpPr txBox="1"/>
          <p:nvPr/>
        </p:nvSpPr>
        <p:spPr>
          <a:xfrm>
            <a:off x="114300" y="1352550"/>
            <a:ext cx="8763000" cy="3939540"/>
          </a:xfrm>
          <a:prstGeom prst="rect">
            <a:avLst/>
          </a:prstGeom>
          <a:noFill/>
          <a:ln>
            <a:noFill/>
          </a:ln>
        </p:spPr>
        <p:txBody>
          <a:bodyPr wrap="square" rtlCol="0">
            <a:spAutoFit/>
          </a:bodyPr>
          <a:lstStyle/>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To help avoid data entry errors, please read through all the directions before starting the Quarterly Statistical Information Report. </a:t>
            </a:r>
          </a:p>
          <a:p>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Please be aware of the session time limit for data entry.  We recommend that you save the form periodically while entering data to avoid losing data should the system time out.  </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Also please save the form after entering data in Adult Care Facility Information. The fields that are not applicable to the facility will be shaded. The facility is then required to complete only the fields that are not shaded. </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All required fields (*) must be entered before the Quarterly Statistical Information Report data is submitted. </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All numeric fields must be entered without commas or special characters.</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Use ? (Help) for instructions.</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Use ® for Rule information.</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Although data may be entered by individuals who are designated in the Health Commerce System Communications Directory as a Data Reporter, Health Provider Network  Coordinator, Administrator or Administrator Backup of the Adult Care Facility, only the Administrator or Administrator Back up can submit the Quarterly Statistical Information Report. </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Please note that failure to submit this Quarterly Statistical Information Report by the due date provided in the accompanying </a:t>
            </a:r>
          </a:p>
          <a:p>
            <a:r>
              <a:rPr lang="en-US" sz="1000" i="1" dirty="0">
                <a:latin typeface="Arial" panose="020B0604020202020204" pitchFamily="34" charset="0"/>
                <a:cs typeface="Arial" panose="020B0604020202020204" pitchFamily="34" charset="0"/>
              </a:rPr>
              <a:t>         Dear Administrator Letter may result in enforcement action, including the imposition of civil penalties.</a:t>
            </a:r>
          </a:p>
          <a:p>
            <a:pPr marL="342900" indent="-342900">
              <a:buFont typeface="Arial" panose="020B0604020202020204" pitchFamily="34" charset="0"/>
              <a:buChar char="•"/>
            </a:pPr>
            <a:endParaRPr lang="en-US" sz="10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000" i="1" dirty="0">
                <a:latin typeface="Arial" panose="020B0604020202020204" pitchFamily="34" charset="0"/>
                <a:cs typeface="Arial" panose="020B0604020202020204" pitchFamily="34" charset="0"/>
              </a:rPr>
              <a:t>For questions concerning the completion of this Quarterly Statistical Information Report, please contact </a:t>
            </a:r>
            <a:r>
              <a:rPr lang="en-US" sz="1000" i="1" dirty="0">
                <a:latin typeface="Arial" panose="020B0604020202020204" pitchFamily="34" charset="0"/>
                <a:cs typeface="Arial" panose="020B0604020202020204" pitchFamily="34" charset="0"/>
                <a:hlinkClick r:id="rId2"/>
              </a:rPr>
              <a:t>acfqsir@health.ny.gov</a:t>
            </a:r>
            <a:r>
              <a:rPr lang="en-US" sz="1000" i="1"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07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57753"/>
            <a:ext cx="8686800" cy="461665"/>
          </a:xfrm>
          <a:prstGeom prst="rect">
            <a:avLst/>
          </a:prstGeom>
          <a:noFill/>
          <a:ln>
            <a:noFill/>
          </a:ln>
        </p:spPr>
        <p:txBody>
          <a:bodyPr wrap="square" rtlCol="0">
            <a:spAutoFit/>
          </a:bodyPr>
          <a:lstStyle/>
          <a:p>
            <a:r>
              <a:rPr lang="en-US" sz="2400" b="1" dirty="0">
                <a:solidFill>
                  <a:srgbClr val="002D73"/>
                </a:solidFill>
                <a:latin typeface="Arial" panose="020B0604020202020204" pitchFamily="34" charset="0"/>
                <a:cs typeface="Arial" panose="020B0604020202020204" pitchFamily="34" charset="0"/>
              </a:rPr>
              <a:t>2025 1st Quarterly Statistical Information Report (cont.)</a:t>
            </a:r>
          </a:p>
        </p:txBody>
      </p:sp>
      <p:sp>
        <p:nvSpPr>
          <p:cNvPr id="12" name="TextBox 11"/>
          <p:cNvSpPr txBox="1"/>
          <p:nvPr/>
        </p:nvSpPr>
        <p:spPr>
          <a:xfrm>
            <a:off x="146050" y="1200150"/>
            <a:ext cx="8763000" cy="3293209"/>
          </a:xfrm>
          <a:prstGeom prst="rect">
            <a:avLst/>
          </a:prstGeom>
          <a:noFill/>
          <a:ln>
            <a:noFill/>
          </a:ln>
        </p:spPr>
        <p:txBody>
          <a:bodyPr wrap="square" rtlCol="0">
            <a:spAutoFit/>
          </a:bodyPr>
          <a:lstStyle/>
          <a:p>
            <a:r>
              <a:rPr lang="en-US" sz="2000" b="1" dirty="0">
                <a:latin typeface="Arial" panose="020B0604020202020204" pitchFamily="34" charset="0"/>
                <a:cs typeface="Arial" panose="020B0604020202020204" pitchFamily="34" charset="0"/>
              </a:rPr>
              <a:t>Section 1 - Adult Care Facility Information</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Question 1: Adult Care Facility Type</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This question is required.  The submitter must identify whether the facility is an adult home or enriched housing program.  </a:t>
            </a:r>
          </a:p>
          <a:p>
            <a:pPr lvl="1"/>
            <a:endParaRPr lang="en-US" sz="2000" dirty="0">
              <a:latin typeface="Arial" panose="020B0604020202020204" pitchFamily="34" charset="0"/>
              <a:cs typeface="Arial" panose="020B0604020202020204" pitchFamily="34" charset="0"/>
            </a:endParaRPr>
          </a:p>
          <a:p>
            <a:pPr lvl="1"/>
            <a:r>
              <a:rPr lang="en-US" sz="1400" dirty="0">
                <a:solidFill>
                  <a:srgbClr val="FF0000"/>
                </a:solidFill>
                <a:latin typeface="Arial" panose="020B0604020202020204" pitchFamily="34" charset="0"/>
                <a:cs typeface="Arial" panose="020B0604020202020204" pitchFamily="34" charset="0"/>
              </a:rPr>
              <a:t>**Hint: If the facility’s Operating Certificate includes an “S,” then it is an enriched housing program.  For example: 000-S-000.  Facilities with an “E”, “F,” or “N” designation are adult homes.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When selected, certain questions will open, others will be shaded, depending on the type of facility selected.</a:t>
            </a:r>
          </a:p>
        </p:txBody>
      </p:sp>
    </p:spTree>
    <p:extLst>
      <p:ext uri="{BB962C8B-B14F-4D97-AF65-F5344CB8AC3E}">
        <p14:creationId xmlns:p14="http://schemas.microsoft.com/office/powerpoint/2010/main" val="109886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
                                            <p:txEl>
                                              <p:pRg st="5" end="5"/>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12">
                                            <p:txEl>
                                              <p:pRg st="7" end="7"/>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Overview.potx" id="{71C9C39E-90E5-4018-BEAD-C07F133F2598}" vid="{7959EE12-F618-4DC5-842F-BBAC8E651064}"/>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Overview.potx" id="{71C9C39E-90E5-4018-BEAD-C07F133F2598}" vid="{C9C2A39E-C69D-43F4-94D0-7543E1880F70}"/>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Overview.potx" id="{71C9C39E-90E5-4018-BEAD-C07F133F2598}" vid="{4AC72D0B-EFEB-4ACA-922B-C92DC4F320B5}"/>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Overview.potx" id="{71C9C39E-90E5-4018-BEAD-C07F133F2598}" vid="{C0A04F24-0181-4272-B24B-D7038C49D10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7B479586923F4DAF34CCB56A3E7DDB" ma:contentTypeVersion="11" ma:contentTypeDescription="Create a new document." ma:contentTypeScope="" ma:versionID="a6dea058b28d2b2f1c28449ac302b42a">
  <xsd:schema xmlns:xsd="http://www.w3.org/2001/XMLSchema" xmlns:xs="http://www.w3.org/2001/XMLSchema" xmlns:p="http://schemas.microsoft.com/office/2006/metadata/properties" xmlns:ns1="http://schemas.microsoft.com/sharepoint/v3" xmlns:ns2="a6b7e2e1-3a55-4433-a401-8c3510bb2105" xmlns:ns3="890e9c21-b251-49b7-9079-548dd9a8bb22" targetNamespace="http://schemas.microsoft.com/office/2006/metadata/properties" ma:root="true" ma:fieldsID="495b84eb209447dc7a5b3516798c724c" ns1:_="" ns2:_="" ns3:_="">
    <xsd:import namespace="http://schemas.microsoft.com/sharepoint/v3"/>
    <xsd:import namespace="a6b7e2e1-3a55-4433-a401-8c3510bb2105"/>
    <xsd:import namespace="890e9c21-b251-49b7-9079-548dd9a8bb22"/>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AutoTags" minOccurs="0"/>
                <xsd:element ref="ns2:Department"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6b7e2e1-3a55-4433-a401-8c3510bb210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Department" ma:index="13" nillable="true" ma:displayName="Department" ma:description="Name of the Department the document is associated with." ma:internalName="Department">
      <xsd:simpleType>
        <xsd:restriction base="dms:Choice">
          <xsd:enumeration value="Executive Office"/>
          <xsd:enumeration value="Division of Epidemiology, Evaluation and Partner Services"/>
          <xsd:enumeration value="Division of HIV and Hepatitis Health Care"/>
          <xsd:enumeration value="Division of HIV/STD/HCV Prevention"/>
          <xsd:enumeration value="Office of Administration and Contract Management"/>
          <xsd:enumeration value="Office of Drug User Health"/>
          <xsd:enumeration value="Office of Grants and Data Management"/>
          <xsd:enumeration value="Office of HIV Uninsured Care Programs"/>
          <xsd:enumeration value="Office of Medicaid Policy and Programs"/>
          <xsd:enumeration value="Office of the Medical Director"/>
          <xsd:enumeration value="Office of Planning and Community Affairs"/>
        </xsd:restriction>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0e9c21-b251-49b7-9079-548dd9a8bb2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partment xmlns="a6b7e2e1-3a55-4433-a401-8c3510bb2105"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0119C16-ECF7-469D-AE1F-5ABF38FDE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6b7e2e1-3a55-4433-a401-8c3510bb2105"/>
    <ds:schemaRef ds:uri="890e9c21-b251-49b7-9079-548dd9a8bb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FE1926-CF9F-451D-9F7F-9BF0FC0E140E}">
  <ds:schemaRefs>
    <ds:schemaRef ds:uri="http://schemas.microsoft.com/sharepoint/v3/contenttype/forms"/>
  </ds:schemaRefs>
</ds:datastoreItem>
</file>

<file path=customXml/itemProps3.xml><?xml version="1.0" encoding="utf-8"?>
<ds:datastoreItem xmlns:ds="http://schemas.openxmlformats.org/officeDocument/2006/customXml" ds:itemID="{D906A967-A517-460C-98F8-A478709E8FF6}">
  <ds:schemaRefs>
    <ds:schemaRef ds:uri="http://schemas.microsoft.com/sharepoint/v3"/>
    <ds:schemaRef ds:uri="a6b7e2e1-3a55-4433-a401-8c3510bb2105"/>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890e9c21-b251-49b7-9079-548dd9a8bb22"/>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 Overview</Template>
  <TotalTime>552</TotalTime>
  <Words>2451</Words>
  <Application>Microsoft Office PowerPoint</Application>
  <PresentationFormat>On-screen Show (16:9)</PresentationFormat>
  <Paragraphs>218</Paragraphs>
  <Slides>25</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25</vt:i4>
      </vt:variant>
    </vt:vector>
  </HeadingPairs>
  <TitlesOfParts>
    <vt:vector size="32" baseType="lpstr">
      <vt:lpstr>arial</vt:lpstr>
      <vt:lpstr>arial</vt:lpstr>
      <vt:lpstr>Calibri</vt:lpstr>
      <vt:lpstr>Cover Master</vt:lpstr>
      <vt:lpstr>Section Master</vt:lpstr>
      <vt:lpstr>Content Master</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2025 1st Quarterly Statical Information Report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State - Office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Hayes, Heidi L (HEALTH)</dc:creator>
  <cp:lastModifiedBy>McBride, Wendy (HEALTH)</cp:lastModifiedBy>
  <cp:revision>80</cp:revision>
  <dcterms:created xsi:type="dcterms:W3CDTF">2022-02-17T19:27:55Z</dcterms:created>
  <dcterms:modified xsi:type="dcterms:W3CDTF">2025-03-31T19:33:24Z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0x010100147B479586923F4DAF34CCB56A3E7DDB</vt:lpwstr>
  </property>
</Properties>
</file>