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58" r:id="rId7"/>
    <p:sldId id="276" r:id="rId8"/>
    <p:sldId id="265" r:id="rId9"/>
    <p:sldId id="266" r:id="rId10"/>
    <p:sldId id="267" r:id="rId11"/>
    <p:sldId id="269" r:id="rId12"/>
    <p:sldId id="277" r:id="rId13"/>
    <p:sldId id="271" r:id="rId14"/>
    <p:sldId id="27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4E85F96-AD5B-48FB-ADFE-9490D39ED92B}">
          <p14:sldIdLst>
            <p14:sldId id="256"/>
            <p14:sldId id="257"/>
            <p14:sldId id="262"/>
            <p14:sldId id="263"/>
            <p14:sldId id="264"/>
            <p14:sldId id="258"/>
            <p14:sldId id="276"/>
            <p14:sldId id="265"/>
            <p14:sldId id="266"/>
            <p14:sldId id="267"/>
            <p14:sldId id="269"/>
            <p14:sldId id="277"/>
            <p14:sldId id="271"/>
            <p14:sldId id="278"/>
          </p14:sldIdLst>
        </p14:section>
        <p14:section name="Untitled Section" id="{F53A7A0F-D608-4467-84EC-A20E0E572C91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vetro, Cindy" initials="LC" lastIdx="4" clrIdx="0">
    <p:extLst>
      <p:ext uri="{19B8F6BF-5375-455C-9EA6-DF929625EA0E}">
        <p15:presenceInfo xmlns:p15="http://schemas.microsoft.com/office/powerpoint/2012/main" userId="S-1-5-21-2093749133-864439778-654838779-191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81"/>
    <a:srgbClr val="007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14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224"/>
            <a:ext cx="9144000" cy="67604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1677" y="974927"/>
            <a:ext cx="3431738" cy="965971"/>
          </a:xfrm>
        </p:spPr>
        <p:txBody>
          <a:bodyPr>
            <a:normAutofit/>
          </a:bodyPr>
          <a:lstStyle>
            <a:lvl1pPr algn="r">
              <a:lnSpc>
                <a:spcPts val="2940"/>
              </a:lnSpc>
              <a:defRPr sz="3600">
                <a:latin typeface="Times"/>
                <a:cs typeface="Times"/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2968-E65D-824A-85FE-C130A687A751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6C02-0267-3246-B667-1F067BB0DDB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902861" y="705118"/>
            <a:ext cx="2628900" cy="367454"/>
          </a:xfrm>
        </p:spPr>
        <p:txBody>
          <a:bodyPr>
            <a:normAutofit/>
          </a:bodyPr>
          <a:lstStyle>
            <a:lvl1pPr algn="r">
              <a:defRPr lang="en-US" sz="1200" b="0" i="0" u="none" baseline="0" smtClean="0">
                <a:latin typeface="Times"/>
                <a:cs typeface="Times"/>
              </a:defRPr>
            </a:lvl1pPr>
          </a:lstStyle>
          <a:p>
            <a:r>
              <a:rPr lang="en-US" sz="1200" u="none" baseline="0" dirty="0">
                <a:solidFill>
                  <a:srgbClr val="000000"/>
                </a:solidFill>
                <a:latin typeface="Times-Roman"/>
              </a:rPr>
              <a:t>Prepared For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5911805" y="1833484"/>
            <a:ext cx="2612122" cy="538509"/>
          </a:xfrm>
        </p:spPr>
        <p:txBody>
          <a:bodyPr>
            <a:normAutofit/>
          </a:bodyPr>
          <a:lstStyle>
            <a:lvl1pPr algn="r">
              <a:defRPr sz="1200" b="0" i="0">
                <a:latin typeface="Times"/>
                <a:cs typeface="Times"/>
              </a:defRPr>
            </a:lvl1pPr>
          </a:lstStyle>
          <a:p>
            <a:pPr lvl="0"/>
            <a:r>
              <a:rPr lang="en-US" sz="1200" u="none" baseline="0" dirty="0">
                <a:solidFill>
                  <a:srgbClr val="000000"/>
                </a:solidFill>
                <a:latin typeface="Times-Roman"/>
              </a:rPr>
              <a:t>MONTH 00, 2014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25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3761" y="274638"/>
            <a:ext cx="7533039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3761" y="1600200"/>
            <a:ext cx="7533039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2968-E65D-824A-85FE-C130A687A751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6C02-0267-3246-B667-1F067BB0D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57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761" y="4406900"/>
            <a:ext cx="7340952" cy="1362075"/>
          </a:xfrm>
        </p:spPr>
        <p:txBody>
          <a:bodyPr anchor="t">
            <a:normAutofit/>
          </a:bodyPr>
          <a:lstStyle>
            <a:lvl1pPr algn="l">
              <a:lnSpc>
                <a:spcPts val="3320"/>
              </a:lnSpc>
              <a:defRPr sz="36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3761" y="2906713"/>
            <a:ext cx="734095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2968-E65D-824A-85FE-C130A687A751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6C02-0267-3246-B667-1F067BB0D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3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3760" y="274638"/>
            <a:ext cx="7533039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3760" y="1600200"/>
            <a:ext cx="3622272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404" y="1600200"/>
            <a:ext cx="3651395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2968-E65D-824A-85FE-C130A687A751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6C02-0267-3246-B667-1F067BB0D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35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3760" y="274638"/>
            <a:ext cx="753303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3759" y="1535113"/>
            <a:ext cx="349126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009981"/>
                </a:solidFill>
                <a:latin typeface="Times"/>
                <a:cs typeface="Time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3758" y="2174875"/>
            <a:ext cx="3491266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0125" y="1535113"/>
            <a:ext cx="36066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009981"/>
                </a:solidFill>
                <a:latin typeface="Times"/>
                <a:cs typeface="Time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0125" y="2174875"/>
            <a:ext cx="3606676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2968-E65D-824A-85FE-C130A687A751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6C02-0267-3246-B667-1F067BB0D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95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3760" y="274638"/>
            <a:ext cx="7533039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2968-E65D-824A-85FE-C130A687A751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6C02-0267-3246-B667-1F067BB0D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944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4206"/>
            <a:ext cx="8229600" cy="1143000"/>
          </a:xfrm>
        </p:spPr>
        <p:txBody>
          <a:bodyPr>
            <a:normAutofit/>
          </a:bodyPr>
          <a:lstStyle>
            <a:lvl1pPr>
              <a:defRPr sz="2800" baseline="0"/>
            </a:lvl1pPr>
          </a:lstStyle>
          <a:p>
            <a:r>
              <a:rPr lang="en-US" dirty="0"/>
              <a:t>ST. ANN’S COMMUNITY IRONDEQUOIT CAMPUS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2968-E65D-824A-85FE-C130A687A751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6C02-0267-3246-B667-1F067BB0D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69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68"/>
            <a:ext cx="9144000" cy="676046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2968-E65D-824A-85FE-C130A687A751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6C02-0267-3246-B667-1F067BB0D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769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2968-E65D-824A-85FE-C130A687A751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6C02-0267-3246-B667-1F067BB0D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44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68"/>
            <a:ext cx="9144000" cy="676046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72968-E65D-824A-85FE-C130A687A751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16C02-0267-3246-B667-1F067BB0D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423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7" r:id="rId7"/>
    <p:sldLayoutId id="2147483655" r:id="rId8"/>
    <p:sldLayoutId id="2147483656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Times"/>
          <a:ea typeface="+mj-ea"/>
          <a:cs typeface="Time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785F"/>
        </a:buClr>
        <a:buFont typeface="Arial"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7338" algn="l" defTabSz="457200" rtl="0" eaLnBrk="1" latinLnBrk="0" hangingPunct="1">
        <a:spcBef>
          <a:spcPct val="20000"/>
        </a:spcBef>
        <a:buClr>
          <a:srgbClr val="009981"/>
        </a:buClr>
        <a:buSzPct val="140000"/>
        <a:buFont typeface="Lucida Grande"/>
        <a:buChar char="●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Lucida Grande"/>
        <a:buChar char="●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>
            <a:lumMod val="65000"/>
          </a:schemeClr>
        </a:buClr>
        <a:buFont typeface="Lucida Grande"/>
        <a:buChar char="●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>
            <a:lumMod val="75000"/>
          </a:schemeClr>
        </a:buClr>
        <a:buFont typeface="Lucida Grande"/>
        <a:buChar char="●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St. Ann’s Continuous Performance Management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198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533039" cy="1143000"/>
          </a:xfrm>
        </p:spPr>
        <p:txBody>
          <a:bodyPr/>
          <a:lstStyle/>
          <a:p>
            <a:r>
              <a:rPr lang="en-US" dirty="0"/>
              <a:t>Care Partner Conversation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439" y="1410160"/>
            <a:ext cx="8400361" cy="5270532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Follow up on items from previous Care Partner Conversation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Our organizational goal this year is to stabilize our workforce. How do you help contribute to this in your role?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As your manager, what can I do to help you focus on the important work that you do here? What can I do to help you remove barriers?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One item of praise, one item of coaching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Explain follow up – what employee needs to do and what manager needs to do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09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item of praise, one item of coaching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Praise for a job well done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 job task/skill they possess that they do exceptionally well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 behavior they possess which they can role model for others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 significant improvement they have made since you last met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 coaching opportunity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 job task/skill they could improve 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 behavior or policy compliance which does not meet your expectations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/>
              <a:t>Provide guidance on how to improve</a:t>
            </a:r>
            <a:r>
              <a:rPr lang="en-US" dirty="0"/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287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Make it a two-way conversation!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Be open to feedback about yourself/your management style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Remove distractions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Take notes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Reply with purpose (paraphrase to make sure you understand what team member intended)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Prepare to answer open ended questions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Share ownership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Allow space for reactions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Offer suggestions</a:t>
            </a:r>
          </a:p>
        </p:txBody>
      </p:sp>
    </p:spTree>
    <p:extLst>
      <p:ext uri="{BB962C8B-B14F-4D97-AF65-F5344CB8AC3E}">
        <p14:creationId xmlns:p14="http://schemas.microsoft.com/office/powerpoint/2010/main" val="1293730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Appropriate Manager/Team Member Relationships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1" descr="Under-Involvement &#10;Expected Level of Manager Involvement &#10;Over-Involvement &#10;ot expressin &#10;concern for a &#10;team &#10;ember's wel &#10;being, or &#10;dismissing &#10;issues raised &#10;by employee &#10;Limiting &#10;nversation &#10;with &#10;employees &#10;only to &#10;professional &#10;interactions &#10;Scheduling &#10;time to build a &#10;personal &#10;connection to &#10;be able to &#10;notice a &#10;change in &#10;behavior &#10;Monitoring &#10;early-warning &#10;igns of mental &#10;distress such &#10;as a decline in &#10;motivation and &#10;productivity &#10;Guiding &#10;employee &#10;to well- &#10;being &#10;resources &#10;Dictating &#10;well-being &#10;solutions &#10;to &#10;mployee &#10;versteppin &#10;nd enterin &#10;rritory of a &#10;ental healt &#10;counselor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8" y="1538862"/>
            <a:ext cx="9107102" cy="371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325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9444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“Old Way”</a:t>
            </a:r>
            <a:br>
              <a:rPr lang="en-US" dirty="0"/>
            </a:br>
            <a:r>
              <a:rPr lang="en-US" dirty="0"/>
              <a:t>Annual Performance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Graphic Rating Scale – Performance is ranked on a continuum from low to high on each individual category or characteristic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Behavioral expectations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Specific job competencies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Narrative – Descriptive text of employee’s strengths/accomplishments and opportunities for growth/development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Performance evaluation singularly and directly tied to annual merit increase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509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 Rating Scale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764275" y="2279178"/>
          <a:ext cx="7922525" cy="35367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2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3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Highest - This person ranks in the top 10% of the work group or organization for this category.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36" marR="7836" marT="7836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3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This person’s performance in this category is better than average for the department based on common standards.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36" marR="7836" marT="7836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3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This person performs in this category at the same level as most experienced and competent employees.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36" marR="7836" marT="7836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3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This person’s performance in this category is slightly below the minimum standards, but has potential to improve within a reasonable timeframe.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36" marR="7836" marT="7836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0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Lowest</a:t>
                      </a:r>
                      <a:r>
                        <a:rPr lang="en-US" sz="1600" u="none" strike="noStrike" baseline="0" dirty="0">
                          <a:effectLst/>
                        </a:rPr>
                        <a:t> - </a:t>
                      </a:r>
                      <a:r>
                        <a:rPr lang="en-US" sz="1600" u="none" strike="noStrike" dirty="0">
                          <a:effectLst/>
                        </a:rPr>
                        <a:t>This person’s performance in this category is inconsistent or unacceptable. It is questionable whether or not this person will be able to perform in this category at an acceptable level.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36" marR="7836" marT="7836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595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533039" cy="1143000"/>
          </a:xfrm>
        </p:spPr>
        <p:txBody>
          <a:bodyPr/>
          <a:lstStyle/>
          <a:p>
            <a:r>
              <a:rPr lang="en-US" dirty="0"/>
              <a:t>Flaws of the “Old Way”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3803310"/>
              </p:ext>
            </p:extLst>
          </p:nvPr>
        </p:nvGraphicFramePr>
        <p:xfrm>
          <a:off x="344557" y="883772"/>
          <a:ext cx="8090452" cy="5264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5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452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9286">
                <a:tc>
                  <a:txBody>
                    <a:bodyPr/>
                    <a:lstStyle/>
                    <a:p>
                      <a:r>
                        <a:rPr lang="en-US" dirty="0"/>
                        <a:t>Varying Standards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Unclear standards from manager to manager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286">
                <a:tc>
                  <a:txBody>
                    <a:bodyPr/>
                    <a:lstStyle/>
                    <a:p>
                      <a:r>
                        <a:rPr lang="en-US" dirty="0" err="1"/>
                        <a:t>Recency</a:t>
                      </a:r>
                      <a:r>
                        <a:rPr lang="en-US" dirty="0"/>
                        <a:t>/Primacy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Giving greater weight to recent events or events which occurred</a:t>
                      </a:r>
                      <a:r>
                        <a:rPr lang="en-US" baseline="0" dirty="0"/>
                        <a:t> first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9286">
                <a:tc>
                  <a:txBody>
                    <a:bodyPr/>
                    <a:lstStyle/>
                    <a:p>
                      <a:r>
                        <a:rPr lang="en-US" dirty="0"/>
                        <a:t>Central Tendency/Leniency/Stringency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Average/Overrated/Underrated ratings in all categories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9286">
                <a:tc>
                  <a:txBody>
                    <a:bodyPr/>
                    <a:lstStyle/>
                    <a:p>
                      <a:r>
                        <a:rPr lang="en-US" dirty="0"/>
                        <a:t>Rater Bias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Rater’s values or prejudices distort</a:t>
                      </a:r>
                      <a:r>
                        <a:rPr lang="en-US" baseline="0" dirty="0"/>
                        <a:t> rating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9286">
                <a:tc>
                  <a:txBody>
                    <a:bodyPr/>
                    <a:lstStyle/>
                    <a:p>
                      <a:r>
                        <a:rPr lang="en-US" dirty="0"/>
                        <a:t>Halo/Horns</a:t>
                      </a:r>
                      <a:r>
                        <a:rPr lang="en-US" baseline="0" dirty="0"/>
                        <a:t> Effect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Overall</a:t>
                      </a:r>
                      <a:r>
                        <a:rPr lang="en-US" baseline="0" dirty="0"/>
                        <a:t> impression not based on specific objectives causes over or under rating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9286">
                <a:tc>
                  <a:txBody>
                    <a:bodyPr/>
                    <a:lstStyle/>
                    <a:p>
                      <a:r>
                        <a:rPr lang="en-US" dirty="0"/>
                        <a:t>Fives or Bust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Person being rated believes they should be rated highest score on each competency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9286">
                <a:tc>
                  <a:txBody>
                    <a:bodyPr/>
                    <a:lstStyle/>
                    <a:p>
                      <a:r>
                        <a:rPr lang="en-US" dirty="0"/>
                        <a:t>Similar-to-Me/Different-from-Me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Rater influenced by characteristics the same as/different from their own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9286">
                <a:tc>
                  <a:txBody>
                    <a:bodyPr/>
                    <a:lstStyle/>
                    <a:p>
                      <a:r>
                        <a:rPr lang="en-US" dirty="0"/>
                        <a:t>Sampling 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Rater has only seen a small sample of person’s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5826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533039" cy="1143000"/>
          </a:xfrm>
        </p:spPr>
        <p:txBody>
          <a:bodyPr/>
          <a:lstStyle/>
          <a:p>
            <a:r>
              <a:rPr lang="en-US" dirty="0"/>
              <a:t>What is the purpose of providing feedback to team members?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5098" y="1515260"/>
            <a:ext cx="6537500" cy="452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604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761" y="439891"/>
            <a:ext cx="5907118" cy="581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539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912" y="2154728"/>
            <a:ext cx="8354989" cy="324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851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8064"/>
            <a:ext cx="7533039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“New Way” </a:t>
            </a:r>
            <a:br>
              <a:rPr lang="en-US" dirty="0"/>
            </a:br>
            <a:r>
              <a:rPr lang="en-US" dirty="0"/>
              <a:t>Care Partner Conversations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1559" y="1692019"/>
            <a:ext cx="7533039" cy="452596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3 annual performance conversations with each team member</a:t>
            </a:r>
          </a:p>
          <a:p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15-20 minute one-on-one meetings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Measures team member’s alignment with mission, vision, values of organization &amp; team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Provide timely feedback about employee performance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Help remove barriers in the workplace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90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01"/>
            <a:ext cx="7533039" cy="1143000"/>
          </a:xfrm>
        </p:spPr>
        <p:txBody>
          <a:bodyPr/>
          <a:lstStyle/>
          <a:p>
            <a:r>
              <a:rPr lang="en-US" dirty="0"/>
              <a:t>Benefits of Care Partner Conversations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Expectations are made clear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Management is quickly made aware of any issues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Strengthens trust between manager and team members **Identified as primary engagement survey opportunity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Team members feel a sense of purpose identifying with organizational goals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622956"/>
      </p:ext>
    </p:extLst>
  </p:cSld>
  <p:clrMapOvr>
    <a:masterClrMapping/>
  </p:clrMapOvr>
</p:sld>
</file>

<file path=ppt/theme/theme1.xml><?xml version="1.0" encoding="utf-8"?>
<a:theme xmlns:a="http://schemas.openxmlformats.org/drawingml/2006/main" name="StAnnFlowerComm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StAnnFlowerCommm</Template>
  <TotalTime>332</TotalTime>
  <Words>616</Words>
  <Application>Microsoft Office PowerPoint</Application>
  <PresentationFormat>On-screen Show (4:3)</PresentationFormat>
  <Paragraphs>82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Lucida Grande</vt:lpstr>
      <vt:lpstr>Times</vt:lpstr>
      <vt:lpstr>Times-Roman</vt:lpstr>
      <vt:lpstr>Wingdings</vt:lpstr>
      <vt:lpstr>StAnnFlowerCommm</vt:lpstr>
      <vt:lpstr>St. Ann’s Continuous Performance Management</vt:lpstr>
      <vt:lpstr>The “Old Way” Annual Performance Evaluation</vt:lpstr>
      <vt:lpstr>Graphic Rating Scale</vt:lpstr>
      <vt:lpstr>Flaws of the “Old Way”</vt:lpstr>
      <vt:lpstr>What is the purpose of providing feedback to team members?</vt:lpstr>
      <vt:lpstr>PowerPoint Presentation</vt:lpstr>
      <vt:lpstr>PowerPoint Presentation</vt:lpstr>
      <vt:lpstr>The “New Way”  Care Partner Conversations </vt:lpstr>
      <vt:lpstr>Benefits of Care Partner Conversations</vt:lpstr>
      <vt:lpstr>Care Partner Conversation Topics</vt:lpstr>
      <vt:lpstr>One item of praise, one item of coaching </vt:lpstr>
      <vt:lpstr>Make it a two-way conversation!</vt:lpstr>
      <vt:lpstr>Building Appropriate Manager/Team Member Relationships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erwerewrew</dc:title>
  <dc:creator>Luther, Bryn</dc:creator>
  <cp:lastModifiedBy>Earl Gifford</cp:lastModifiedBy>
  <cp:revision>14</cp:revision>
  <cp:lastPrinted>2014-04-30T15:21:59Z</cp:lastPrinted>
  <dcterms:created xsi:type="dcterms:W3CDTF">2014-04-30T15:20:31Z</dcterms:created>
  <dcterms:modified xsi:type="dcterms:W3CDTF">2022-12-13T19:46:22Z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2022-11-30T15:00:04Z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84be19ee-3a4a-4c43-8b2c-a63d9d78d7de</vt:lpwstr>
  </property>
  <property fmtid="{D5CDD505-2E9C-101B-9397-08002B2CF9AE}" pid="7" name="MSIP_Label_defa4170-0d19-0005-0004-bc88714345d2_ActionId">
    <vt:lpwstr>b25dc6e1-dd23-41b9-82bb-5704ed217ad4</vt:lpwstr>
  </property>
  <property fmtid="{D5CDD505-2E9C-101B-9397-08002B2CF9AE}" pid="8" name="MSIP_Label_defa4170-0d19-0005-0004-bc88714345d2_ContentBits">
    <vt:lpwstr>0</vt:lpwstr>
  </property>
</Properties>
</file>