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6"/>
  </p:notesMasterIdLst>
  <p:sldIdLst>
    <p:sldId id="266" r:id="rId5"/>
    <p:sldId id="268" r:id="rId6"/>
    <p:sldId id="269" r:id="rId7"/>
    <p:sldId id="272" r:id="rId8"/>
    <p:sldId id="278" r:id="rId9"/>
    <p:sldId id="281" r:id="rId10"/>
    <p:sldId id="283" r:id="rId11"/>
    <p:sldId id="280" r:id="rId12"/>
    <p:sldId id="275" r:id="rId13"/>
    <p:sldId id="276" r:id="rId14"/>
    <p:sldId id="277" r:id="rId15"/>
  </p:sldIdLst>
  <p:sldSz cx="18288000" cy="10287000"/>
  <p:notesSz cx="6858000" cy="9144000"/>
  <p:embeddedFontLst>
    <p:embeddedFont>
      <p:font typeface="Calibri" panose="020F0502020204030204" pitchFamily="34" charset="0"/>
      <p:regular r:id="rId17"/>
      <p:bold r:id="rId18"/>
      <p:italic r:id="rId19"/>
      <p:boldItalic r:id="rId20"/>
    </p:embeddedFont>
    <p:embeddedFont>
      <p:font typeface="Lato" panose="020F0502020204030203" pitchFamily="34" charset="0"/>
      <p:regular r:id="rId21"/>
      <p:bold r:id="rId22"/>
      <p:italic r:id="rId23"/>
      <p:boldItalic r:id="rId24"/>
    </p:embeddedFont>
    <p:embeddedFont>
      <p:font typeface="Lato 1" panose="020B0604020202020204" charset="0"/>
      <p:regular r:id="rId25"/>
      <p:bold r:id="rId26"/>
      <p:italic r:id="rId27"/>
      <p:boldItalic r:id="rId28"/>
    </p:embeddedFont>
    <p:embeddedFont>
      <p:font typeface="Lato 1 Italics" panose="020B0604020202020204" charset="0"/>
      <p:regular r:id="rId29"/>
      <p:bold r:id="rId30"/>
      <p:italic r:id="rId31"/>
      <p:boldItalic r:id="rId32"/>
    </p:embeddedFont>
    <p:embeddedFont>
      <p:font typeface="Lato 2" panose="020B0604020202020204" charset="0"/>
      <p:regular r:id="rId33"/>
      <p:bold r:id="rId34"/>
      <p:italic r:id="rId35"/>
      <p:boldItalic r:id="rId36"/>
    </p:embeddedFont>
    <p:embeddedFont>
      <p:font typeface="Lato Medium" panose="020F0502020204030203" pitchFamily="34" charset="0"/>
      <p:regular r:id="rId37"/>
      <p:italic r:id="rId38"/>
    </p:embeddedFont>
    <p:embeddedFont>
      <p:font typeface="Noto Sans" panose="020B0502040504020204" pitchFamily="34" charset="0"/>
      <p:regular r:id="rId39"/>
      <p:bold r:id="rId40"/>
      <p:italic r:id="rId41"/>
      <p:boldItalic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AF47"/>
    <a:srgbClr val="69782A"/>
    <a:srgbClr val="7F2629"/>
    <a:srgbClr val="A3C167"/>
    <a:srgbClr val="518634"/>
    <a:srgbClr val="A9ABAD"/>
    <a:srgbClr val="4C4D4E"/>
    <a:srgbClr val="4C4D51"/>
    <a:srgbClr val="D87636"/>
    <a:srgbClr val="41A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361F2D-E9B4-4FA2-9F79-EE3F0113A3DA}" v="3" dt="2023-04-07T22:27:07.6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230" y="3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font" Target="fonts/font23.fntdata"/><Relationship Id="rId21" Type="http://schemas.openxmlformats.org/officeDocument/2006/relationships/font" Target="fonts/font5.fntdata"/><Relationship Id="rId34" Type="http://schemas.openxmlformats.org/officeDocument/2006/relationships/font" Target="fonts/font18.fntdata"/><Relationship Id="rId42" Type="http://schemas.openxmlformats.org/officeDocument/2006/relationships/font" Target="fonts/font26.fntdata"/><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notesMaster" Target="notesMasters/notesMaster1.xml"/><Relationship Id="rId29"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font" Target="fonts/font21.fntdata"/><Relationship Id="rId40" Type="http://schemas.openxmlformats.org/officeDocument/2006/relationships/font" Target="fonts/font24.fntdata"/><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font" Target="fonts/font20.fntdata"/><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font" Target="fonts/font15.fntdata"/><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font" Target="fonts/font22.fntdata"/><Relationship Id="rId46" Type="http://schemas.openxmlformats.org/officeDocument/2006/relationships/tableStyles" Target="tableStyles.xml"/><Relationship Id="rId20" Type="http://schemas.openxmlformats.org/officeDocument/2006/relationships/font" Target="fonts/font4.fntdata"/><Relationship Id="rId41" Type="http://schemas.openxmlformats.org/officeDocument/2006/relationships/font" Target="fonts/font25.fntdata"/></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03814A-1629-41F3-9B7D-76464DF6E5C5}" type="doc">
      <dgm:prSet loTypeId="urn:microsoft.com/office/officeart/2005/8/layout/chevron1" loCatId="process" qsTypeId="urn:microsoft.com/office/officeart/2005/8/quickstyle/simple1" qsCatId="simple" csTypeId="urn:microsoft.com/office/officeart/2005/8/colors/colorful1" csCatId="colorful" phldr="1"/>
      <dgm:spPr/>
      <dgm:t>
        <a:bodyPr/>
        <a:lstStyle/>
        <a:p>
          <a:endParaRPr lang="en-US"/>
        </a:p>
      </dgm:t>
    </dgm:pt>
    <dgm:pt modelId="{76853432-4C22-4328-8556-6262488DEB08}">
      <dgm:prSet phldrT="[Text]"/>
      <dgm:spPr>
        <a:solidFill>
          <a:schemeClr val="bg1">
            <a:lumMod val="65000"/>
          </a:schemeClr>
        </a:solidFill>
      </dgm:spPr>
      <dgm:t>
        <a:bodyPr/>
        <a:lstStyle/>
        <a:p>
          <a:r>
            <a:rPr lang="en-US" b="1"/>
            <a:t>No Disclosures or Min State Law Requirements</a:t>
          </a:r>
        </a:p>
      </dgm:t>
    </dgm:pt>
    <dgm:pt modelId="{44A3BB84-C600-452C-B694-EA0E3957DFC2}" type="parTrans" cxnId="{84792C0C-377D-4448-8269-D8D7337339A6}">
      <dgm:prSet/>
      <dgm:spPr/>
      <dgm:t>
        <a:bodyPr/>
        <a:lstStyle/>
        <a:p>
          <a:endParaRPr lang="en-US"/>
        </a:p>
      </dgm:t>
    </dgm:pt>
    <dgm:pt modelId="{6D071D3D-1577-46ED-AA5B-66990E28FF61}" type="sibTrans" cxnId="{84792C0C-377D-4448-8269-D8D7337339A6}">
      <dgm:prSet/>
      <dgm:spPr/>
      <dgm:t>
        <a:bodyPr/>
        <a:lstStyle/>
        <a:p>
          <a:endParaRPr lang="en-US"/>
        </a:p>
      </dgm:t>
    </dgm:pt>
    <dgm:pt modelId="{902907B8-6E8B-4A9A-BC76-BAE7E2C67C46}">
      <dgm:prSet phldrT="[Text]"/>
      <dgm:spPr>
        <a:solidFill>
          <a:srgbClr val="8CAF47"/>
        </a:solidFill>
      </dgm:spPr>
      <dgm:t>
        <a:bodyPr/>
        <a:lstStyle/>
        <a:p>
          <a:r>
            <a:rPr lang="en-US" b="1"/>
            <a:t>Providing Position/Dept Pay Ranges</a:t>
          </a:r>
        </a:p>
      </dgm:t>
    </dgm:pt>
    <dgm:pt modelId="{B1ECE059-1C64-4842-8BDF-89B7CB3062C0}" type="parTrans" cxnId="{867FC66B-93E8-4102-A8A4-35431325DDC6}">
      <dgm:prSet/>
      <dgm:spPr/>
      <dgm:t>
        <a:bodyPr/>
        <a:lstStyle/>
        <a:p>
          <a:endParaRPr lang="en-US"/>
        </a:p>
      </dgm:t>
    </dgm:pt>
    <dgm:pt modelId="{5ED9A7BC-7091-4C80-84AD-7B5F2D7149F5}" type="sibTrans" cxnId="{867FC66B-93E8-4102-A8A4-35431325DDC6}">
      <dgm:prSet/>
      <dgm:spPr/>
      <dgm:t>
        <a:bodyPr/>
        <a:lstStyle/>
        <a:p>
          <a:endParaRPr lang="en-US"/>
        </a:p>
      </dgm:t>
    </dgm:pt>
    <dgm:pt modelId="{8F97215D-785C-4154-A56D-329B9C77007E}">
      <dgm:prSet phldrT="[Text]"/>
      <dgm:spPr>
        <a:solidFill>
          <a:srgbClr val="69782A"/>
        </a:solidFill>
      </dgm:spPr>
      <dgm:t>
        <a:bodyPr/>
        <a:lstStyle/>
        <a:p>
          <a:r>
            <a:rPr lang="en-US" b="1"/>
            <a:t>Providing All Ranges and Complete Structure</a:t>
          </a:r>
        </a:p>
      </dgm:t>
    </dgm:pt>
    <dgm:pt modelId="{280900BD-3CD1-4EF2-8A3F-77BC5C8FE63F}" type="parTrans" cxnId="{F85E681C-32CB-4DEC-833A-49F6D8B48500}">
      <dgm:prSet/>
      <dgm:spPr/>
      <dgm:t>
        <a:bodyPr/>
        <a:lstStyle/>
        <a:p>
          <a:endParaRPr lang="en-US"/>
        </a:p>
      </dgm:t>
    </dgm:pt>
    <dgm:pt modelId="{1851C893-40C8-4AB8-8A7A-16A58CB2C97E}" type="sibTrans" cxnId="{F85E681C-32CB-4DEC-833A-49F6D8B48500}">
      <dgm:prSet/>
      <dgm:spPr/>
      <dgm:t>
        <a:bodyPr/>
        <a:lstStyle/>
        <a:p>
          <a:endParaRPr lang="en-US"/>
        </a:p>
      </dgm:t>
    </dgm:pt>
    <dgm:pt modelId="{D0C398D0-7FCD-4B6C-B26E-77C0EC95A331}">
      <dgm:prSet phldrT="[Text]"/>
      <dgm:spPr>
        <a:solidFill>
          <a:schemeClr val="accent3">
            <a:lumMod val="50000"/>
          </a:schemeClr>
        </a:solidFill>
      </dgm:spPr>
      <dgm:t>
        <a:bodyPr/>
        <a:lstStyle/>
        <a:p>
          <a:r>
            <a:rPr lang="en-US" b="1"/>
            <a:t>Providing All  Individual Salary Information to All Employees</a:t>
          </a:r>
        </a:p>
      </dgm:t>
    </dgm:pt>
    <dgm:pt modelId="{49B1D384-9CBD-4848-BF85-FD6AA9D84E18}" type="parTrans" cxnId="{2B60F279-5FF7-40FA-8973-6E47D66E756B}">
      <dgm:prSet/>
      <dgm:spPr/>
      <dgm:t>
        <a:bodyPr/>
        <a:lstStyle/>
        <a:p>
          <a:endParaRPr lang="en-US"/>
        </a:p>
      </dgm:t>
    </dgm:pt>
    <dgm:pt modelId="{7F978E6D-A5D7-4CEA-A18E-A889E763608A}" type="sibTrans" cxnId="{2B60F279-5FF7-40FA-8973-6E47D66E756B}">
      <dgm:prSet/>
      <dgm:spPr/>
      <dgm:t>
        <a:bodyPr/>
        <a:lstStyle/>
        <a:p>
          <a:endParaRPr lang="en-US"/>
        </a:p>
      </dgm:t>
    </dgm:pt>
    <dgm:pt modelId="{E941D64C-241D-45BA-8FA7-51B9193732A0}">
      <dgm:prSet phldrT="[Text]"/>
      <dgm:spPr>
        <a:solidFill>
          <a:srgbClr val="A3C167"/>
        </a:solidFill>
      </dgm:spPr>
      <dgm:t>
        <a:bodyPr/>
        <a:lstStyle/>
        <a:p>
          <a:r>
            <a:rPr lang="en-US" b="1"/>
            <a:t>How Pay Is Determined</a:t>
          </a:r>
        </a:p>
      </dgm:t>
    </dgm:pt>
    <dgm:pt modelId="{42A0234A-355A-4C14-83FA-C893EFD553AC}" type="parTrans" cxnId="{DD2B1F50-A9C8-45CC-9C6F-4D91C2D2B18E}">
      <dgm:prSet/>
      <dgm:spPr/>
      <dgm:t>
        <a:bodyPr/>
        <a:lstStyle/>
        <a:p>
          <a:endParaRPr lang="en-US"/>
        </a:p>
      </dgm:t>
    </dgm:pt>
    <dgm:pt modelId="{F7CCC400-0026-4594-854F-101401F775D6}" type="sibTrans" cxnId="{DD2B1F50-A9C8-45CC-9C6F-4D91C2D2B18E}">
      <dgm:prSet/>
      <dgm:spPr/>
      <dgm:t>
        <a:bodyPr/>
        <a:lstStyle/>
        <a:p>
          <a:endParaRPr lang="en-US"/>
        </a:p>
      </dgm:t>
    </dgm:pt>
    <dgm:pt modelId="{7232F782-F974-48B3-A126-7995714B7D16}" type="pres">
      <dgm:prSet presAssocID="{F303814A-1629-41F3-9B7D-76464DF6E5C5}" presName="Name0" presStyleCnt="0">
        <dgm:presLayoutVars>
          <dgm:dir/>
          <dgm:animLvl val="lvl"/>
          <dgm:resizeHandles val="exact"/>
        </dgm:presLayoutVars>
      </dgm:prSet>
      <dgm:spPr/>
    </dgm:pt>
    <dgm:pt modelId="{C7695EEC-AC83-48C8-A03E-625C59DF02F8}" type="pres">
      <dgm:prSet presAssocID="{76853432-4C22-4328-8556-6262488DEB08}" presName="parTxOnly" presStyleLbl="node1" presStyleIdx="0" presStyleCnt="5">
        <dgm:presLayoutVars>
          <dgm:chMax val="0"/>
          <dgm:chPref val="0"/>
          <dgm:bulletEnabled val="1"/>
        </dgm:presLayoutVars>
      </dgm:prSet>
      <dgm:spPr/>
    </dgm:pt>
    <dgm:pt modelId="{489294C1-A207-4404-BFE1-BFF64F394479}" type="pres">
      <dgm:prSet presAssocID="{6D071D3D-1577-46ED-AA5B-66990E28FF61}" presName="parTxOnlySpace" presStyleCnt="0"/>
      <dgm:spPr/>
    </dgm:pt>
    <dgm:pt modelId="{518B4F89-4931-484B-B65F-1D07364C0FCE}" type="pres">
      <dgm:prSet presAssocID="{E941D64C-241D-45BA-8FA7-51B9193732A0}" presName="parTxOnly" presStyleLbl="node1" presStyleIdx="1" presStyleCnt="5">
        <dgm:presLayoutVars>
          <dgm:chMax val="0"/>
          <dgm:chPref val="0"/>
          <dgm:bulletEnabled val="1"/>
        </dgm:presLayoutVars>
      </dgm:prSet>
      <dgm:spPr/>
    </dgm:pt>
    <dgm:pt modelId="{914B0E36-4D80-4032-A96C-206AE3B74A13}" type="pres">
      <dgm:prSet presAssocID="{F7CCC400-0026-4594-854F-101401F775D6}" presName="parTxOnlySpace" presStyleCnt="0"/>
      <dgm:spPr/>
    </dgm:pt>
    <dgm:pt modelId="{04685D32-0DAE-419C-BEB8-3EF630D134BB}" type="pres">
      <dgm:prSet presAssocID="{902907B8-6E8B-4A9A-BC76-BAE7E2C67C46}" presName="parTxOnly" presStyleLbl="node1" presStyleIdx="2" presStyleCnt="5" custLinFactNeighborY="338">
        <dgm:presLayoutVars>
          <dgm:chMax val="0"/>
          <dgm:chPref val="0"/>
          <dgm:bulletEnabled val="1"/>
        </dgm:presLayoutVars>
      </dgm:prSet>
      <dgm:spPr/>
    </dgm:pt>
    <dgm:pt modelId="{17408FC0-FA8F-465D-8C21-1416352276E1}" type="pres">
      <dgm:prSet presAssocID="{5ED9A7BC-7091-4C80-84AD-7B5F2D7149F5}" presName="parTxOnlySpace" presStyleCnt="0"/>
      <dgm:spPr/>
    </dgm:pt>
    <dgm:pt modelId="{6E781458-DF2B-421D-87E4-DFA92E27CB4F}" type="pres">
      <dgm:prSet presAssocID="{8F97215D-785C-4154-A56D-329B9C77007E}" presName="parTxOnly" presStyleLbl="node1" presStyleIdx="3" presStyleCnt="5">
        <dgm:presLayoutVars>
          <dgm:chMax val="0"/>
          <dgm:chPref val="0"/>
          <dgm:bulletEnabled val="1"/>
        </dgm:presLayoutVars>
      </dgm:prSet>
      <dgm:spPr/>
    </dgm:pt>
    <dgm:pt modelId="{7216F84F-6C09-4F87-9992-B7F97FD65730}" type="pres">
      <dgm:prSet presAssocID="{1851C893-40C8-4AB8-8A7A-16A58CB2C97E}" presName="parTxOnlySpace" presStyleCnt="0"/>
      <dgm:spPr/>
    </dgm:pt>
    <dgm:pt modelId="{F2ECCF52-0048-44EF-977D-F6E06469B1DD}" type="pres">
      <dgm:prSet presAssocID="{D0C398D0-7FCD-4B6C-B26E-77C0EC95A331}" presName="parTxOnly" presStyleLbl="node1" presStyleIdx="4" presStyleCnt="5">
        <dgm:presLayoutVars>
          <dgm:chMax val="0"/>
          <dgm:chPref val="0"/>
          <dgm:bulletEnabled val="1"/>
        </dgm:presLayoutVars>
      </dgm:prSet>
      <dgm:spPr/>
    </dgm:pt>
  </dgm:ptLst>
  <dgm:cxnLst>
    <dgm:cxn modelId="{84792C0C-377D-4448-8269-D8D7337339A6}" srcId="{F303814A-1629-41F3-9B7D-76464DF6E5C5}" destId="{76853432-4C22-4328-8556-6262488DEB08}" srcOrd="0" destOrd="0" parTransId="{44A3BB84-C600-452C-B694-EA0E3957DFC2}" sibTransId="{6D071D3D-1577-46ED-AA5B-66990E28FF61}"/>
    <dgm:cxn modelId="{83720918-1BB7-4C49-8947-C9C9E7C39BF2}" type="presOf" srcId="{D0C398D0-7FCD-4B6C-B26E-77C0EC95A331}" destId="{F2ECCF52-0048-44EF-977D-F6E06469B1DD}" srcOrd="0" destOrd="0" presId="urn:microsoft.com/office/officeart/2005/8/layout/chevron1"/>
    <dgm:cxn modelId="{384F6D1B-8A48-4A7A-ADFB-5D269F6A8DBB}" type="presOf" srcId="{902907B8-6E8B-4A9A-BC76-BAE7E2C67C46}" destId="{04685D32-0DAE-419C-BEB8-3EF630D134BB}" srcOrd="0" destOrd="0" presId="urn:microsoft.com/office/officeart/2005/8/layout/chevron1"/>
    <dgm:cxn modelId="{F85E681C-32CB-4DEC-833A-49F6D8B48500}" srcId="{F303814A-1629-41F3-9B7D-76464DF6E5C5}" destId="{8F97215D-785C-4154-A56D-329B9C77007E}" srcOrd="3" destOrd="0" parTransId="{280900BD-3CD1-4EF2-8A3F-77BC5C8FE63F}" sibTransId="{1851C893-40C8-4AB8-8A7A-16A58CB2C97E}"/>
    <dgm:cxn modelId="{AACE8A25-7DEC-4267-B66C-EF35E59F6D72}" type="presOf" srcId="{8F97215D-785C-4154-A56D-329B9C77007E}" destId="{6E781458-DF2B-421D-87E4-DFA92E27CB4F}" srcOrd="0" destOrd="0" presId="urn:microsoft.com/office/officeart/2005/8/layout/chevron1"/>
    <dgm:cxn modelId="{45FAD53A-EF60-47B8-B82A-84FB39ED1858}" type="presOf" srcId="{F303814A-1629-41F3-9B7D-76464DF6E5C5}" destId="{7232F782-F974-48B3-A126-7995714B7D16}" srcOrd="0" destOrd="0" presId="urn:microsoft.com/office/officeart/2005/8/layout/chevron1"/>
    <dgm:cxn modelId="{867FC66B-93E8-4102-A8A4-35431325DDC6}" srcId="{F303814A-1629-41F3-9B7D-76464DF6E5C5}" destId="{902907B8-6E8B-4A9A-BC76-BAE7E2C67C46}" srcOrd="2" destOrd="0" parTransId="{B1ECE059-1C64-4842-8BDF-89B7CB3062C0}" sibTransId="{5ED9A7BC-7091-4C80-84AD-7B5F2D7149F5}"/>
    <dgm:cxn modelId="{3811446C-35B4-43C6-B8EA-38EA82898113}" type="presOf" srcId="{E941D64C-241D-45BA-8FA7-51B9193732A0}" destId="{518B4F89-4931-484B-B65F-1D07364C0FCE}" srcOrd="0" destOrd="0" presId="urn:microsoft.com/office/officeart/2005/8/layout/chevron1"/>
    <dgm:cxn modelId="{DD2B1F50-A9C8-45CC-9C6F-4D91C2D2B18E}" srcId="{F303814A-1629-41F3-9B7D-76464DF6E5C5}" destId="{E941D64C-241D-45BA-8FA7-51B9193732A0}" srcOrd="1" destOrd="0" parTransId="{42A0234A-355A-4C14-83FA-C893EFD553AC}" sibTransId="{F7CCC400-0026-4594-854F-101401F775D6}"/>
    <dgm:cxn modelId="{2B60F279-5FF7-40FA-8973-6E47D66E756B}" srcId="{F303814A-1629-41F3-9B7D-76464DF6E5C5}" destId="{D0C398D0-7FCD-4B6C-B26E-77C0EC95A331}" srcOrd="4" destOrd="0" parTransId="{49B1D384-9CBD-4848-BF85-FD6AA9D84E18}" sibTransId="{7F978E6D-A5D7-4CEA-A18E-A889E763608A}"/>
    <dgm:cxn modelId="{88FC1A7B-C2C7-4373-9200-D0398B18514F}" type="presOf" srcId="{76853432-4C22-4328-8556-6262488DEB08}" destId="{C7695EEC-AC83-48C8-A03E-625C59DF02F8}" srcOrd="0" destOrd="0" presId="urn:microsoft.com/office/officeart/2005/8/layout/chevron1"/>
    <dgm:cxn modelId="{210542B7-D862-4E1D-898E-5547B8D16501}" type="presParOf" srcId="{7232F782-F974-48B3-A126-7995714B7D16}" destId="{C7695EEC-AC83-48C8-A03E-625C59DF02F8}" srcOrd="0" destOrd="0" presId="urn:microsoft.com/office/officeart/2005/8/layout/chevron1"/>
    <dgm:cxn modelId="{5AA35C1A-2C59-462A-BBFA-20529E0D1CC8}" type="presParOf" srcId="{7232F782-F974-48B3-A126-7995714B7D16}" destId="{489294C1-A207-4404-BFE1-BFF64F394479}" srcOrd="1" destOrd="0" presId="urn:microsoft.com/office/officeart/2005/8/layout/chevron1"/>
    <dgm:cxn modelId="{CB5F1AF1-47A1-4E18-AB13-9E1F58293D41}" type="presParOf" srcId="{7232F782-F974-48B3-A126-7995714B7D16}" destId="{518B4F89-4931-484B-B65F-1D07364C0FCE}" srcOrd="2" destOrd="0" presId="urn:microsoft.com/office/officeart/2005/8/layout/chevron1"/>
    <dgm:cxn modelId="{A02DB39C-4DC3-4662-ABCB-A0BD68ED69FF}" type="presParOf" srcId="{7232F782-F974-48B3-A126-7995714B7D16}" destId="{914B0E36-4D80-4032-A96C-206AE3B74A13}" srcOrd="3" destOrd="0" presId="urn:microsoft.com/office/officeart/2005/8/layout/chevron1"/>
    <dgm:cxn modelId="{C0FF9BCF-427C-4D1B-9899-8975F693472E}" type="presParOf" srcId="{7232F782-F974-48B3-A126-7995714B7D16}" destId="{04685D32-0DAE-419C-BEB8-3EF630D134BB}" srcOrd="4" destOrd="0" presId="urn:microsoft.com/office/officeart/2005/8/layout/chevron1"/>
    <dgm:cxn modelId="{BF091413-A423-4010-B71F-E3E7DA72F163}" type="presParOf" srcId="{7232F782-F974-48B3-A126-7995714B7D16}" destId="{17408FC0-FA8F-465D-8C21-1416352276E1}" srcOrd="5" destOrd="0" presId="urn:microsoft.com/office/officeart/2005/8/layout/chevron1"/>
    <dgm:cxn modelId="{F54C612D-1491-478D-BD8C-10FADEC8EEDD}" type="presParOf" srcId="{7232F782-F974-48B3-A126-7995714B7D16}" destId="{6E781458-DF2B-421D-87E4-DFA92E27CB4F}" srcOrd="6" destOrd="0" presId="urn:microsoft.com/office/officeart/2005/8/layout/chevron1"/>
    <dgm:cxn modelId="{F0E66ABF-5CDB-423E-84DA-56C47FDE7FD7}" type="presParOf" srcId="{7232F782-F974-48B3-A126-7995714B7D16}" destId="{7216F84F-6C09-4F87-9992-B7F97FD65730}" srcOrd="7" destOrd="0" presId="urn:microsoft.com/office/officeart/2005/8/layout/chevron1"/>
    <dgm:cxn modelId="{03B33D18-0946-4636-9D00-4DF4BF00AF07}" type="presParOf" srcId="{7232F782-F974-48B3-A126-7995714B7D16}" destId="{F2ECCF52-0048-44EF-977D-F6E06469B1DD}"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03814A-1629-41F3-9B7D-76464DF6E5C5}" type="doc">
      <dgm:prSet loTypeId="urn:microsoft.com/office/officeart/2005/8/layout/chevron1" loCatId="process" qsTypeId="urn:microsoft.com/office/officeart/2005/8/quickstyle/simple1" qsCatId="simple" csTypeId="urn:microsoft.com/office/officeart/2005/8/colors/colorful1" csCatId="colorful" phldr="1"/>
      <dgm:spPr/>
    </dgm:pt>
    <dgm:pt modelId="{76853432-4C22-4328-8556-6262488DEB08}">
      <dgm:prSet phldrT="[Text]"/>
      <dgm:spPr/>
      <dgm:t>
        <a:bodyPr/>
        <a:lstStyle/>
        <a:p>
          <a:r>
            <a:rPr lang="en-US" b="1"/>
            <a:t>Know the law</a:t>
          </a:r>
        </a:p>
      </dgm:t>
    </dgm:pt>
    <dgm:pt modelId="{44A3BB84-C600-452C-B694-EA0E3957DFC2}" type="parTrans" cxnId="{84792C0C-377D-4448-8269-D8D7337339A6}">
      <dgm:prSet/>
      <dgm:spPr/>
      <dgm:t>
        <a:bodyPr/>
        <a:lstStyle/>
        <a:p>
          <a:endParaRPr lang="en-US"/>
        </a:p>
      </dgm:t>
    </dgm:pt>
    <dgm:pt modelId="{6D071D3D-1577-46ED-AA5B-66990E28FF61}" type="sibTrans" cxnId="{84792C0C-377D-4448-8269-D8D7337339A6}">
      <dgm:prSet/>
      <dgm:spPr/>
      <dgm:t>
        <a:bodyPr/>
        <a:lstStyle/>
        <a:p>
          <a:endParaRPr lang="en-US"/>
        </a:p>
      </dgm:t>
    </dgm:pt>
    <dgm:pt modelId="{902907B8-6E8B-4A9A-BC76-BAE7E2C67C46}">
      <dgm:prSet phldrT="[Text]"/>
      <dgm:spPr/>
      <dgm:t>
        <a:bodyPr/>
        <a:lstStyle/>
        <a:p>
          <a:r>
            <a:rPr lang="en-US" b="1"/>
            <a:t>Internal Communication Plan </a:t>
          </a:r>
        </a:p>
      </dgm:t>
    </dgm:pt>
    <dgm:pt modelId="{B1ECE059-1C64-4842-8BDF-89B7CB3062C0}" type="parTrans" cxnId="{867FC66B-93E8-4102-A8A4-35431325DDC6}">
      <dgm:prSet/>
      <dgm:spPr/>
      <dgm:t>
        <a:bodyPr/>
        <a:lstStyle/>
        <a:p>
          <a:endParaRPr lang="en-US"/>
        </a:p>
      </dgm:t>
    </dgm:pt>
    <dgm:pt modelId="{5ED9A7BC-7091-4C80-84AD-7B5F2D7149F5}" type="sibTrans" cxnId="{867FC66B-93E8-4102-A8A4-35431325DDC6}">
      <dgm:prSet/>
      <dgm:spPr/>
      <dgm:t>
        <a:bodyPr/>
        <a:lstStyle/>
        <a:p>
          <a:endParaRPr lang="en-US"/>
        </a:p>
      </dgm:t>
    </dgm:pt>
    <dgm:pt modelId="{50D499EB-A1C4-4565-97D6-0B4A91DE3818}">
      <dgm:prSet phldrT="[Text]"/>
      <dgm:spPr/>
      <dgm:t>
        <a:bodyPr/>
        <a:lstStyle/>
        <a:p>
          <a:r>
            <a:rPr lang="en-US"/>
            <a:t>Internal Pay Equity Analysis</a:t>
          </a:r>
        </a:p>
      </dgm:t>
    </dgm:pt>
    <dgm:pt modelId="{D32E2C3E-B5AC-466A-A369-CBFFE44D4663}" type="parTrans" cxnId="{ED4DF455-375D-4574-9DAF-48130B2C58B2}">
      <dgm:prSet/>
      <dgm:spPr/>
      <dgm:t>
        <a:bodyPr/>
        <a:lstStyle/>
        <a:p>
          <a:endParaRPr lang="en-US"/>
        </a:p>
      </dgm:t>
    </dgm:pt>
    <dgm:pt modelId="{A6B5613F-7B21-4C28-B17D-E067A6774DB6}" type="sibTrans" cxnId="{ED4DF455-375D-4574-9DAF-48130B2C58B2}">
      <dgm:prSet/>
      <dgm:spPr/>
      <dgm:t>
        <a:bodyPr/>
        <a:lstStyle/>
        <a:p>
          <a:endParaRPr lang="en-US"/>
        </a:p>
      </dgm:t>
    </dgm:pt>
    <dgm:pt modelId="{6473D270-052E-47B1-866A-B7E6A304DDE0}">
      <dgm:prSet phldrT="[Text]"/>
      <dgm:spPr/>
      <dgm:t>
        <a:bodyPr/>
        <a:lstStyle/>
        <a:p>
          <a:r>
            <a:rPr lang="en-US"/>
            <a:t>Education &amp; share results</a:t>
          </a:r>
        </a:p>
      </dgm:t>
    </dgm:pt>
    <dgm:pt modelId="{D5C90B88-9B5B-45B8-8116-0B11FBBD7015}" type="parTrans" cxnId="{0B51A5EB-ED1F-4261-BADD-0E813060C50E}">
      <dgm:prSet/>
      <dgm:spPr/>
      <dgm:t>
        <a:bodyPr/>
        <a:lstStyle/>
        <a:p>
          <a:endParaRPr lang="en-US"/>
        </a:p>
      </dgm:t>
    </dgm:pt>
    <dgm:pt modelId="{EF5F0DF0-D185-46B4-A35E-CC5E346EBDA2}" type="sibTrans" cxnId="{0B51A5EB-ED1F-4261-BADD-0E813060C50E}">
      <dgm:prSet/>
      <dgm:spPr/>
      <dgm:t>
        <a:bodyPr/>
        <a:lstStyle/>
        <a:p>
          <a:endParaRPr lang="en-US"/>
        </a:p>
      </dgm:t>
    </dgm:pt>
    <dgm:pt modelId="{BDF75EFF-1FC5-4DE3-884B-8CA953C1567B}">
      <dgm:prSet phldrT="[Text]"/>
      <dgm:spPr/>
      <dgm:t>
        <a:bodyPr/>
        <a:lstStyle/>
        <a:p>
          <a:r>
            <a:rPr lang="en-US"/>
            <a:t>Align salary/wage ranges with compensation philosophy and desired candidates</a:t>
          </a:r>
        </a:p>
      </dgm:t>
    </dgm:pt>
    <dgm:pt modelId="{233309D2-3326-4D3B-8F48-E435B9840DBA}" type="parTrans" cxnId="{634FE69E-B640-4B31-B9CB-92D2A11EDC59}">
      <dgm:prSet/>
      <dgm:spPr/>
      <dgm:t>
        <a:bodyPr/>
        <a:lstStyle/>
        <a:p>
          <a:endParaRPr lang="en-US"/>
        </a:p>
      </dgm:t>
    </dgm:pt>
    <dgm:pt modelId="{FC96A3F3-C52F-4F57-B549-519B9EE34E55}" type="sibTrans" cxnId="{634FE69E-B640-4B31-B9CB-92D2A11EDC59}">
      <dgm:prSet/>
      <dgm:spPr/>
      <dgm:t>
        <a:bodyPr/>
        <a:lstStyle/>
        <a:p>
          <a:endParaRPr lang="en-US"/>
        </a:p>
      </dgm:t>
    </dgm:pt>
    <dgm:pt modelId="{8F97215D-785C-4154-A56D-329B9C77007E}">
      <dgm:prSet phldrT="[Text]"/>
      <dgm:spPr/>
      <dgm:t>
        <a:bodyPr/>
        <a:lstStyle/>
        <a:p>
          <a:r>
            <a:rPr lang="en-US" b="1"/>
            <a:t>Amend Recruitment Policy/Procedures</a:t>
          </a:r>
        </a:p>
      </dgm:t>
    </dgm:pt>
    <dgm:pt modelId="{280900BD-3CD1-4EF2-8A3F-77BC5C8FE63F}" type="parTrans" cxnId="{F85E681C-32CB-4DEC-833A-49F6D8B48500}">
      <dgm:prSet/>
      <dgm:spPr/>
      <dgm:t>
        <a:bodyPr/>
        <a:lstStyle/>
        <a:p>
          <a:endParaRPr lang="en-US"/>
        </a:p>
      </dgm:t>
    </dgm:pt>
    <dgm:pt modelId="{1851C893-40C8-4AB8-8A7A-16A58CB2C97E}" type="sibTrans" cxnId="{F85E681C-32CB-4DEC-833A-49F6D8B48500}">
      <dgm:prSet/>
      <dgm:spPr/>
      <dgm:t>
        <a:bodyPr/>
        <a:lstStyle/>
        <a:p>
          <a:endParaRPr lang="en-US"/>
        </a:p>
      </dgm:t>
    </dgm:pt>
    <dgm:pt modelId="{D0C398D0-7FCD-4B6C-B26E-77C0EC95A331}">
      <dgm:prSet phldrT="[Text]"/>
      <dgm:spPr/>
      <dgm:t>
        <a:bodyPr/>
        <a:lstStyle/>
        <a:p>
          <a:r>
            <a:rPr lang="en-US" b="1"/>
            <a:t>Disclosures &amp; Postings </a:t>
          </a:r>
        </a:p>
      </dgm:t>
    </dgm:pt>
    <dgm:pt modelId="{49B1D384-9CBD-4848-BF85-FD6AA9D84E18}" type="parTrans" cxnId="{2B60F279-5FF7-40FA-8973-6E47D66E756B}">
      <dgm:prSet/>
      <dgm:spPr/>
      <dgm:t>
        <a:bodyPr/>
        <a:lstStyle/>
        <a:p>
          <a:endParaRPr lang="en-US"/>
        </a:p>
      </dgm:t>
    </dgm:pt>
    <dgm:pt modelId="{7F978E6D-A5D7-4CEA-A18E-A889E763608A}" type="sibTrans" cxnId="{2B60F279-5FF7-40FA-8973-6E47D66E756B}">
      <dgm:prSet/>
      <dgm:spPr/>
      <dgm:t>
        <a:bodyPr/>
        <a:lstStyle/>
        <a:p>
          <a:endParaRPr lang="en-US"/>
        </a:p>
      </dgm:t>
    </dgm:pt>
    <dgm:pt modelId="{8F9684B5-1A11-4C16-B919-416F122B5F64}">
      <dgm:prSet phldrT="[Text]"/>
      <dgm:spPr/>
      <dgm:t>
        <a:bodyPr/>
        <a:lstStyle/>
        <a:p>
          <a:r>
            <a:rPr lang="en-US" b="0"/>
            <a:t>Update hiring practices to align with law</a:t>
          </a:r>
        </a:p>
      </dgm:t>
    </dgm:pt>
    <dgm:pt modelId="{A559D339-E754-4C86-94F0-80EFA10104B2}" type="parTrans" cxnId="{A9F7F441-E2B6-4935-8863-51569EC31E3B}">
      <dgm:prSet/>
      <dgm:spPr/>
      <dgm:t>
        <a:bodyPr/>
        <a:lstStyle/>
        <a:p>
          <a:endParaRPr lang="en-US"/>
        </a:p>
      </dgm:t>
    </dgm:pt>
    <dgm:pt modelId="{A290F193-2E15-4785-B1A7-C631B945E197}" type="sibTrans" cxnId="{A9F7F441-E2B6-4935-8863-51569EC31E3B}">
      <dgm:prSet/>
      <dgm:spPr/>
      <dgm:t>
        <a:bodyPr/>
        <a:lstStyle/>
        <a:p>
          <a:endParaRPr lang="en-US"/>
        </a:p>
      </dgm:t>
    </dgm:pt>
    <dgm:pt modelId="{E941D64C-241D-45BA-8FA7-51B9193732A0}">
      <dgm:prSet phldrT="[Text]"/>
      <dgm:spPr/>
      <dgm:t>
        <a:bodyPr/>
        <a:lstStyle/>
        <a:p>
          <a:r>
            <a:rPr lang="en-US" b="1"/>
            <a:t>Compensation Strategy &amp; Pay Structures</a:t>
          </a:r>
        </a:p>
      </dgm:t>
    </dgm:pt>
    <dgm:pt modelId="{42A0234A-355A-4C14-83FA-C893EFD553AC}" type="parTrans" cxnId="{DD2B1F50-A9C8-45CC-9C6F-4D91C2D2B18E}">
      <dgm:prSet/>
      <dgm:spPr/>
      <dgm:t>
        <a:bodyPr/>
        <a:lstStyle/>
        <a:p>
          <a:endParaRPr lang="en-US"/>
        </a:p>
      </dgm:t>
    </dgm:pt>
    <dgm:pt modelId="{F7CCC400-0026-4594-854F-101401F775D6}" type="sibTrans" cxnId="{DD2B1F50-A9C8-45CC-9C6F-4D91C2D2B18E}">
      <dgm:prSet/>
      <dgm:spPr/>
      <dgm:t>
        <a:bodyPr/>
        <a:lstStyle/>
        <a:p>
          <a:endParaRPr lang="en-US"/>
        </a:p>
      </dgm:t>
    </dgm:pt>
    <dgm:pt modelId="{5F24DDB7-EAB1-4B2A-B30F-2A074001EB26}">
      <dgm:prSet phldrT="[Text]"/>
      <dgm:spPr/>
      <dgm:t>
        <a:bodyPr/>
        <a:lstStyle/>
        <a:p>
          <a:r>
            <a:rPr lang="en-US" b="0"/>
            <a:t>Applicable laws and specific mandates</a:t>
          </a:r>
        </a:p>
      </dgm:t>
    </dgm:pt>
    <dgm:pt modelId="{034C03E0-8108-43A0-B6A7-35F34DD30614}" type="parTrans" cxnId="{56AAEBC8-E811-4BF1-83A0-5B81D7E3164C}">
      <dgm:prSet/>
      <dgm:spPr/>
      <dgm:t>
        <a:bodyPr/>
        <a:lstStyle/>
        <a:p>
          <a:endParaRPr lang="en-US"/>
        </a:p>
      </dgm:t>
    </dgm:pt>
    <dgm:pt modelId="{BBE6CA57-A1B2-409B-8F99-55C322A5ED98}" type="sibTrans" cxnId="{56AAEBC8-E811-4BF1-83A0-5B81D7E3164C}">
      <dgm:prSet/>
      <dgm:spPr/>
      <dgm:t>
        <a:bodyPr/>
        <a:lstStyle/>
        <a:p>
          <a:endParaRPr lang="en-US"/>
        </a:p>
      </dgm:t>
    </dgm:pt>
    <dgm:pt modelId="{7232F782-F974-48B3-A126-7995714B7D16}" type="pres">
      <dgm:prSet presAssocID="{F303814A-1629-41F3-9B7D-76464DF6E5C5}" presName="Name0" presStyleCnt="0">
        <dgm:presLayoutVars>
          <dgm:dir/>
          <dgm:animLvl val="lvl"/>
          <dgm:resizeHandles val="exact"/>
        </dgm:presLayoutVars>
      </dgm:prSet>
      <dgm:spPr/>
    </dgm:pt>
    <dgm:pt modelId="{B79648BE-6ADF-45CD-B3A8-727C67ACE5E5}" type="pres">
      <dgm:prSet presAssocID="{76853432-4C22-4328-8556-6262488DEB08}" presName="composite" presStyleCnt="0"/>
      <dgm:spPr/>
    </dgm:pt>
    <dgm:pt modelId="{E953AEE7-7349-4917-9533-D20EF2FD999E}" type="pres">
      <dgm:prSet presAssocID="{76853432-4C22-4328-8556-6262488DEB08}" presName="parTx" presStyleLbl="node1" presStyleIdx="0" presStyleCnt="5">
        <dgm:presLayoutVars>
          <dgm:chMax val="0"/>
          <dgm:chPref val="0"/>
          <dgm:bulletEnabled val="1"/>
        </dgm:presLayoutVars>
      </dgm:prSet>
      <dgm:spPr/>
    </dgm:pt>
    <dgm:pt modelId="{D70781A4-F1F6-4314-BB91-F10E783DCE47}" type="pres">
      <dgm:prSet presAssocID="{76853432-4C22-4328-8556-6262488DEB08}" presName="desTx" presStyleLbl="revTx" presStyleIdx="0" presStyleCnt="5">
        <dgm:presLayoutVars>
          <dgm:bulletEnabled val="1"/>
        </dgm:presLayoutVars>
      </dgm:prSet>
      <dgm:spPr/>
    </dgm:pt>
    <dgm:pt modelId="{88B1941C-0C92-41A1-A221-B52556EB9851}" type="pres">
      <dgm:prSet presAssocID="{6D071D3D-1577-46ED-AA5B-66990E28FF61}" presName="space" presStyleCnt="0"/>
      <dgm:spPr/>
    </dgm:pt>
    <dgm:pt modelId="{95AA1BC6-592A-483B-8D17-FDFA5926E004}" type="pres">
      <dgm:prSet presAssocID="{E941D64C-241D-45BA-8FA7-51B9193732A0}" presName="composite" presStyleCnt="0"/>
      <dgm:spPr/>
    </dgm:pt>
    <dgm:pt modelId="{F0905EB8-2746-4CE5-830D-1A61CEF40172}" type="pres">
      <dgm:prSet presAssocID="{E941D64C-241D-45BA-8FA7-51B9193732A0}" presName="parTx" presStyleLbl="node1" presStyleIdx="1" presStyleCnt="5">
        <dgm:presLayoutVars>
          <dgm:chMax val="0"/>
          <dgm:chPref val="0"/>
          <dgm:bulletEnabled val="1"/>
        </dgm:presLayoutVars>
      </dgm:prSet>
      <dgm:spPr/>
    </dgm:pt>
    <dgm:pt modelId="{58720B3D-2770-4331-8B39-EE781BD077E3}" type="pres">
      <dgm:prSet presAssocID="{E941D64C-241D-45BA-8FA7-51B9193732A0}" presName="desTx" presStyleLbl="revTx" presStyleIdx="1" presStyleCnt="5">
        <dgm:presLayoutVars>
          <dgm:bulletEnabled val="1"/>
        </dgm:presLayoutVars>
      </dgm:prSet>
      <dgm:spPr/>
    </dgm:pt>
    <dgm:pt modelId="{9C6588AA-5184-4BD5-B360-E2B23AAFE94D}" type="pres">
      <dgm:prSet presAssocID="{F7CCC400-0026-4594-854F-101401F775D6}" presName="space" presStyleCnt="0"/>
      <dgm:spPr/>
    </dgm:pt>
    <dgm:pt modelId="{3ECF66F1-E233-4F39-BBCC-568CEE41BE2C}" type="pres">
      <dgm:prSet presAssocID="{902907B8-6E8B-4A9A-BC76-BAE7E2C67C46}" presName="composite" presStyleCnt="0"/>
      <dgm:spPr/>
    </dgm:pt>
    <dgm:pt modelId="{87409E65-BBED-443F-A10F-D7B816DC36CD}" type="pres">
      <dgm:prSet presAssocID="{902907B8-6E8B-4A9A-BC76-BAE7E2C67C46}" presName="parTx" presStyleLbl="node1" presStyleIdx="2" presStyleCnt="5">
        <dgm:presLayoutVars>
          <dgm:chMax val="0"/>
          <dgm:chPref val="0"/>
          <dgm:bulletEnabled val="1"/>
        </dgm:presLayoutVars>
      </dgm:prSet>
      <dgm:spPr/>
    </dgm:pt>
    <dgm:pt modelId="{EFEF1A20-17D3-4CD1-8E0E-29B5D8C564E8}" type="pres">
      <dgm:prSet presAssocID="{902907B8-6E8B-4A9A-BC76-BAE7E2C67C46}" presName="desTx" presStyleLbl="revTx" presStyleIdx="2" presStyleCnt="5">
        <dgm:presLayoutVars>
          <dgm:bulletEnabled val="1"/>
        </dgm:presLayoutVars>
      </dgm:prSet>
      <dgm:spPr/>
    </dgm:pt>
    <dgm:pt modelId="{633B1BBA-72A6-418A-BA7D-413A5061C170}" type="pres">
      <dgm:prSet presAssocID="{5ED9A7BC-7091-4C80-84AD-7B5F2D7149F5}" presName="space" presStyleCnt="0"/>
      <dgm:spPr/>
    </dgm:pt>
    <dgm:pt modelId="{94CF3B1F-37FB-4E57-912A-74018EECFF60}" type="pres">
      <dgm:prSet presAssocID="{8F97215D-785C-4154-A56D-329B9C77007E}" presName="composite" presStyleCnt="0"/>
      <dgm:spPr/>
    </dgm:pt>
    <dgm:pt modelId="{AE289C5A-93B7-4D06-A75F-A4BC30EB94D3}" type="pres">
      <dgm:prSet presAssocID="{8F97215D-785C-4154-A56D-329B9C77007E}" presName="parTx" presStyleLbl="node1" presStyleIdx="3" presStyleCnt="5">
        <dgm:presLayoutVars>
          <dgm:chMax val="0"/>
          <dgm:chPref val="0"/>
          <dgm:bulletEnabled val="1"/>
        </dgm:presLayoutVars>
      </dgm:prSet>
      <dgm:spPr/>
    </dgm:pt>
    <dgm:pt modelId="{8E41DE0B-89A9-4B56-A220-ACBB952B60E3}" type="pres">
      <dgm:prSet presAssocID="{8F97215D-785C-4154-A56D-329B9C77007E}" presName="desTx" presStyleLbl="revTx" presStyleIdx="3" presStyleCnt="5">
        <dgm:presLayoutVars>
          <dgm:bulletEnabled val="1"/>
        </dgm:presLayoutVars>
      </dgm:prSet>
      <dgm:spPr/>
    </dgm:pt>
    <dgm:pt modelId="{AAC17915-E611-4146-A588-BFB2D73422A7}" type="pres">
      <dgm:prSet presAssocID="{1851C893-40C8-4AB8-8A7A-16A58CB2C97E}" presName="space" presStyleCnt="0"/>
      <dgm:spPr/>
    </dgm:pt>
    <dgm:pt modelId="{F7B5D7DD-183C-4980-AFA6-7CC434C8CA5B}" type="pres">
      <dgm:prSet presAssocID="{D0C398D0-7FCD-4B6C-B26E-77C0EC95A331}" presName="composite" presStyleCnt="0"/>
      <dgm:spPr/>
    </dgm:pt>
    <dgm:pt modelId="{BD65E4EE-B42F-4702-B350-B7EFE9634AFE}" type="pres">
      <dgm:prSet presAssocID="{D0C398D0-7FCD-4B6C-B26E-77C0EC95A331}" presName="parTx" presStyleLbl="node1" presStyleIdx="4" presStyleCnt="5">
        <dgm:presLayoutVars>
          <dgm:chMax val="0"/>
          <dgm:chPref val="0"/>
          <dgm:bulletEnabled val="1"/>
        </dgm:presLayoutVars>
      </dgm:prSet>
      <dgm:spPr/>
    </dgm:pt>
    <dgm:pt modelId="{E536EACF-2005-480C-B430-6843BA0D6B13}" type="pres">
      <dgm:prSet presAssocID="{D0C398D0-7FCD-4B6C-B26E-77C0EC95A331}" presName="desTx" presStyleLbl="revTx" presStyleIdx="4" presStyleCnt="5">
        <dgm:presLayoutVars>
          <dgm:bulletEnabled val="1"/>
        </dgm:presLayoutVars>
      </dgm:prSet>
      <dgm:spPr/>
    </dgm:pt>
  </dgm:ptLst>
  <dgm:cxnLst>
    <dgm:cxn modelId="{84792C0C-377D-4448-8269-D8D7337339A6}" srcId="{F303814A-1629-41F3-9B7D-76464DF6E5C5}" destId="{76853432-4C22-4328-8556-6262488DEB08}" srcOrd="0" destOrd="0" parTransId="{44A3BB84-C600-452C-B694-EA0E3957DFC2}" sibTransId="{6D071D3D-1577-46ED-AA5B-66990E28FF61}"/>
    <dgm:cxn modelId="{2967CC0F-F017-492F-915D-8137F55B205B}" type="presOf" srcId="{E941D64C-241D-45BA-8FA7-51B9193732A0}" destId="{F0905EB8-2746-4CE5-830D-1A61CEF40172}" srcOrd="0" destOrd="0" presId="urn:microsoft.com/office/officeart/2005/8/layout/chevron1"/>
    <dgm:cxn modelId="{F85E681C-32CB-4DEC-833A-49F6D8B48500}" srcId="{F303814A-1629-41F3-9B7D-76464DF6E5C5}" destId="{8F97215D-785C-4154-A56D-329B9C77007E}" srcOrd="3" destOrd="0" parTransId="{280900BD-3CD1-4EF2-8A3F-77BC5C8FE63F}" sibTransId="{1851C893-40C8-4AB8-8A7A-16A58CB2C97E}"/>
    <dgm:cxn modelId="{23CFE91F-5DA5-4BCA-BE9E-823CC3D9703A}" type="presOf" srcId="{8F97215D-785C-4154-A56D-329B9C77007E}" destId="{AE289C5A-93B7-4D06-A75F-A4BC30EB94D3}" srcOrd="0" destOrd="0" presId="urn:microsoft.com/office/officeart/2005/8/layout/chevron1"/>
    <dgm:cxn modelId="{45FAD53A-EF60-47B8-B82A-84FB39ED1858}" type="presOf" srcId="{F303814A-1629-41F3-9B7D-76464DF6E5C5}" destId="{7232F782-F974-48B3-A126-7995714B7D16}" srcOrd="0" destOrd="0" presId="urn:microsoft.com/office/officeart/2005/8/layout/chevron1"/>
    <dgm:cxn modelId="{D536173B-1BEE-4722-8F00-5D25E06326DD}" type="presOf" srcId="{D0C398D0-7FCD-4B6C-B26E-77C0EC95A331}" destId="{BD65E4EE-B42F-4702-B350-B7EFE9634AFE}" srcOrd="0" destOrd="0" presId="urn:microsoft.com/office/officeart/2005/8/layout/chevron1"/>
    <dgm:cxn modelId="{A9F7F441-E2B6-4935-8863-51569EC31E3B}" srcId="{8F97215D-785C-4154-A56D-329B9C77007E}" destId="{8F9684B5-1A11-4C16-B919-416F122B5F64}" srcOrd="0" destOrd="0" parTransId="{A559D339-E754-4C86-94F0-80EFA10104B2}" sibTransId="{A290F193-2E15-4785-B1A7-C631B945E197}"/>
    <dgm:cxn modelId="{3D643D48-7A15-4562-B841-45AF407E1575}" type="presOf" srcId="{6473D270-052E-47B1-866A-B7E6A304DDE0}" destId="{EFEF1A20-17D3-4CD1-8E0E-29B5D8C564E8}" srcOrd="0" destOrd="0" presId="urn:microsoft.com/office/officeart/2005/8/layout/chevron1"/>
    <dgm:cxn modelId="{867FC66B-93E8-4102-A8A4-35431325DDC6}" srcId="{F303814A-1629-41F3-9B7D-76464DF6E5C5}" destId="{902907B8-6E8B-4A9A-BC76-BAE7E2C67C46}" srcOrd="2" destOrd="0" parTransId="{B1ECE059-1C64-4842-8BDF-89B7CB3062C0}" sibTransId="{5ED9A7BC-7091-4C80-84AD-7B5F2D7149F5}"/>
    <dgm:cxn modelId="{DD2B1F50-A9C8-45CC-9C6F-4D91C2D2B18E}" srcId="{F303814A-1629-41F3-9B7D-76464DF6E5C5}" destId="{E941D64C-241D-45BA-8FA7-51B9193732A0}" srcOrd="1" destOrd="0" parTransId="{42A0234A-355A-4C14-83FA-C893EFD553AC}" sibTransId="{F7CCC400-0026-4594-854F-101401F775D6}"/>
    <dgm:cxn modelId="{78614F50-40C4-4EFF-A786-AA9FB46263CF}" type="presOf" srcId="{5F24DDB7-EAB1-4B2A-B30F-2A074001EB26}" destId="{D70781A4-F1F6-4314-BB91-F10E783DCE47}" srcOrd="0" destOrd="0" presId="urn:microsoft.com/office/officeart/2005/8/layout/chevron1"/>
    <dgm:cxn modelId="{ED4DF455-375D-4574-9DAF-48130B2C58B2}" srcId="{E941D64C-241D-45BA-8FA7-51B9193732A0}" destId="{50D499EB-A1C4-4565-97D6-0B4A91DE3818}" srcOrd="0" destOrd="0" parTransId="{D32E2C3E-B5AC-466A-A369-CBFFE44D4663}" sibTransId="{A6B5613F-7B21-4C28-B17D-E067A6774DB6}"/>
    <dgm:cxn modelId="{2B60F279-5FF7-40FA-8973-6E47D66E756B}" srcId="{F303814A-1629-41F3-9B7D-76464DF6E5C5}" destId="{D0C398D0-7FCD-4B6C-B26E-77C0EC95A331}" srcOrd="4" destOrd="0" parTransId="{49B1D384-9CBD-4848-BF85-FD6AA9D84E18}" sibTransId="{7F978E6D-A5D7-4CEA-A18E-A889E763608A}"/>
    <dgm:cxn modelId="{634FE69E-B640-4B31-B9CB-92D2A11EDC59}" srcId="{D0C398D0-7FCD-4B6C-B26E-77C0EC95A331}" destId="{BDF75EFF-1FC5-4DE3-884B-8CA953C1567B}" srcOrd="0" destOrd="0" parTransId="{233309D2-3326-4D3B-8F48-E435B9840DBA}" sibTransId="{FC96A3F3-C52F-4F57-B549-519B9EE34E55}"/>
    <dgm:cxn modelId="{368763C5-CA5E-46A6-AAA3-E1EA80394230}" type="presOf" srcId="{76853432-4C22-4328-8556-6262488DEB08}" destId="{E953AEE7-7349-4917-9533-D20EF2FD999E}" srcOrd="0" destOrd="0" presId="urn:microsoft.com/office/officeart/2005/8/layout/chevron1"/>
    <dgm:cxn modelId="{443D3CC6-D137-4CE6-9B75-669CE5D9A346}" type="presOf" srcId="{50D499EB-A1C4-4565-97D6-0B4A91DE3818}" destId="{58720B3D-2770-4331-8B39-EE781BD077E3}" srcOrd="0" destOrd="0" presId="urn:microsoft.com/office/officeart/2005/8/layout/chevron1"/>
    <dgm:cxn modelId="{56AAEBC8-E811-4BF1-83A0-5B81D7E3164C}" srcId="{76853432-4C22-4328-8556-6262488DEB08}" destId="{5F24DDB7-EAB1-4B2A-B30F-2A074001EB26}" srcOrd="0" destOrd="0" parTransId="{034C03E0-8108-43A0-B6A7-35F34DD30614}" sibTransId="{BBE6CA57-A1B2-409B-8F99-55C322A5ED98}"/>
    <dgm:cxn modelId="{71C667D4-5D8D-4F6E-B41F-A9C2DF95117C}" type="presOf" srcId="{8F9684B5-1A11-4C16-B919-416F122B5F64}" destId="{8E41DE0B-89A9-4B56-A220-ACBB952B60E3}" srcOrd="0" destOrd="0" presId="urn:microsoft.com/office/officeart/2005/8/layout/chevron1"/>
    <dgm:cxn modelId="{0B51A5EB-ED1F-4261-BADD-0E813060C50E}" srcId="{902907B8-6E8B-4A9A-BC76-BAE7E2C67C46}" destId="{6473D270-052E-47B1-866A-B7E6A304DDE0}" srcOrd="0" destOrd="0" parTransId="{D5C90B88-9B5B-45B8-8116-0B11FBBD7015}" sibTransId="{EF5F0DF0-D185-46B4-A35E-CC5E346EBDA2}"/>
    <dgm:cxn modelId="{8CA691F9-C226-4434-B459-1D4430E28038}" type="presOf" srcId="{902907B8-6E8B-4A9A-BC76-BAE7E2C67C46}" destId="{87409E65-BBED-443F-A10F-D7B816DC36CD}" srcOrd="0" destOrd="0" presId="urn:microsoft.com/office/officeart/2005/8/layout/chevron1"/>
    <dgm:cxn modelId="{A40448FE-0D61-424B-8520-62548AC7B636}" type="presOf" srcId="{BDF75EFF-1FC5-4DE3-884B-8CA953C1567B}" destId="{E536EACF-2005-480C-B430-6843BA0D6B13}" srcOrd="0" destOrd="0" presId="urn:microsoft.com/office/officeart/2005/8/layout/chevron1"/>
    <dgm:cxn modelId="{A6B0A13B-5B0F-46A0-AFBE-E54CB1F74068}" type="presParOf" srcId="{7232F782-F974-48B3-A126-7995714B7D16}" destId="{B79648BE-6ADF-45CD-B3A8-727C67ACE5E5}" srcOrd="0" destOrd="0" presId="urn:microsoft.com/office/officeart/2005/8/layout/chevron1"/>
    <dgm:cxn modelId="{1D242A21-495A-4777-AAA1-4D9E28917B6A}" type="presParOf" srcId="{B79648BE-6ADF-45CD-B3A8-727C67ACE5E5}" destId="{E953AEE7-7349-4917-9533-D20EF2FD999E}" srcOrd="0" destOrd="0" presId="urn:microsoft.com/office/officeart/2005/8/layout/chevron1"/>
    <dgm:cxn modelId="{B499EF8F-8B64-4BEC-9486-3125FEE2F9C5}" type="presParOf" srcId="{B79648BE-6ADF-45CD-B3A8-727C67ACE5E5}" destId="{D70781A4-F1F6-4314-BB91-F10E783DCE47}" srcOrd="1" destOrd="0" presId="urn:microsoft.com/office/officeart/2005/8/layout/chevron1"/>
    <dgm:cxn modelId="{2DCFB039-BE6A-4F4C-8C2E-BF5626D2C147}" type="presParOf" srcId="{7232F782-F974-48B3-A126-7995714B7D16}" destId="{88B1941C-0C92-41A1-A221-B52556EB9851}" srcOrd="1" destOrd="0" presId="urn:microsoft.com/office/officeart/2005/8/layout/chevron1"/>
    <dgm:cxn modelId="{02F6C35C-532E-4B18-96A5-D8BBC090CC7D}" type="presParOf" srcId="{7232F782-F974-48B3-A126-7995714B7D16}" destId="{95AA1BC6-592A-483B-8D17-FDFA5926E004}" srcOrd="2" destOrd="0" presId="urn:microsoft.com/office/officeart/2005/8/layout/chevron1"/>
    <dgm:cxn modelId="{934101D3-06DC-4345-B772-ACE6778C1485}" type="presParOf" srcId="{95AA1BC6-592A-483B-8D17-FDFA5926E004}" destId="{F0905EB8-2746-4CE5-830D-1A61CEF40172}" srcOrd="0" destOrd="0" presId="urn:microsoft.com/office/officeart/2005/8/layout/chevron1"/>
    <dgm:cxn modelId="{0C8508CF-ACC5-4BA5-9F80-B44BED200334}" type="presParOf" srcId="{95AA1BC6-592A-483B-8D17-FDFA5926E004}" destId="{58720B3D-2770-4331-8B39-EE781BD077E3}" srcOrd="1" destOrd="0" presId="urn:microsoft.com/office/officeart/2005/8/layout/chevron1"/>
    <dgm:cxn modelId="{7A18ADFD-C164-44AF-B739-3B504278F1EF}" type="presParOf" srcId="{7232F782-F974-48B3-A126-7995714B7D16}" destId="{9C6588AA-5184-4BD5-B360-E2B23AAFE94D}" srcOrd="3" destOrd="0" presId="urn:microsoft.com/office/officeart/2005/8/layout/chevron1"/>
    <dgm:cxn modelId="{9DEA24AA-D0E7-479C-9159-11203EF2B252}" type="presParOf" srcId="{7232F782-F974-48B3-A126-7995714B7D16}" destId="{3ECF66F1-E233-4F39-BBCC-568CEE41BE2C}" srcOrd="4" destOrd="0" presId="urn:microsoft.com/office/officeart/2005/8/layout/chevron1"/>
    <dgm:cxn modelId="{1BB9E2BD-4CEA-4FD8-874E-533BFD3B4EB6}" type="presParOf" srcId="{3ECF66F1-E233-4F39-BBCC-568CEE41BE2C}" destId="{87409E65-BBED-443F-A10F-D7B816DC36CD}" srcOrd="0" destOrd="0" presId="urn:microsoft.com/office/officeart/2005/8/layout/chevron1"/>
    <dgm:cxn modelId="{DB4629EC-6B7B-4389-92AC-DEDBC9E62990}" type="presParOf" srcId="{3ECF66F1-E233-4F39-BBCC-568CEE41BE2C}" destId="{EFEF1A20-17D3-4CD1-8E0E-29B5D8C564E8}" srcOrd="1" destOrd="0" presId="urn:microsoft.com/office/officeart/2005/8/layout/chevron1"/>
    <dgm:cxn modelId="{6BB8BBDF-DAD9-4ECB-943E-4E7C6913BC48}" type="presParOf" srcId="{7232F782-F974-48B3-A126-7995714B7D16}" destId="{633B1BBA-72A6-418A-BA7D-413A5061C170}" srcOrd="5" destOrd="0" presId="urn:microsoft.com/office/officeart/2005/8/layout/chevron1"/>
    <dgm:cxn modelId="{C018B8F8-9E5B-42AD-9083-EE8BE96D45D4}" type="presParOf" srcId="{7232F782-F974-48B3-A126-7995714B7D16}" destId="{94CF3B1F-37FB-4E57-912A-74018EECFF60}" srcOrd="6" destOrd="0" presId="urn:microsoft.com/office/officeart/2005/8/layout/chevron1"/>
    <dgm:cxn modelId="{9F60F05F-E608-464F-B54F-49DB4265F332}" type="presParOf" srcId="{94CF3B1F-37FB-4E57-912A-74018EECFF60}" destId="{AE289C5A-93B7-4D06-A75F-A4BC30EB94D3}" srcOrd="0" destOrd="0" presId="urn:microsoft.com/office/officeart/2005/8/layout/chevron1"/>
    <dgm:cxn modelId="{18A0E4F8-8893-48DD-B18B-F80910CF8F87}" type="presParOf" srcId="{94CF3B1F-37FB-4E57-912A-74018EECFF60}" destId="{8E41DE0B-89A9-4B56-A220-ACBB952B60E3}" srcOrd="1" destOrd="0" presId="urn:microsoft.com/office/officeart/2005/8/layout/chevron1"/>
    <dgm:cxn modelId="{2DA3B823-BFD7-42C4-ABF8-2AF8FEED09F6}" type="presParOf" srcId="{7232F782-F974-48B3-A126-7995714B7D16}" destId="{AAC17915-E611-4146-A588-BFB2D73422A7}" srcOrd="7" destOrd="0" presId="urn:microsoft.com/office/officeart/2005/8/layout/chevron1"/>
    <dgm:cxn modelId="{B31693ED-74F6-4F2C-BEBC-264E8ABD04EE}" type="presParOf" srcId="{7232F782-F974-48B3-A126-7995714B7D16}" destId="{F7B5D7DD-183C-4980-AFA6-7CC434C8CA5B}" srcOrd="8" destOrd="0" presId="urn:microsoft.com/office/officeart/2005/8/layout/chevron1"/>
    <dgm:cxn modelId="{70DCD3BD-037D-4FF3-8A14-73C2ED4AB834}" type="presParOf" srcId="{F7B5D7DD-183C-4980-AFA6-7CC434C8CA5B}" destId="{BD65E4EE-B42F-4702-B350-B7EFE9634AFE}" srcOrd="0" destOrd="0" presId="urn:microsoft.com/office/officeart/2005/8/layout/chevron1"/>
    <dgm:cxn modelId="{318B0703-F395-4DBD-BF24-75ABF9EDF84A}" type="presParOf" srcId="{F7B5D7DD-183C-4980-AFA6-7CC434C8CA5B}" destId="{E536EACF-2005-480C-B430-6843BA0D6B1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695EEC-AC83-48C8-A03E-625C59DF02F8}">
      <dsp:nvSpPr>
        <dsp:cNvPr id="0" name=""/>
        <dsp:cNvSpPr/>
      </dsp:nvSpPr>
      <dsp:spPr>
        <a:xfrm>
          <a:off x="4148" y="4252652"/>
          <a:ext cx="3692239" cy="1476895"/>
        </a:xfrm>
        <a:prstGeom prst="chevron">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No Disclosures or Min State Law Requirements</a:t>
          </a:r>
        </a:p>
      </dsp:txBody>
      <dsp:txXfrm>
        <a:off x="742596" y="4252652"/>
        <a:ext cx="2215344" cy="1476895"/>
      </dsp:txXfrm>
    </dsp:sp>
    <dsp:sp modelId="{518B4F89-4931-484B-B65F-1D07364C0FCE}">
      <dsp:nvSpPr>
        <dsp:cNvPr id="0" name=""/>
        <dsp:cNvSpPr/>
      </dsp:nvSpPr>
      <dsp:spPr>
        <a:xfrm>
          <a:off x="3327164" y="4252652"/>
          <a:ext cx="3692239" cy="1476895"/>
        </a:xfrm>
        <a:prstGeom prst="chevron">
          <a:avLst/>
        </a:prstGeom>
        <a:solidFill>
          <a:srgbClr val="A3C16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How Pay Is Determined</a:t>
          </a:r>
        </a:p>
      </dsp:txBody>
      <dsp:txXfrm>
        <a:off x="4065612" y="4252652"/>
        <a:ext cx="2215344" cy="1476895"/>
      </dsp:txXfrm>
    </dsp:sp>
    <dsp:sp modelId="{04685D32-0DAE-419C-BEB8-3EF630D134BB}">
      <dsp:nvSpPr>
        <dsp:cNvPr id="0" name=""/>
        <dsp:cNvSpPr/>
      </dsp:nvSpPr>
      <dsp:spPr>
        <a:xfrm>
          <a:off x="6650180" y="4257643"/>
          <a:ext cx="3692239" cy="1476895"/>
        </a:xfrm>
        <a:prstGeom prst="chevron">
          <a:avLst/>
        </a:prstGeom>
        <a:solidFill>
          <a:srgbClr val="8CAF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Providing Position/Dept Pay Ranges</a:t>
          </a:r>
        </a:p>
      </dsp:txBody>
      <dsp:txXfrm>
        <a:off x="7388628" y="4257643"/>
        <a:ext cx="2215344" cy="1476895"/>
      </dsp:txXfrm>
    </dsp:sp>
    <dsp:sp modelId="{6E781458-DF2B-421D-87E4-DFA92E27CB4F}">
      <dsp:nvSpPr>
        <dsp:cNvPr id="0" name=""/>
        <dsp:cNvSpPr/>
      </dsp:nvSpPr>
      <dsp:spPr>
        <a:xfrm>
          <a:off x="9973195" y="4252652"/>
          <a:ext cx="3692239" cy="1476895"/>
        </a:xfrm>
        <a:prstGeom prst="chevron">
          <a:avLst/>
        </a:prstGeom>
        <a:solidFill>
          <a:srgbClr val="69782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Providing All Ranges and Complete Structure</a:t>
          </a:r>
        </a:p>
      </dsp:txBody>
      <dsp:txXfrm>
        <a:off x="10711643" y="4252652"/>
        <a:ext cx="2215344" cy="1476895"/>
      </dsp:txXfrm>
    </dsp:sp>
    <dsp:sp modelId="{F2ECCF52-0048-44EF-977D-F6E06469B1DD}">
      <dsp:nvSpPr>
        <dsp:cNvPr id="0" name=""/>
        <dsp:cNvSpPr/>
      </dsp:nvSpPr>
      <dsp:spPr>
        <a:xfrm>
          <a:off x="13296211" y="4252652"/>
          <a:ext cx="3692239" cy="1476895"/>
        </a:xfrm>
        <a:prstGeom prst="chevron">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Providing All  Individual Salary Information to All Employees</a:t>
          </a:r>
        </a:p>
      </dsp:txBody>
      <dsp:txXfrm>
        <a:off x="14034659" y="4252652"/>
        <a:ext cx="2215344" cy="14768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3AEE7-7349-4917-9533-D20EF2FD999E}">
      <dsp:nvSpPr>
        <dsp:cNvPr id="0" name=""/>
        <dsp:cNvSpPr/>
      </dsp:nvSpPr>
      <dsp:spPr>
        <a:xfrm>
          <a:off x="8844" y="3488934"/>
          <a:ext cx="3567782" cy="1242000"/>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Know the law</a:t>
          </a:r>
        </a:p>
      </dsp:txBody>
      <dsp:txXfrm>
        <a:off x="629844" y="3488934"/>
        <a:ext cx="2325782" cy="1242000"/>
      </dsp:txXfrm>
    </dsp:sp>
    <dsp:sp modelId="{D70781A4-F1F6-4314-BB91-F10E783DCE47}">
      <dsp:nvSpPr>
        <dsp:cNvPr id="0" name=""/>
        <dsp:cNvSpPr/>
      </dsp:nvSpPr>
      <dsp:spPr>
        <a:xfrm>
          <a:off x="8844" y="4886184"/>
          <a:ext cx="2854225" cy="1607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22350">
            <a:lnSpc>
              <a:spcPct val="90000"/>
            </a:lnSpc>
            <a:spcBef>
              <a:spcPct val="0"/>
            </a:spcBef>
            <a:spcAft>
              <a:spcPct val="15000"/>
            </a:spcAft>
            <a:buChar char="•"/>
          </a:pPr>
          <a:r>
            <a:rPr lang="en-US" sz="2300" b="0" kern="1200"/>
            <a:t>Applicable laws and specific mandates</a:t>
          </a:r>
        </a:p>
      </dsp:txBody>
      <dsp:txXfrm>
        <a:off x="8844" y="4886184"/>
        <a:ext cx="2854225" cy="1607080"/>
      </dsp:txXfrm>
    </dsp:sp>
    <dsp:sp modelId="{F0905EB8-2746-4CE5-830D-1A61CEF40172}">
      <dsp:nvSpPr>
        <dsp:cNvPr id="0" name=""/>
        <dsp:cNvSpPr/>
      </dsp:nvSpPr>
      <dsp:spPr>
        <a:xfrm>
          <a:off x="3360626" y="3488934"/>
          <a:ext cx="3567782" cy="1242000"/>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Compensation Strategy &amp; Pay Structures</a:t>
          </a:r>
        </a:p>
      </dsp:txBody>
      <dsp:txXfrm>
        <a:off x="3981626" y="3488934"/>
        <a:ext cx="2325782" cy="1242000"/>
      </dsp:txXfrm>
    </dsp:sp>
    <dsp:sp modelId="{58720B3D-2770-4331-8B39-EE781BD077E3}">
      <dsp:nvSpPr>
        <dsp:cNvPr id="0" name=""/>
        <dsp:cNvSpPr/>
      </dsp:nvSpPr>
      <dsp:spPr>
        <a:xfrm>
          <a:off x="3360626" y="4886184"/>
          <a:ext cx="2854225" cy="1607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22350">
            <a:lnSpc>
              <a:spcPct val="90000"/>
            </a:lnSpc>
            <a:spcBef>
              <a:spcPct val="0"/>
            </a:spcBef>
            <a:spcAft>
              <a:spcPct val="15000"/>
            </a:spcAft>
            <a:buChar char="•"/>
          </a:pPr>
          <a:r>
            <a:rPr lang="en-US" sz="2300" kern="1200"/>
            <a:t>Internal Pay Equity Analysis</a:t>
          </a:r>
        </a:p>
      </dsp:txBody>
      <dsp:txXfrm>
        <a:off x="3360626" y="4886184"/>
        <a:ext cx="2854225" cy="1607080"/>
      </dsp:txXfrm>
    </dsp:sp>
    <dsp:sp modelId="{87409E65-BBED-443F-A10F-D7B816DC36CD}">
      <dsp:nvSpPr>
        <dsp:cNvPr id="0" name=""/>
        <dsp:cNvSpPr/>
      </dsp:nvSpPr>
      <dsp:spPr>
        <a:xfrm>
          <a:off x="6712408" y="3488934"/>
          <a:ext cx="3567782" cy="1242000"/>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Internal Communication Plan </a:t>
          </a:r>
        </a:p>
      </dsp:txBody>
      <dsp:txXfrm>
        <a:off x="7333408" y="3488934"/>
        <a:ext cx="2325782" cy="1242000"/>
      </dsp:txXfrm>
    </dsp:sp>
    <dsp:sp modelId="{EFEF1A20-17D3-4CD1-8E0E-29B5D8C564E8}">
      <dsp:nvSpPr>
        <dsp:cNvPr id="0" name=""/>
        <dsp:cNvSpPr/>
      </dsp:nvSpPr>
      <dsp:spPr>
        <a:xfrm>
          <a:off x="6712408" y="4886184"/>
          <a:ext cx="2854225" cy="1607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22350">
            <a:lnSpc>
              <a:spcPct val="90000"/>
            </a:lnSpc>
            <a:spcBef>
              <a:spcPct val="0"/>
            </a:spcBef>
            <a:spcAft>
              <a:spcPct val="15000"/>
            </a:spcAft>
            <a:buChar char="•"/>
          </a:pPr>
          <a:r>
            <a:rPr lang="en-US" sz="2300" kern="1200"/>
            <a:t>Education &amp; share results</a:t>
          </a:r>
        </a:p>
      </dsp:txBody>
      <dsp:txXfrm>
        <a:off x="6712408" y="4886184"/>
        <a:ext cx="2854225" cy="1607080"/>
      </dsp:txXfrm>
    </dsp:sp>
    <dsp:sp modelId="{AE289C5A-93B7-4D06-A75F-A4BC30EB94D3}">
      <dsp:nvSpPr>
        <dsp:cNvPr id="0" name=""/>
        <dsp:cNvSpPr/>
      </dsp:nvSpPr>
      <dsp:spPr>
        <a:xfrm>
          <a:off x="10064191" y="3488934"/>
          <a:ext cx="3567782" cy="1242000"/>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Amend Recruitment Policy/Procedures</a:t>
          </a:r>
        </a:p>
      </dsp:txBody>
      <dsp:txXfrm>
        <a:off x="10685191" y="3488934"/>
        <a:ext cx="2325782" cy="1242000"/>
      </dsp:txXfrm>
    </dsp:sp>
    <dsp:sp modelId="{8E41DE0B-89A9-4B56-A220-ACBB952B60E3}">
      <dsp:nvSpPr>
        <dsp:cNvPr id="0" name=""/>
        <dsp:cNvSpPr/>
      </dsp:nvSpPr>
      <dsp:spPr>
        <a:xfrm>
          <a:off x="10064191" y="4886184"/>
          <a:ext cx="2854225" cy="1607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22350">
            <a:lnSpc>
              <a:spcPct val="90000"/>
            </a:lnSpc>
            <a:spcBef>
              <a:spcPct val="0"/>
            </a:spcBef>
            <a:spcAft>
              <a:spcPct val="15000"/>
            </a:spcAft>
            <a:buChar char="•"/>
          </a:pPr>
          <a:r>
            <a:rPr lang="en-US" sz="2300" b="0" kern="1200"/>
            <a:t>Update hiring practices to align with law</a:t>
          </a:r>
        </a:p>
      </dsp:txBody>
      <dsp:txXfrm>
        <a:off x="10064191" y="4886184"/>
        <a:ext cx="2854225" cy="1607080"/>
      </dsp:txXfrm>
    </dsp:sp>
    <dsp:sp modelId="{BD65E4EE-B42F-4702-B350-B7EFE9634AFE}">
      <dsp:nvSpPr>
        <dsp:cNvPr id="0" name=""/>
        <dsp:cNvSpPr/>
      </dsp:nvSpPr>
      <dsp:spPr>
        <a:xfrm>
          <a:off x="13415973" y="3488934"/>
          <a:ext cx="3567782" cy="1242000"/>
        </a:xfrm>
        <a:prstGeom prst="chevr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30671" rIns="30671" bIns="30671" numCol="1" spcCol="1270" anchor="ctr" anchorCtr="0">
          <a:noAutofit/>
        </a:bodyPr>
        <a:lstStyle/>
        <a:p>
          <a:pPr marL="0" lvl="0" indent="0" algn="ctr" defTabSz="1022350">
            <a:lnSpc>
              <a:spcPct val="90000"/>
            </a:lnSpc>
            <a:spcBef>
              <a:spcPct val="0"/>
            </a:spcBef>
            <a:spcAft>
              <a:spcPct val="35000"/>
            </a:spcAft>
            <a:buNone/>
          </a:pPr>
          <a:r>
            <a:rPr lang="en-US" sz="2300" b="1" kern="1200"/>
            <a:t>Disclosures &amp; Postings </a:t>
          </a:r>
        </a:p>
      </dsp:txBody>
      <dsp:txXfrm>
        <a:off x="14036973" y="3488934"/>
        <a:ext cx="2325782" cy="1242000"/>
      </dsp:txXfrm>
    </dsp:sp>
    <dsp:sp modelId="{E536EACF-2005-480C-B430-6843BA0D6B13}">
      <dsp:nvSpPr>
        <dsp:cNvPr id="0" name=""/>
        <dsp:cNvSpPr/>
      </dsp:nvSpPr>
      <dsp:spPr>
        <a:xfrm>
          <a:off x="13415973" y="4886184"/>
          <a:ext cx="2854225" cy="1607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22350">
            <a:lnSpc>
              <a:spcPct val="90000"/>
            </a:lnSpc>
            <a:spcBef>
              <a:spcPct val="0"/>
            </a:spcBef>
            <a:spcAft>
              <a:spcPct val="15000"/>
            </a:spcAft>
            <a:buChar char="•"/>
          </a:pPr>
          <a:r>
            <a:rPr lang="en-US" sz="2300" kern="1200"/>
            <a:t>Align salary/wage ranges with compensation philosophy and desired candidates</a:t>
          </a:r>
        </a:p>
      </dsp:txBody>
      <dsp:txXfrm>
        <a:off x="13415973" y="4886184"/>
        <a:ext cx="2854225" cy="160708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C2F4FF-FBFE-D440-A8A8-CC8EB2B658B9}" type="datetimeFigureOut">
              <a:rPr lang="en-US" smtClean="0"/>
              <a:t>4/25/2023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E56F03-06E5-7F44-9DB5-F250ADBAB55E}" type="slidenum">
              <a:rPr lang="en-US" smtClean="0"/>
              <a:t>‹#›</a:t>
            </a:fld>
            <a:endParaRPr lang="en-US"/>
          </a:p>
        </p:txBody>
      </p:sp>
    </p:spTree>
    <p:extLst>
      <p:ext uri="{BB962C8B-B14F-4D97-AF65-F5344CB8AC3E}">
        <p14:creationId xmlns:p14="http://schemas.microsoft.com/office/powerpoint/2010/main" val="3513329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E56F03-06E5-7F44-9DB5-F250ADBAB55E}" type="slidenum">
              <a:rPr lang="en-US" smtClean="0"/>
              <a:t>3</a:t>
            </a:fld>
            <a:endParaRPr lang="en-US"/>
          </a:p>
        </p:txBody>
      </p:sp>
    </p:spTree>
    <p:extLst>
      <p:ext uri="{BB962C8B-B14F-4D97-AF65-F5344CB8AC3E}">
        <p14:creationId xmlns:p14="http://schemas.microsoft.com/office/powerpoint/2010/main" val="2580540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E56F03-06E5-7F44-9DB5-F250ADBAB55E}" type="slidenum">
              <a:rPr lang="en-US" smtClean="0"/>
              <a:t>4</a:t>
            </a:fld>
            <a:endParaRPr lang="en-US"/>
          </a:p>
        </p:txBody>
      </p:sp>
    </p:spTree>
    <p:extLst>
      <p:ext uri="{BB962C8B-B14F-4D97-AF65-F5344CB8AC3E}">
        <p14:creationId xmlns:p14="http://schemas.microsoft.com/office/powerpoint/2010/main" val="3614889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2D2D2D"/>
                </a:solidFill>
                <a:effectLst/>
                <a:latin typeface="Noto Sans" panose="020B0502040204020203" pitchFamily="34" charset="0"/>
              </a:rPr>
              <a:t>In a company without pay transparency, an employee might feel entitled to ask for a significant raise because they believe they’re working hard enough to deserve one. If they’re aware of what their pay range, and know their peers are in the same range, they’re less likely to ask for a large raise that you can’t accommodate. This can reduce disgruntlement and dissatisfaction among your workers.</a:t>
            </a:r>
            <a:endParaRPr lang="en-US"/>
          </a:p>
        </p:txBody>
      </p:sp>
      <p:sp>
        <p:nvSpPr>
          <p:cNvPr id="4" name="Slide Number Placeholder 3"/>
          <p:cNvSpPr>
            <a:spLocks noGrp="1"/>
          </p:cNvSpPr>
          <p:nvPr>
            <p:ph type="sldNum" sz="quarter" idx="5"/>
          </p:nvPr>
        </p:nvSpPr>
        <p:spPr/>
        <p:txBody>
          <a:bodyPr/>
          <a:lstStyle/>
          <a:p>
            <a:fld id="{13E56F03-06E5-7F44-9DB5-F250ADBAB55E}" type="slidenum">
              <a:rPr lang="en-US" smtClean="0"/>
              <a:t>5</a:t>
            </a:fld>
            <a:endParaRPr lang="en-US"/>
          </a:p>
        </p:txBody>
      </p:sp>
    </p:spTree>
    <p:extLst>
      <p:ext uri="{BB962C8B-B14F-4D97-AF65-F5344CB8AC3E}">
        <p14:creationId xmlns:p14="http://schemas.microsoft.com/office/powerpoint/2010/main" val="3154010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E56F03-06E5-7F44-9DB5-F250ADBAB55E}" type="slidenum">
              <a:rPr lang="en-US" smtClean="0"/>
              <a:t>7</a:t>
            </a:fld>
            <a:endParaRPr lang="en-US"/>
          </a:p>
        </p:txBody>
      </p:sp>
    </p:spTree>
    <p:extLst>
      <p:ext uri="{BB962C8B-B14F-4D97-AF65-F5344CB8AC3E}">
        <p14:creationId xmlns:p14="http://schemas.microsoft.com/office/powerpoint/2010/main" val="4206278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Closing Slide">
    <p:spTree>
      <p:nvGrpSpPr>
        <p:cNvPr id="1" name=""/>
        <p:cNvGrpSpPr/>
        <p:nvPr/>
      </p:nvGrpSpPr>
      <p:grpSpPr>
        <a:xfrm>
          <a:off x="0" y="0"/>
          <a:ext cx="0" cy="0"/>
          <a:chOff x="0" y="0"/>
          <a:chExt cx="0" cy="0"/>
        </a:xfrm>
      </p:grpSpPr>
      <p:pic>
        <p:nvPicPr>
          <p:cNvPr id="14" name="Picture 13" descr="Graphical user interface, text, application&#10;&#10;Description automatically generated">
            <a:extLst>
              <a:ext uri="{FF2B5EF4-FFF2-40B4-BE49-F238E27FC236}">
                <a16:creationId xmlns:a16="http://schemas.microsoft.com/office/drawing/2014/main" id="{CE597CFC-AEBE-AF8F-01CB-C960ACDB47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About Nonprofit HR">
    <p:spTree>
      <p:nvGrpSpPr>
        <p:cNvPr id="1" name=""/>
        <p:cNvGrpSpPr/>
        <p:nvPr/>
      </p:nvGrpSpPr>
      <p:grpSpPr>
        <a:xfrm>
          <a:off x="0" y="0"/>
          <a:ext cx="0" cy="0"/>
          <a:chOff x="0" y="0"/>
          <a:chExt cx="0" cy="0"/>
        </a:xfrm>
      </p:grpSpPr>
      <p:pic>
        <p:nvPicPr>
          <p:cNvPr id="5" name="Picture 4" descr="Graphical user interface, text, application&#10;&#10;Description automatically generated">
            <a:extLst>
              <a:ext uri="{FF2B5EF4-FFF2-40B4-BE49-F238E27FC236}">
                <a16:creationId xmlns:a16="http://schemas.microsoft.com/office/drawing/2014/main" id="{1E986D4E-F0DE-30A6-E4F4-7906243525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extLst>
      <p:ext uri="{BB962C8B-B14F-4D97-AF65-F5344CB8AC3E}">
        <p14:creationId xmlns:p14="http://schemas.microsoft.com/office/powerpoint/2010/main" val="367657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Services Slide">
    <p:spTree>
      <p:nvGrpSpPr>
        <p:cNvPr id="1" name=""/>
        <p:cNvGrpSpPr/>
        <p:nvPr/>
      </p:nvGrpSpPr>
      <p:grpSpPr>
        <a:xfrm>
          <a:off x="0" y="0"/>
          <a:ext cx="0" cy="0"/>
          <a:chOff x="0" y="0"/>
          <a:chExt cx="0" cy="0"/>
        </a:xfrm>
      </p:grpSpPr>
      <p:pic>
        <p:nvPicPr>
          <p:cNvPr id="3" name="Picture 2" descr="Website&#10;&#10;Description automatically generated">
            <a:extLst>
              <a:ext uri="{FF2B5EF4-FFF2-40B4-BE49-F238E27FC236}">
                <a16:creationId xmlns:a16="http://schemas.microsoft.com/office/drawing/2014/main" id="{E20DB8F4-1C6B-0A7B-B85A-39BA30199A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extLst>
      <p:ext uri="{BB962C8B-B14F-4D97-AF65-F5344CB8AC3E}">
        <p14:creationId xmlns:p14="http://schemas.microsoft.com/office/powerpoint/2010/main" val="3680981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esenters">
    <p:spTree>
      <p:nvGrpSpPr>
        <p:cNvPr id="1" name=""/>
        <p:cNvGrpSpPr/>
        <p:nvPr/>
      </p:nvGrpSpPr>
      <p:grpSpPr>
        <a:xfrm>
          <a:off x="0" y="0"/>
          <a:ext cx="0" cy="0"/>
          <a:chOff x="0" y="0"/>
          <a:chExt cx="0" cy="0"/>
        </a:xfrm>
      </p:grpSpPr>
      <p:pic>
        <p:nvPicPr>
          <p:cNvPr id="8" name="Picture 7" descr="Graphical user interface, text, application&#10;&#10;Description automatically generated">
            <a:extLst>
              <a:ext uri="{FF2B5EF4-FFF2-40B4-BE49-F238E27FC236}">
                <a16:creationId xmlns:a16="http://schemas.microsoft.com/office/drawing/2014/main" id="{630AA928-755B-54B4-E18D-F72000E6B2D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8" name="Picture 7" descr="Graphical user interface, text, application&#10;&#10;Description automatically generated">
            <a:extLst>
              <a:ext uri="{FF2B5EF4-FFF2-40B4-BE49-F238E27FC236}">
                <a16:creationId xmlns:a16="http://schemas.microsoft.com/office/drawing/2014/main" id="{049FE860-814A-4997-79F3-EB83C01760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pic>
        <p:nvPicPr>
          <p:cNvPr id="11" name="Picture 10" descr="Graphical user interface, text&#10;&#10;Description automatically generated">
            <a:extLst>
              <a:ext uri="{FF2B5EF4-FFF2-40B4-BE49-F238E27FC236}">
                <a16:creationId xmlns:a16="http://schemas.microsoft.com/office/drawing/2014/main" id="{6DF16FAB-BBFB-209F-11E0-899BF63CE5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7C64916B-2949-DDE0-A060-9C4E9545AB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pic>
        <p:nvPicPr>
          <p:cNvPr id="7" name="Picture 6" descr="Graphical user interface, text, application&#10;&#10;Description automatically generated">
            <a:extLst>
              <a:ext uri="{FF2B5EF4-FFF2-40B4-BE49-F238E27FC236}">
                <a16:creationId xmlns:a16="http://schemas.microsoft.com/office/drawing/2014/main" id="{28BF9F48-C8E7-A3E6-F6F7-47748947B0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ntent 3">
    <p:spTree>
      <p:nvGrpSpPr>
        <p:cNvPr id="1" name=""/>
        <p:cNvGrpSpPr/>
        <p:nvPr/>
      </p:nvGrpSpPr>
      <p:grpSpPr>
        <a:xfrm>
          <a:off x="0" y="0"/>
          <a:ext cx="0" cy="0"/>
          <a:chOff x="0" y="0"/>
          <a:chExt cx="0" cy="0"/>
        </a:xfrm>
      </p:grpSpPr>
      <p:pic>
        <p:nvPicPr>
          <p:cNvPr id="6" name="Picture 5" descr="Graphical user interface, text, application, chat or text message&#10;&#10;Description automatically generated">
            <a:extLst>
              <a:ext uri="{FF2B5EF4-FFF2-40B4-BE49-F238E27FC236}">
                <a16:creationId xmlns:a16="http://schemas.microsoft.com/office/drawing/2014/main" id="{A8A0CD87-9855-BA3A-933E-0D99ABC58D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0" r:id="rId4"/>
    <p:sldLayoutId id="2147483651" r:id="rId5"/>
    <p:sldLayoutId id="2147483652" r:id="rId6"/>
    <p:sldLayoutId id="2147483653" r:id="rId7"/>
    <p:sldLayoutId id="2147483654" r:id="rId8"/>
    <p:sldLayoutId id="2147483655"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5.sv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a:extLst>
              <a:ext uri="{FF2B5EF4-FFF2-40B4-BE49-F238E27FC236}">
                <a16:creationId xmlns:a16="http://schemas.microsoft.com/office/drawing/2014/main" id="{8DA81445-96D5-661C-43B0-5FB68DF39263}"/>
              </a:ext>
            </a:extLst>
          </p:cNvPr>
          <p:cNvSpPr txBox="1"/>
          <p:nvPr/>
        </p:nvSpPr>
        <p:spPr>
          <a:xfrm>
            <a:off x="1586709" y="4265371"/>
            <a:ext cx="15936372" cy="1557913"/>
          </a:xfrm>
          <a:prstGeom prst="rect">
            <a:avLst/>
          </a:prstGeom>
        </p:spPr>
        <p:txBody>
          <a:bodyPr lIns="0" tIns="0" rIns="0" bIns="0" rtlCol="0" anchor="t">
            <a:spAutoFit/>
          </a:bodyPr>
          <a:lstStyle/>
          <a:p>
            <a:pPr>
              <a:lnSpc>
                <a:spcPts val="11717"/>
              </a:lnSpc>
            </a:pPr>
            <a:r>
              <a:rPr lang="en-US" sz="11487">
                <a:solidFill>
                  <a:srgbClr val="A9ABAD"/>
                </a:solidFill>
                <a:latin typeface="Lato 1"/>
              </a:rPr>
              <a:t>Pay Transparency</a:t>
            </a:r>
          </a:p>
        </p:txBody>
      </p:sp>
      <p:sp>
        <p:nvSpPr>
          <p:cNvPr id="3" name="TextBox 21">
            <a:extLst>
              <a:ext uri="{FF2B5EF4-FFF2-40B4-BE49-F238E27FC236}">
                <a16:creationId xmlns:a16="http://schemas.microsoft.com/office/drawing/2014/main" id="{64A957A1-ECEF-3072-2CBB-8AF255A38052}"/>
              </a:ext>
            </a:extLst>
          </p:cNvPr>
          <p:cNvSpPr txBox="1"/>
          <p:nvPr/>
        </p:nvSpPr>
        <p:spPr>
          <a:xfrm>
            <a:off x="1586709" y="5999064"/>
            <a:ext cx="6955375" cy="470503"/>
          </a:xfrm>
          <a:prstGeom prst="rect">
            <a:avLst/>
          </a:prstGeom>
        </p:spPr>
        <p:txBody>
          <a:bodyPr lIns="0" tIns="0" rIns="0" bIns="0" rtlCol="0" anchor="t">
            <a:spAutoFit/>
          </a:bodyPr>
          <a:lstStyle/>
          <a:p>
            <a:pPr>
              <a:lnSpc>
                <a:spcPts val="3570"/>
              </a:lnSpc>
            </a:pPr>
            <a:r>
              <a:rPr lang="en-US" sz="3500">
                <a:solidFill>
                  <a:srgbClr val="4C4D51"/>
                </a:solidFill>
                <a:latin typeface="Lato 1 Italics"/>
              </a:rPr>
              <a:t>Thursday, April 6</a:t>
            </a:r>
            <a:r>
              <a:rPr lang="en-US" sz="3500" baseline="30000">
                <a:solidFill>
                  <a:srgbClr val="4C4D51"/>
                </a:solidFill>
                <a:latin typeface="Lato 1 Italics"/>
              </a:rPr>
              <a:t>th</a:t>
            </a:r>
            <a:r>
              <a:rPr lang="en-US" sz="3500">
                <a:solidFill>
                  <a:srgbClr val="4C4D51"/>
                </a:solidFill>
                <a:latin typeface="Lato 1 Italics"/>
              </a:rPr>
              <a:t>, 2023</a:t>
            </a:r>
          </a:p>
        </p:txBody>
      </p:sp>
      <p:sp>
        <p:nvSpPr>
          <p:cNvPr id="4" name="TextBox 3">
            <a:extLst>
              <a:ext uri="{FF2B5EF4-FFF2-40B4-BE49-F238E27FC236}">
                <a16:creationId xmlns:a16="http://schemas.microsoft.com/office/drawing/2014/main" id="{6C730F47-1021-E8D6-4D0C-49018CE881A9}"/>
              </a:ext>
            </a:extLst>
          </p:cNvPr>
          <p:cNvSpPr txBox="1"/>
          <p:nvPr/>
        </p:nvSpPr>
        <p:spPr>
          <a:xfrm>
            <a:off x="-2692400" y="-685800"/>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4044588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028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8520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E6A3B59-95DF-6F75-70A8-12DA59E27AD4}"/>
              </a:ext>
            </a:extLst>
          </p:cNvPr>
          <p:cNvSpPr txBox="1"/>
          <p:nvPr/>
        </p:nvSpPr>
        <p:spPr>
          <a:xfrm>
            <a:off x="2259486" y="6797057"/>
            <a:ext cx="4544164" cy="1938992"/>
          </a:xfrm>
          <a:prstGeom prst="rect">
            <a:avLst/>
          </a:prstGeom>
          <a:noFill/>
        </p:spPr>
        <p:txBody>
          <a:bodyPr wrap="square" rtlCol="0">
            <a:spAutoFit/>
          </a:bodyPr>
          <a:lstStyle/>
          <a:p>
            <a:r>
              <a:rPr lang="en-US" sz="2400" b="1">
                <a:solidFill>
                  <a:srgbClr val="4C4D4E"/>
                </a:solidFill>
                <a:latin typeface="Lato Medium" panose="020F0502020204030203" pitchFamily="34" charset="0"/>
                <a:ea typeface="Lato Medium" panose="020F0502020204030203" pitchFamily="34" charset="0"/>
                <a:cs typeface="Lato Medium" panose="020F0502020204030203" pitchFamily="34" charset="0"/>
              </a:rPr>
              <a:t>Tina Twyman</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Team Leader and Sr Compensation Consultant</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Total Rewards</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Nonprofit HR</a:t>
            </a:r>
          </a:p>
        </p:txBody>
      </p:sp>
      <p:sp>
        <p:nvSpPr>
          <p:cNvPr id="7" name="TextBox 6">
            <a:extLst>
              <a:ext uri="{FF2B5EF4-FFF2-40B4-BE49-F238E27FC236}">
                <a16:creationId xmlns:a16="http://schemas.microsoft.com/office/drawing/2014/main" id="{586F2244-30DF-B984-576F-AF4D43772813}"/>
              </a:ext>
            </a:extLst>
          </p:cNvPr>
          <p:cNvSpPr txBox="1"/>
          <p:nvPr/>
        </p:nvSpPr>
        <p:spPr>
          <a:xfrm>
            <a:off x="9601200" y="6797057"/>
            <a:ext cx="4544164" cy="1569660"/>
          </a:xfrm>
          <a:prstGeom prst="rect">
            <a:avLst/>
          </a:prstGeom>
          <a:noFill/>
        </p:spPr>
        <p:txBody>
          <a:bodyPr wrap="square" rtlCol="0">
            <a:spAutoFit/>
          </a:bodyPr>
          <a:lstStyle/>
          <a:p>
            <a:r>
              <a:rPr lang="en-US" sz="2400" b="1">
                <a:solidFill>
                  <a:srgbClr val="4C4D4E"/>
                </a:solidFill>
                <a:latin typeface="Lato Medium" panose="020F0502020204030203" pitchFamily="34" charset="0"/>
                <a:ea typeface="Lato Medium" panose="020F0502020204030203" pitchFamily="34" charset="0"/>
                <a:cs typeface="Lato Medium" panose="020F0502020204030203" pitchFamily="34" charset="0"/>
              </a:rPr>
              <a:t>Julie Trimarchi</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Sr Compensation Consultant</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Total Rewards</a:t>
            </a:r>
          </a:p>
          <a:p>
            <a:r>
              <a:rPr lang="en-US" sz="2400">
                <a:solidFill>
                  <a:srgbClr val="4C4D4E"/>
                </a:solidFill>
                <a:latin typeface="Lato Medium" panose="020F0502020204030203" pitchFamily="34" charset="0"/>
                <a:ea typeface="Lato Medium" panose="020F0502020204030203" pitchFamily="34" charset="0"/>
                <a:cs typeface="Lato Medium" panose="020F0502020204030203" pitchFamily="34" charset="0"/>
              </a:rPr>
              <a:t>Nonprofit HR</a:t>
            </a:r>
          </a:p>
        </p:txBody>
      </p:sp>
      <p:pic>
        <p:nvPicPr>
          <p:cNvPr id="8" name="Picture 7">
            <a:extLst>
              <a:ext uri="{FF2B5EF4-FFF2-40B4-BE49-F238E27FC236}">
                <a16:creationId xmlns:a16="http://schemas.microsoft.com/office/drawing/2014/main" id="{83022CA3-C243-C65C-FD07-66748C260B24}"/>
              </a:ext>
            </a:extLst>
          </p:cNvPr>
          <p:cNvPicPr>
            <a:picLocks noChangeAspect="1"/>
          </p:cNvPicPr>
          <p:nvPr/>
        </p:nvPicPr>
        <p:blipFill>
          <a:blip r:embed="rId2"/>
          <a:stretch>
            <a:fillRect/>
          </a:stretch>
        </p:blipFill>
        <p:spPr>
          <a:xfrm>
            <a:off x="9753600" y="2179155"/>
            <a:ext cx="4391764" cy="4617901"/>
          </a:xfrm>
          <a:prstGeom prst="rect">
            <a:avLst/>
          </a:prstGeom>
        </p:spPr>
      </p:pic>
      <p:pic>
        <p:nvPicPr>
          <p:cNvPr id="9" name="Picture 8">
            <a:extLst>
              <a:ext uri="{FF2B5EF4-FFF2-40B4-BE49-F238E27FC236}">
                <a16:creationId xmlns:a16="http://schemas.microsoft.com/office/drawing/2014/main" id="{30A79B55-2409-4290-9CFD-26CC093AE8DC}"/>
              </a:ext>
            </a:extLst>
          </p:cNvPr>
          <p:cNvPicPr>
            <a:picLocks noChangeAspect="1"/>
          </p:cNvPicPr>
          <p:nvPr/>
        </p:nvPicPr>
        <p:blipFill>
          <a:blip r:embed="rId3"/>
          <a:stretch>
            <a:fillRect/>
          </a:stretch>
        </p:blipFill>
        <p:spPr>
          <a:xfrm>
            <a:off x="2209872" y="2206973"/>
            <a:ext cx="4593778" cy="4591608"/>
          </a:xfrm>
          <a:prstGeom prst="rect">
            <a:avLst/>
          </a:prstGeom>
        </p:spPr>
      </p:pic>
    </p:spTree>
    <p:extLst>
      <p:ext uri="{BB962C8B-B14F-4D97-AF65-F5344CB8AC3E}">
        <p14:creationId xmlns:p14="http://schemas.microsoft.com/office/powerpoint/2010/main" val="1854257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4D13FC-DF0C-1519-C67B-D768A824A950}"/>
              </a:ext>
            </a:extLst>
          </p:cNvPr>
          <p:cNvSpPr txBox="1"/>
          <p:nvPr/>
        </p:nvSpPr>
        <p:spPr>
          <a:xfrm>
            <a:off x="1343527" y="2388130"/>
            <a:ext cx="16306800" cy="3688382"/>
          </a:xfrm>
          <a:prstGeom prst="rect">
            <a:avLst/>
          </a:prstGeom>
          <a:noFill/>
        </p:spPr>
        <p:txBody>
          <a:bodyPr wrap="square" rtlCol="0">
            <a:spAutoFit/>
          </a:bodyPr>
          <a:lstStyle/>
          <a:p>
            <a:pPr marL="571500" indent="-571500">
              <a:lnSpc>
                <a:spcPct val="150000"/>
              </a:lnSpc>
              <a:buFont typeface="Arial" panose="020B0604020202020204" pitchFamily="34" charset="0"/>
              <a:buChar char="•"/>
            </a:pPr>
            <a:r>
              <a:rPr lang="en-US" sz="3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What Is Pay Transparency?</a:t>
            </a:r>
          </a:p>
          <a:p>
            <a:pPr marL="571500" indent="-571500">
              <a:lnSpc>
                <a:spcPct val="150000"/>
              </a:lnSpc>
              <a:buFont typeface="Arial" panose="020B0604020202020204" pitchFamily="34" charset="0"/>
              <a:buChar char="•"/>
            </a:pPr>
            <a:r>
              <a:rPr lang="en-US" sz="3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Levels of Pay Transparency</a:t>
            </a:r>
          </a:p>
          <a:p>
            <a:pPr marL="571500" indent="-571500">
              <a:lnSpc>
                <a:spcPct val="150000"/>
              </a:lnSpc>
              <a:buFont typeface="Arial" panose="020B0604020202020204" pitchFamily="34" charset="0"/>
              <a:buChar char="•"/>
            </a:pPr>
            <a:r>
              <a:rPr lang="en-US" sz="3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Why Be Transparent With Pay?</a:t>
            </a:r>
          </a:p>
          <a:p>
            <a:pPr marL="571500" indent="-571500">
              <a:lnSpc>
                <a:spcPct val="150000"/>
              </a:lnSpc>
              <a:buFont typeface="Arial" panose="020B0604020202020204" pitchFamily="34" charset="0"/>
              <a:buChar char="•"/>
            </a:pPr>
            <a:r>
              <a:rPr lang="en-US" sz="3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Pay Transparency Readiness, Implementation &amp; Ongoing Communication</a:t>
            </a:r>
          </a:p>
          <a:p>
            <a:pPr marL="571500" indent="-571500">
              <a:lnSpc>
                <a:spcPct val="150000"/>
              </a:lnSpc>
              <a:buFont typeface="Arial" panose="020B0604020202020204" pitchFamily="34" charset="0"/>
              <a:buChar char="•"/>
            </a:pPr>
            <a:r>
              <a:rPr lang="en-US" sz="3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Questions &amp; Answers</a:t>
            </a:r>
          </a:p>
        </p:txBody>
      </p:sp>
    </p:spTree>
    <p:extLst>
      <p:ext uri="{BB962C8B-B14F-4D97-AF65-F5344CB8AC3E}">
        <p14:creationId xmlns:p14="http://schemas.microsoft.com/office/powerpoint/2010/main" val="2455555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B36FBAAF-1FD6-AA91-C9A9-1BDC7D9FD504}"/>
              </a:ext>
            </a:extLst>
          </p:cNvPr>
          <p:cNvSpPr txBox="1"/>
          <p:nvPr/>
        </p:nvSpPr>
        <p:spPr>
          <a:xfrm>
            <a:off x="750820" y="759946"/>
            <a:ext cx="8855045" cy="809837"/>
          </a:xfrm>
          <a:prstGeom prst="rect">
            <a:avLst/>
          </a:prstGeom>
        </p:spPr>
        <p:txBody>
          <a:bodyPr wrap="square" lIns="0" tIns="0" rIns="0" bIns="0" rtlCol="0" anchor="t">
            <a:spAutoFit/>
          </a:bodyPr>
          <a:lstStyle/>
          <a:p>
            <a:pPr>
              <a:lnSpc>
                <a:spcPts val="7000"/>
              </a:lnSpc>
            </a:pPr>
            <a:r>
              <a:rPr lang="en-US" sz="5000">
                <a:solidFill>
                  <a:srgbClr val="7F2629"/>
                </a:solidFill>
                <a:latin typeface="Lato 2"/>
              </a:rPr>
              <a:t>What is Pay Transparency?</a:t>
            </a:r>
          </a:p>
        </p:txBody>
      </p:sp>
      <p:sp>
        <p:nvSpPr>
          <p:cNvPr id="3" name="TextBox 6">
            <a:extLst>
              <a:ext uri="{FF2B5EF4-FFF2-40B4-BE49-F238E27FC236}">
                <a16:creationId xmlns:a16="http://schemas.microsoft.com/office/drawing/2014/main" id="{5388425F-FC38-37B8-64E3-CEA74A77517F}"/>
              </a:ext>
            </a:extLst>
          </p:cNvPr>
          <p:cNvSpPr txBox="1"/>
          <p:nvPr/>
        </p:nvSpPr>
        <p:spPr>
          <a:xfrm>
            <a:off x="1371600" y="2400300"/>
            <a:ext cx="14249400" cy="6177525"/>
          </a:xfrm>
          <a:prstGeom prst="rect">
            <a:avLst/>
          </a:prstGeom>
        </p:spPr>
        <p:txBody>
          <a:bodyPr wrap="square" lIns="0" tIns="0" rIns="0" bIns="0" rtlCol="0" anchor="t">
            <a:spAutoFit/>
          </a:bodyPr>
          <a:lstStyle/>
          <a:p>
            <a:pPr marL="685800" indent="-685800">
              <a:buFont typeface="Arial" panose="020B0604020202020204" pitchFamily="34" charset="0"/>
              <a:buChar char="•"/>
            </a:pPr>
            <a:r>
              <a:rPr lang="en-US" sz="3200">
                <a:solidFill>
                  <a:schemeClr val="tx1">
                    <a:lumMod val="50000"/>
                    <a:lumOff val="50000"/>
                  </a:schemeClr>
                </a:solidFill>
                <a:latin typeface="Lato 2"/>
              </a:rPr>
              <a:t>Openly communicating an organization’s compensation philosophy, practices and/or systems</a:t>
            </a:r>
          </a:p>
          <a:p>
            <a:endParaRPr lang="en-US" sz="3200">
              <a:solidFill>
                <a:schemeClr val="tx1">
                  <a:lumMod val="50000"/>
                  <a:lumOff val="50000"/>
                </a:schemeClr>
              </a:solidFill>
              <a:latin typeface="Lato 2"/>
            </a:endParaRPr>
          </a:p>
          <a:p>
            <a:pPr marL="685800" indent="-685800">
              <a:buFont typeface="Arial" panose="020B0604020202020204" pitchFamily="34" charset="0"/>
              <a:buChar char="•"/>
            </a:pPr>
            <a:r>
              <a:rPr lang="en-US" sz="3200">
                <a:solidFill>
                  <a:schemeClr val="tx1">
                    <a:lumMod val="50000"/>
                    <a:lumOff val="50000"/>
                  </a:schemeClr>
                </a:solidFill>
                <a:latin typeface="Lato 2"/>
              </a:rPr>
              <a:t>Sharing reasoning behind why an organization made/makes certain pay decisions</a:t>
            </a:r>
          </a:p>
          <a:p>
            <a:endParaRPr lang="en-US" sz="3200">
              <a:solidFill>
                <a:schemeClr val="tx1">
                  <a:lumMod val="50000"/>
                  <a:lumOff val="50000"/>
                </a:schemeClr>
              </a:solidFill>
              <a:latin typeface="Lato 2"/>
            </a:endParaRPr>
          </a:p>
          <a:p>
            <a:pPr marL="685800" indent="-685800">
              <a:buFont typeface="Arial" panose="020B0604020202020204" pitchFamily="34" charset="0"/>
              <a:buChar char="•"/>
            </a:pPr>
            <a:r>
              <a:rPr lang="en-US" sz="3200">
                <a:solidFill>
                  <a:schemeClr val="tx1">
                    <a:lumMod val="50000"/>
                    <a:lumOff val="50000"/>
                  </a:schemeClr>
                </a:solidFill>
                <a:latin typeface="Lato 2"/>
              </a:rPr>
              <a:t>Sharing when decisions are made which will change the organization’s pay program </a:t>
            </a:r>
          </a:p>
          <a:p>
            <a:pPr marL="685800" indent="-685800">
              <a:buFont typeface="Arial" panose="020B0604020202020204" pitchFamily="34" charset="0"/>
              <a:buChar char="•"/>
            </a:pPr>
            <a:endParaRPr lang="en-US" sz="3200">
              <a:solidFill>
                <a:schemeClr val="tx1">
                  <a:lumMod val="50000"/>
                  <a:lumOff val="50000"/>
                </a:schemeClr>
              </a:solidFill>
              <a:latin typeface="Lato 2"/>
            </a:endParaRPr>
          </a:p>
          <a:p>
            <a:pPr marL="685800" indent="-685800">
              <a:buFont typeface="Arial" panose="020B0604020202020204" pitchFamily="34" charset="0"/>
              <a:buChar char="•"/>
            </a:pPr>
            <a:r>
              <a:rPr lang="en-US" sz="3200" b="1" i="1">
                <a:solidFill>
                  <a:schemeClr val="tx1">
                    <a:lumMod val="50000"/>
                    <a:lumOff val="50000"/>
                  </a:schemeClr>
                </a:solidFill>
                <a:latin typeface="Lato 2"/>
              </a:rPr>
              <a:t>Communication is Foundational to Pay Transparency</a:t>
            </a:r>
          </a:p>
          <a:p>
            <a:endParaRPr lang="en-US" sz="3200">
              <a:solidFill>
                <a:schemeClr val="tx1">
                  <a:lumMod val="50000"/>
                  <a:lumOff val="50000"/>
                </a:schemeClr>
              </a:solidFill>
              <a:latin typeface="Lato 2"/>
            </a:endParaRPr>
          </a:p>
          <a:p>
            <a:pPr marL="685800" indent="-685800">
              <a:lnSpc>
                <a:spcPts val="7000"/>
              </a:lnSpc>
              <a:buFont typeface="Arial" panose="020B0604020202020204" pitchFamily="34" charset="0"/>
              <a:buChar char="•"/>
            </a:pPr>
            <a:endParaRPr lang="en-US" sz="3200">
              <a:solidFill>
                <a:schemeClr val="tx1">
                  <a:lumMod val="50000"/>
                  <a:lumOff val="50000"/>
                </a:schemeClr>
              </a:solidFill>
              <a:latin typeface="Lato 2"/>
            </a:endParaRPr>
          </a:p>
        </p:txBody>
      </p:sp>
    </p:spTree>
    <p:extLst>
      <p:ext uri="{BB962C8B-B14F-4D97-AF65-F5344CB8AC3E}">
        <p14:creationId xmlns:p14="http://schemas.microsoft.com/office/powerpoint/2010/main" val="1391922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B36FBAAF-1FD6-AA91-C9A9-1BDC7D9FD504}"/>
              </a:ext>
            </a:extLst>
          </p:cNvPr>
          <p:cNvSpPr txBox="1"/>
          <p:nvPr/>
        </p:nvSpPr>
        <p:spPr>
          <a:xfrm>
            <a:off x="750820" y="759946"/>
            <a:ext cx="8855045" cy="809837"/>
          </a:xfrm>
          <a:prstGeom prst="rect">
            <a:avLst/>
          </a:prstGeom>
        </p:spPr>
        <p:txBody>
          <a:bodyPr wrap="square" lIns="0" tIns="0" rIns="0" bIns="0" rtlCol="0" anchor="t">
            <a:spAutoFit/>
          </a:bodyPr>
          <a:lstStyle/>
          <a:p>
            <a:pPr>
              <a:lnSpc>
                <a:spcPts val="7000"/>
              </a:lnSpc>
            </a:pPr>
            <a:r>
              <a:rPr lang="en-US" sz="5000">
                <a:solidFill>
                  <a:srgbClr val="7F2629"/>
                </a:solidFill>
                <a:latin typeface="Lato 2"/>
              </a:rPr>
              <a:t>Why Be Transparent With Pay?</a:t>
            </a:r>
          </a:p>
        </p:txBody>
      </p:sp>
      <p:sp>
        <p:nvSpPr>
          <p:cNvPr id="3" name="TextBox 6">
            <a:extLst>
              <a:ext uri="{FF2B5EF4-FFF2-40B4-BE49-F238E27FC236}">
                <a16:creationId xmlns:a16="http://schemas.microsoft.com/office/drawing/2014/main" id="{5388425F-FC38-37B8-64E3-CEA74A77517F}"/>
              </a:ext>
            </a:extLst>
          </p:cNvPr>
          <p:cNvSpPr txBox="1"/>
          <p:nvPr/>
        </p:nvSpPr>
        <p:spPr>
          <a:xfrm>
            <a:off x="781300" y="1790700"/>
            <a:ext cx="17315668" cy="8147295"/>
          </a:xfrm>
          <a:prstGeom prst="rect">
            <a:avLst/>
          </a:prstGeom>
        </p:spPr>
        <p:txBody>
          <a:bodyPr wrap="square" lIns="0" tIns="0" rIns="0" bIns="0" rtlCol="0" anchor="t">
            <a:spAutoFit/>
          </a:bodyPr>
          <a:lstStyle/>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State Laws – Don’t wait to act if your state does not have a law</a:t>
            </a:r>
          </a:p>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Employee Expectations:</a:t>
            </a:r>
          </a:p>
          <a:p>
            <a:pPr marL="1143000" lvl="1" indent="-685800">
              <a:lnSpc>
                <a:spcPct val="150000"/>
              </a:lnSpc>
              <a:buFont typeface="Arial" panose="020B0604020202020204" pitchFamily="34" charset="0"/>
              <a:buChar char="•"/>
            </a:pPr>
            <a:r>
              <a:rPr lang="en-US" sz="3200">
                <a:solidFill>
                  <a:schemeClr val="tx1">
                    <a:lumMod val="50000"/>
                    <a:lumOff val="50000"/>
                  </a:schemeClr>
                </a:solidFill>
                <a:latin typeface="Lato 2"/>
              </a:rPr>
              <a:t>Studies Align: Increase retention and morale.  The more an employee understands their value internally, and with the external market, the more likely they are to be engaged.</a:t>
            </a:r>
          </a:p>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Candidate Expectations:</a:t>
            </a:r>
          </a:p>
          <a:p>
            <a:pPr marL="1143000" lvl="1" indent="-685800">
              <a:lnSpc>
                <a:spcPct val="150000"/>
              </a:lnSpc>
              <a:buFont typeface="Arial" panose="020B0604020202020204" pitchFamily="34" charset="0"/>
              <a:buChar char="•"/>
            </a:pPr>
            <a:r>
              <a:rPr lang="en-US" sz="3200">
                <a:solidFill>
                  <a:schemeClr val="tx1">
                    <a:lumMod val="50000"/>
                    <a:lumOff val="50000"/>
                  </a:schemeClr>
                </a:solidFill>
                <a:latin typeface="Lato 2"/>
              </a:rPr>
              <a:t>Studies Align: Job Seekers have started to bypass positions without posted pay ranges. </a:t>
            </a:r>
          </a:p>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Holds the organization accountable</a:t>
            </a:r>
          </a:p>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Builds Trust and Honesty</a:t>
            </a:r>
          </a:p>
          <a:p>
            <a:pPr marL="685800" indent="-685800">
              <a:lnSpc>
                <a:spcPct val="150000"/>
              </a:lnSpc>
              <a:buFont typeface="Arial" panose="020B0604020202020204" pitchFamily="34" charset="0"/>
              <a:buChar char="•"/>
            </a:pPr>
            <a:r>
              <a:rPr lang="en-US" sz="3200">
                <a:solidFill>
                  <a:schemeClr val="tx1">
                    <a:lumMod val="50000"/>
                    <a:lumOff val="50000"/>
                  </a:schemeClr>
                </a:solidFill>
                <a:latin typeface="Lato 2"/>
              </a:rPr>
              <a:t>Gateway to Pay Equity </a:t>
            </a:r>
          </a:p>
          <a:p>
            <a:pPr marL="685800" indent="-685800">
              <a:lnSpc>
                <a:spcPct val="150000"/>
              </a:lnSpc>
              <a:buFont typeface="Arial" panose="020B0604020202020204" pitchFamily="34" charset="0"/>
              <a:buChar char="•"/>
            </a:pPr>
            <a:endParaRPr lang="en-US" sz="3200">
              <a:solidFill>
                <a:schemeClr val="tx1">
                  <a:lumMod val="50000"/>
                  <a:lumOff val="50000"/>
                </a:schemeClr>
              </a:solidFill>
              <a:latin typeface="Lato 2"/>
            </a:endParaRPr>
          </a:p>
          <a:p>
            <a:pPr marL="1143000" lvl="1" indent="-685800">
              <a:lnSpc>
                <a:spcPts val="7000"/>
              </a:lnSpc>
              <a:buFont typeface="Arial" panose="020B0604020202020204" pitchFamily="34" charset="0"/>
              <a:buChar char="•"/>
            </a:pPr>
            <a:endParaRPr lang="en-US" sz="3200">
              <a:solidFill>
                <a:schemeClr val="tx1">
                  <a:lumMod val="50000"/>
                  <a:lumOff val="50000"/>
                </a:schemeClr>
              </a:solidFill>
              <a:latin typeface="Lato 2"/>
            </a:endParaRPr>
          </a:p>
        </p:txBody>
      </p:sp>
    </p:spTree>
    <p:extLst>
      <p:ext uri="{BB962C8B-B14F-4D97-AF65-F5344CB8AC3E}">
        <p14:creationId xmlns:p14="http://schemas.microsoft.com/office/powerpoint/2010/main" val="2321422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A88302C3-2205-1EF8-2C6E-8C2EB117CFBB}"/>
              </a:ext>
            </a:extLst>
          </p:cNvPr>
          <p:cNvSpPr/>
          <p:nvPr/>
        </p:nvSpPr>
        <p:spPr>
          <a:xfrm>
            <a:off x="2438400" y="2149339"/>
            <a:ext cx="8401295" cy="6901859"/>
          </a:xfrm>
          <a:prstGeom prst="ellipse">
            <a:avLst/>
          </a:prstGeom>
          <a:solidFill>
            <a:srgbClr val="D4D9CF">
              <a:alpha val="54902"/>
            </a:srgbClr>
          </a:solidFill>
          <a:ln w="38100">
            <a:solidFill>
              <a:schemeClr val="accent6">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 name="Oval 2">
            <a:extLst>
              <a:ext uri="{FF2B5EF4-FFF2-40B4-BE49-F238E27FC236}">
                <a16:creationId xmlns:a16="http://schemas.microsoft.com/office/drawing/2014/main" id="{4230F839-AC3F-EB54-D2A1-D4B7CE92DB86}"/>
              </a:ext>
            </a:extLst>
          </p:cNvPr>
          <p:cNvSpPr/>
          <p:nvPr/>
        </p:nvSpPr>
        <p:spPr>
          <a:xfrm>
            <a:off x="6217068" y="2175247"/>
            <a:ext cx="8707147" cy="6901860"/>
          </a:xfrm>
          <a:prstGeom prst="ellipse">
            <a:avLst/>
          </a:prstGeom>
          <a:solidFill>
            <a:srgbClr val="F5DDD2">
              <a:alpha val="54118"/>
            </a:srgbClr>
          </a:solidFill>
          <a:ln w="38100">
            <a:solidFill>
              <a:schemeClr val="accent1">
                <a:lumMod val="60000"/>
                <a:lumOff val="4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6506C495-A041-1DDF-6F5B-FBA34B8117ED}"/>
              </a:ext>
            </a:extLst>
          </p:cNvPr>
          <p:cNvSpPr txBox="1"/>
          <p:nvPr/>
        </p:nvSpPr>
        <p:spPr>
          <a:xfrm>
            <a:off x="3197240" y="3902631"/>
            <a:ext cx="3275521" cy="3293209"/>
          </a:xfrm>
          <a:prstGeom prst="rect">
            <a:avLst/>
          </a:prstGeom>
          <a:noFill/>
        </p:spPr>
        <p:txBody>
          <a:bodyPr wrap="square" rtlCol="0">
            <a:spAutoFit/>
          </a:bodyPr>
          <a:lstStyle/>
          <a:p>
            <a:pPr marL="285750" lvl="0" indent="-285750">
              <a:buFont typeface="Wingdings" panose="05000000000000000000" pitchFamily="2" charset="2"/>
              <a:buChar char="§"/>
            </a:pPr>
            <a:r>
              <a:rPr lang="en-US" sz="2400" b="1">
                <a:solidFill>
                  <a:schemeClr val="accent4">
                    <a:lumMod val="50000"/>
                  </a:schemeClr>
                </a:solidFill>
                <a:latin typeface="Calibri" panose="020F0502020204030204" pitchFamily="34" charset="0"/>
              </a:rPr>
              <a:t>Reduces Pay Parity </a:t>
            </a:r>
          </a:p>
          <a:p>
            <a:pPr lvl="0"/>
            <a:r>
              <a:rPr lang="en-US" sz="2400" b="1">
                <a:solidFill>
                  <a:schemeClr val="accent4">
                    <a:lumMod val="50000"/>
                  </a:schemeClr>
                </a:solidFill>
                <a:latin typeface="Calibri" panose="020F0502020204030204" pitchFamily="34" charset="0"/>
              </a:rPr>
              <a:t>      &amp; Discrimination</a:t>
            </a:r>
          </a:p>
          <a:p>
            <a:pPr lvl="0"/>
            <a:endParaRPr lang="en-US" sz="2400" b="1">
              <a:solidFill>
                <a:schemeClr val="accent4">
                  <a:lumMod val="50000"/>
                </a:schemeClr>
              </a:solidFill>
              <a:latin typeface="Calibri" panose="020F0502020204030204" pitchFamily="34" charset="0"/>
            </a:endParaRPr>
          </a:p>
          <a:p>
            <a:pPr marL="285750" lvl="0" indent="-285750">
              <a:buFont typeface="Arial" panose="020B0604020202020204" pitchFamily="34" charset="0"/>
              <a:buChar char="•"/>
            </a:pPr>
            <a:r>
              <a:rPr lang="en-US" sz="2400" b="1">
                <a:solidFill>
                  <a:schemeClr val="accent4">
                    <a:lumMod val="50000"/>
                  </a:schemeClr>
                </a:solidFill>
                <a:latin typeface="Calibri" panose="020F0502020204030204" pitchFamily="34" charset="0"/>
              </a:rPr>
              <a:t>Increased Employee satisfaction</a:t>
            </a:r>
          </a:p>
          <a:p>
            <a:pPr lvl="0"/>
            <a:endParaRPr lang="en-US" sz="2400" b="1">
              <a:solidFill>
                <a:schemeClr val="accent4">
                  <a:lumMod val="50000"/>
                </a:schemeClr>
              </a:solidFill>
              <a:latin typeface="Calibri" panose="020F0502020204030204" pitchFamily="34" charset="0"/>
            </a:endParaRPr>
          </a:p>
          <a:p>
            <a:pPr marL="285750" lvl="0" indent="-285750">
              <a:buFont typeface="Wingdings" panose="05000000000000000000" pitchFamily="2" charset="2"/>
              <a:buChar char="§"/>
            </a:pPr>
            <a:r>
              <a:rPr lang="en-US" sz="2400" b="1">
                <a:solidFill>
                  <a:schemeClr val="accent4">
                    <a:lumMod val="50000"/>
                  </a:schemeClr>
                </a:solidFill>
                <a:latin typeface="Calibri" panose="020F0502020204030204" pitchFamily="34" charset="0"/>
              </a:rPr>
              <a:t>More informed Job Seekers</a:t>
            </a:r>
          </a:p>
          <a:p>
            <a:endParaRPr lang="en-US" sz="1600" b="1"/>
          </a:p>
        </p:txBody>
      </p:sp>
      <p:sp>
        <p:nvSpPr>
          <p:cNvPr id="5" name="TextBox 4">
            <a:extLst>
              <a:ext uri="{FF2B5EF4-FFF2-40B4-BE49-F238E27FC236}">
                <a16:creationId xmlns:a16="http://schemas.microsoft.com/office/drawing/2014/main" id="{FB395694-DA77-3F94-5B1D-7B590A77364D}"/>
              </a:ext>
            </a:extLst>
          </p:cNvPr>
          <p:cNvSpPr txBox="1"/>
          <p:nvPr/>
        </p:nvSpPr>
        <p:spPr>
          <a:xfrm>
            <a:off x="10839695" y="3717966"/>
            <a:ext cx="3958531" cy="3662541"/>
          </a:xfrm>
          <a:prstGeom prst="rect">
            <a:avLst/>
          </a:prstGeom>
          <a:noFill/>
        </p:spPr>
        <p:txBody>
          <a:bodyPr wrap="square" rtlCol="0">
            <a:spAutoFit/>
          </a:bodyPr>
          <a:lstStyle/>
          <a:p>
            <a:pPr marL="285750" lvl="0" indent="-285750">
              <a:buFont typeface="Wingdings" panose="05000000000000000000" pitchFamily="2" charset="2"/>
              <a:buChar char="§"/>
            </a:pPr>
            <a:r>
              <a:rPr lang="en-US" sz="2400" b="1">
                <a:solidFill>
                  <a:schemeClr val="tx2">
                    <a:lumMod val="75000"/>
                  </a:schemeClr>
                </a:solidFill>
                <a:latin typeface="Calibri" panose="020F0502020204030204" pitchFamily="34" charset="0"/>
              </a:rPr>
              <a:t>Reduce Turnover</a:t>
            </a:r>
          </a:p>
          <a:p>
            <a:pPr lvl="0"/>
            <a:endParaRPr lang="en-US" sz="2400" b="1">
              <a:solidFill>
                <a:schemeClr val="tx2">
                  <a:lumMod val="75000"/>
                </a:schemeClr>
              </a:solidFill>
              <a:latin typeface="Calibri" panose="020F0502020204030204" pitchFamily="34" charset="0"/>
            </a:endParaRPr>
          </a:p>
          <a:p>
            <a:pPr marL="285750" lvl="0" indent="-285750">
              <a:buFont typeface="Wingdings" panose="05000000000000000000" pitchFamily="2" charset="2"/>
              <a:buChar char="§"/>
            </a:pPr>
            <a:r>
              <a:rPr lang="en-US" sz="2400" b="1">
                <a:solidFill>
                  <a:schemeClr val="tx2">
                    <a:lumMod val="75000"/>
                  </a:schemeClr>
                </a:solidFill>
                <a:latin typeface="Calibri" panose="020F0502020204030204" pitchFamily="34" charset="0"/>
              </a:rPr>
              <a:t>Increased Engagement</a:t>
            </a:r>
          </a:p>
          <a:p>
            <a:pPr lvl="0"/>
            <a:endParaRPr lang="en-US" sz="2400" b="1">
              <a:solidFill>
                <a:schemeClr val="tx2">
                  <a:lumMod val="75000"/>
                </a:schemeClr>
              </a:solidFill>
              <a:latin typeface="Calibri" panose="020F0502020204030204" pitchFamily="34" charset="0"/>
            </a:endParaRPr>
          </a:p>
          <a:p>
            <a:pPr marL="285750" indent="-285750">
              <a:buFont typeface="Wingdings" panose="05000000000000000000" pitchFamily="2" charset="2"/>
              <a:buChar char="§"/>
            </a:pPr>
            <a:r>
              <a:rPr lang="en-US" sz="2400" b="1">
                <a:solidFill>
                  <a:schemeClr val="tx2">
                    <a:lumMod val="75000"/>
                  </a:schemeClr>
                </a:solidFill>
                <a:latin typeface="Calibri" panose="020F0502020204030204" pitchFamily="34" charset="0"/>
              </a:rPr>
              <a:t>Reduces Recruiting Cost</a:t>
            </a:r>
          </a:p>
          <a:p>
            <a:pPr lvl="0"/>
            <a:endParaRPr lang="en-US" sz="2400" b="1">
              <a:solidFill>
                <a:schemeClr val="tx2">
                  <a:lumMod val="75000"/>
                </a:schemeClr>
              </a:solidFill>
              <a:latin typeface="Calibri" panose="020F0502020204030204" pitchFamily="34" charset="0"/>
            </a:endParaRPr>
          </a:p>
          <a:p>
            <a:pPr marL="285750" lvl="0" indent="-285750">
              <a:buFont typeface="Wingdings" panose="05000000000000000000" pitchFamily="2" charset="2"/>
              <a:buChar char="§"/>
            </a:pPr>
            <a:r>
              <a:rPr lang="en-US" sz="2400" b="1">
                <a:solidFill>
                  <a:schemeClr val="tx2">
                    <a:lumMod val="75000"/>
                  </a:schemeClr>
                </a:solidFill>
                <a:latin typeface="Calibri" panose="020F0502020204030204" pitchFamily="34" charset="0"/>
              </a:rPr>
              <a:t>Practiced commitment to addressing and reinforcing pay equity</a:t>
            </a:r>
          </a:p>
          <a:p>
            <a:endParaRPr lang="en-US" sz="1600" b="1"/>
          </a:p>
        </p:txBody>
      </p:sp>
      <p:sp>
        <p:nvSpPr>
          <p:cNvPr id="6" name="TextBox 5">
            <a:extLst>
              <a:ext uri="{FF2B5EF4-FFF2-40B4-BE49-F238E27FC236}">
                <a16:creationId xmlns:a16="http://schemas.microsoft.com/office/drawing/2014/main" id="{2435DABA-E141-ED46-4E46-1AF25E75B2CD}"/>
              </a:ext>
            </a:extLst>
          </p:cNvPr>
          <p:cNvSpPr txBox="1"/>
          <p:nvPr/>
        </p:nvSpPr>
        <p:spPr>
          <a:xfrm>
            <a:off x="6632951" y="3314700"/>
            <a:ext cx="3649893" cy="5047536"/>
          </a:xfrm>
          <a:prstGeom prst="rect">
            <a:avLst/>
          </a:prstGeom>
          <a:noFill/>
        </p:spPr>
        <p:txBody>
          <a:bodyPr wrap="square" rtlCol="0">
            <a:spAutoFit/>
          </a:bodyPr>
          <a:lstStyle/>
          <a:p>
            <a:pPr marL="742950" lvl="1" indent="-285750" rtl="0" fontAlgn="base">
              <a:buFont typeface="Arial" panose="020B0604020202020204" pitchFamily="34" charset="0"/>
              <a:buChar char="•"/>
            </a:pPr>
            <a:r>
              <a:rPr lang="en-US" sz="2400" b="1">
                <a:solidFill>
                  <a:srgbClr val="000000"/>
                </a:solidFill>
                <a:latin typeface="Calibri" panose="020F0502020204030204" pitchFamily="34" charset="0"/>
              </a:rPr>
              <a:t>Advance pay </a:t>
            </a:r>
          </a:p>
          <a:p>
            <a:pPr lvl="1" rtl="0" fontAlgn="base"/>
            <a:r>
              <a:rPr lang="en-US" sz="2400" b="1">
                <a:solidFill>
                  <a:srgbClr val="000000"/>
                </a:solidFill>
                <a:latin typeface="Calibri" panose="020F0502020204030204" pitchFamily="34" charset="0"/>
              </a:rPr>
              <a:t>      equity</a:t>
            </a:r>
            <a:endParaRPr lang="en-US" sz="2400" b="1" i="0">
              <a:solidFill>
                <a:srgbClr val="000000"/>
              </a:solidFill>
              <a:effectLst/>
              <a:latin typeface="Calibri" panose="020F0502020204030204" pitchFamily="34" charset="0"/>
            </a:endParaRPr>
          </a:p>
          <a:p>
            <a:pPr lvl="1" rtl="0" fontAlgn="base"/>
            <a:endParaRPr lang="en-US" sz="2400" b="1" i="0">
              <a:solidFill>
                <a:srgbClr val="000000"/>
              </a:solidFill>
              <a:effectLst/>
              <a:latin typeface="Calibri" panose="020F0502020204030204" pitchFamily="34" charset="0"/>
            </a:endParaRPr>
          </a:p>
          <a:p>
            <a:pPr marL="742950" lvl="1" indent="-285750" rtl="0" fontAlgn="base">
              <a:buFont typeface="Arial" panose="020B0604020202020204" pitchFamily="34" charset="0"/>
              <a:buChar char="•"/>
            </a:pPr>
            <a:r>
              <a:rPr lang="en-US" sz="2400" b="1" i="0">
                <a:solidFill>
                  <a:srgbClr val="000000"/>
                </a:solidFill>
                <a:effectLst/>
                <a:latin typeface="Calibri" panose="020F0502020204030204" pitchFamily="34" charset="0"/>
              </a:rPr>
              <a:t>Practiced alignment with org values </a:t>
            </a:r>
          </a:p>
          <a:p>
            <a:pPr marL="742950" lvl="1" indent="-285750" rtl="0" fontAlgn="base">
              <a:buFont typeface="Arial" panose="020B0604020202020204" pitchFamily="34" charset="0"/>
              <a:buChar char="•"/>
            </a:pPr>
            <a:endParaRPr lang="en-US" sz="2400" b="1" i="0">
              <a:solidFill>
                <a:srgbClr val="000000"/>
              </a:solidFill>
              <a:effectLst/>
              <a:latin typeface="Calibri" panose="020F0502020204030204" pitchFamily="34" charset="0"/>
            </a:endParaRPr>
          </a:p>
          <a:p>
            <a:pPr marL="742950" lvl="1" indent="-285750" rtl="0" fontAlgn="base">
              <a:buFont typeface="Arial" panose="020B0604020202020204" pitchFamily="34" charset="0"/>
              <a:buChar char="•"/>
            </a:pPr>
            <a:r>
              <a:rPr lang="en-US" sz="2400" b="1" i="0">
                <a:solidFill>
                  <a:srgbClr val="000000"/>
                </a:solidFill>
                <a:effectLst/>
                <a:latin typeface="Calibri" panose="020F0502020204030204" pitchFamily="34" charset="0"/>
              </a:rPr>
              <a:t>Increase EE engagement &amp; productivity </a:t>
            </a:r>
          </a:p>
          <a:p>
            <a:pPr marL="742950" lvl="1" indent="-285750" rtl="0" fontAlgn="base">
              <a:buFont typeface="Arial" panose="020B0604020202020204" pitchFamily="34" charset="0"/>
              <a:buChar char="•"/>
            </a:pPr>
            <a:endParaRPr lang="en-US" sz="2400" b="1" i="0">
              <a:solidFill>
                <a:srgbClr val="000000"/>
              </a:solidFill>
              <a:effectLst/>
              <a:latin typeface="Calibri" panose="020F0502020204030204" pitchFamily="34" charset="0"/>
            </a:endParaRPr>
          </a:p>
          <a:p>
            <a:pPr marL="742950" lvl="1" indent="-285750" rtl="0" fontAlgn="base">
              <a:buFont typeface="Arial" panose="020B0604020202020204" pitchFamily="34" charset="0"/>
              <a:buChar char="•"/>
            </a:pPr>
            <a:r>
              <a:rPr lang="en-US" sz="2400" b="1">
                <a:solidFill>
                  <a:srgbClr val="000000"/>
                </a:solidFill>
                <a:latin typeface="Calibri" panose="020F0502020204030204" pitchFamily="34" charset="0"/>
              </a:rPr>
              <a:t>Improve t</a:t>
            </a:r>
            <a:r>
              <a:rPr lang="en-US" sz="2400" b="1" i="0">
                <a:solidFill>
                  <a:srgbClr val="000000"/>
                </a:solidFill>
                <a:effectLst/>
                <a:latin typeface="Calibri" panose="020F0502020204030204" pitchFamily="34" charset="0"/>
              </a:rPr>
              <a:t>alent acquisition efforts</a:t>
            </a:r>
          </a:p>
          <a:p>
            <a:pPr marL="742950" lvl="1" indent="-285750" rtl="0" fontAlgn="base">
              <a:buFont typeface="Arial" panose="020B0604020202020204" pitchFamily="34" charset="0"/>
              <a:buChar char="•"/>
            </a:pPr>
            <a:endParaRPr lang="en-US" sz="1600" b="1" i="0">
              <a:solidFill>
                <a:srgbClr val="000000"/>
              </a:solidFill>
              <a:effectLst/>
              <a:latin typeface="Calibri" panose="020F0502020204030204" pitchFamily="34" charset="0"/>
            </a:endParaRPr>
          </a:p>
          <a:p>
            <a:pPr marL="285750" indent="-285750">
              <a:buFont typeface="Arial" panose="020B0604020202020204" pitchFamily="34" charset="0"/>
              <a:buChar char="•"/>
            </a:pPr>
            <a:endParaRPr lang="en-US" b="1"/>
          </a:p>
        </p:txBody>
      </p:sp>
      <p:pic>
        <p:nvPicPr>
          <p:cNvPr id="7" name="Graphic 6" descr="User with solid fill">
            <a:extLst>
              <a:ext uri="{FF2B5EF4-FFF2-40B4-BE49-F238E27FC236}">
                <a16:creationId xmlns:a16="http://schemas.microsoft.com/office/drawing/2014/main" id="{ACC43DA3-89C3-E7F2-B10B-D5013E3F4B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4208" y="2373630"/>
            <a:ext cx="696075" cy="696075"/>
          </a:xfrm>
          <a:prstGeom prst="rect">
            <a:avLst/>
          </a:prstGeom>
        </p:spPr>
      </p:pic>
      <p:sp>
        <p:nvSpPr>
          <p:cNvPr id="8" name="TextBox 7">
            <a:extLst>
              <a:ext uri="{FF2B5EF4-FFF2-40B4-BE49-F238E27FC236}">
                <a16:creationId xmlns:a16="http://schemas.microsoft.com/office/drawing/2014/main" id="{E6156226-B55F-8747-C232-7FF39B060437}"/>
              </a:ext>
            </a:extLst>
          </p:cNvPr>
          <p:cNvSpPr txBox="1"/>
          <p:nvPr/>
        </p:nvSpPr>
        <p:spPr>
          <a:xfrm>
            <a:off x="1597817" y="2552356"/>
            <a:ext cx="1812444" cy="523220"/>
          </a:xfrm>
          <a:prstGeom prst="rect">
            <a:avLst/>
          </a:prstGeom>
          <a:noFill/>
        </p:spPr>
        <p:txBody>
          <a:bodyPr wrap="square" rtlCol="0">
            <a:spAutoFit/>
          </a:bodyPr>
          <a:lstStyle/>
          <a:p>
            <a:r>
              <a:rPr lang="en-US" sz="2800" b="1">
                <a:solidFill>
                  <a:schemeClr val="accent4">
                    <a:lumMod val="50000"/>
                  </a:schemeClr>
                </a:solidFill>
              </a:rPr>
              <a:t>Individuals</a:t>
            </a:r>
          </a:p>
        </p:txBody>
      </p:sp>
      <p:pic>
        <p:nvPicPr>
          <p:cNvPr id="9" name="Graphic 8" descr="City with solid fill">
            <a:extLst>
              <a:ext uri="{FF2B5EF4-FFF2-40B4-BE49-F238E27FC236}">
                <a16:creationId xmlns:a16="http://schemas.microsoft.com/office/drawing/2014/main" id="{4DEFF377-16E8-0885-8BE8-60DDFB10CAB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228141" y="2419762"/>
            <a:ext cx="696075" cy="696075"/>
          </a:xfrm>
          <a:prstGeom prst="rect">
            <a:avLst/>
          </a:prstGeom>
        </p:spPr>
      </p:pic>
      <p:sp>
        <p:nvSpPr>
          <p:cNvPr id="10" name="TextBox 9">
            <a:extLst>
              <a:ext uri="{FF2B5EF4-FFF2-40B4-BE49-F238E27FC236}">
                <a16:creationId xmlns:a16="http://schemas.microsoft.com/office/drawing/2014/main" id="{D93A798D-2340-B2BE-FEF3-183F133D3E36}"/>
              </a:ext>
            </a:extLst>
          </p:cNvPr>
          <p:cNvSpPr txBox="1"/>
          <p:nvPr/>
        </p:nvSpPr>
        <p:spPr>
          <a:xfrm>
            <a:off x="14981862" y="2419762"/>
            <a:ext cx="1735475" cy="523220"/>
          </a:xfrm>
          <a:prstGeom prst="rect">
            <a:avLst/>
          </a:prstGeom>
          <a:noFill/>
        </p:spPr>
        <p:txBody>
          <a:bodyPr wrap="none" rtlCol="0">
            <a:spAutoFit/>
          </a:bodyPr>
          <a:lstStyle/>
          <a:p>
            <a:r>
              <a:rPr lang="en-US" sz="2800" b="1">
                <a:solidFill>
                  <a:schemeClr val="tx2">
                    <a:lumMod val="75000"/>
                  </a:schemeClr>
                </a:solidFill>
              </a:rPr>
              <a:t>Employers</a:t>
            </a:r>
          </a:p>
        </p:txBody>
      </p:sp>
      <p:sp>
        <p:nvSpPr>
          <p:cNvPr id="11" name="TextBox 6">
            <a:extLst>
              <a:ext uri="{FF2B5EF4-FFF2-40B4-BE49-F238E27FC236}">
                <a16:creationId xmlns:a16="http://schemas.microsoft.com/office/drawing/2014/main" id="{D76879DB-6C93-30B6-38B8-F671B349CB74}"/>
              </a:ext>
            </a:extLst>
          </p:cNvPr>
          <p:cNvSpPr txBox="1"/>
          <p:nvPr/>
        </p:nvSpPr>
        <p:spPr>
          <a:xfrm>
            <a:off x="750820" y="759946"/>
            <a:ext cx="8855045" cy="809837"/>
          </a:xfrm>
          <a:prstGeom prst="rect">
            <a:avLst/>
          </a:prstGeom>
        </p:spPr>
        <p:txBody>
          <a:bodyPr wrap="square" lIns="0" tIns="0" rIns="0" bIns="0" rtlCol="0" anchor="t">
            <a:spAutoFit/>
          </a:bodyPr>
          <a:lstStyle/>
          <a:p>
            <a:pPr>
              <a:lnSpc>
                <a:spcPts val="7000"/>
              </a:lnSpc>
            </a:pPr>
            <a:r>
              <a:rPr lang="en-US" sz="5000">
                <a:solidFill>
                  <a:srgbClr val="7F2629"/>
                </a:solidFill>
                <a:latin typeface="Lato 2"/>
              </a:rPr>
              <a:t>Why Be Transparent With Pay?</a:t>
            </a:r>
          </a:p>
        </p:txBody>
      </p:sp>
      <p:sp>
        <p:nvSpPr>
          <p:cNvPr id="12" name="TextBox 11">
            <a:extLst>
              <a:ext uri="{FF2B5EF4-FFF2-40B4-BE49-F238E27FC236}">
                <a16:creationId xmlns:a16="http://schemas.microsoft.com/office/drawing/2014/main" id="{AB6D02A8-6E95-32AB-6B05-3775C8C0E076}"/>
              </a:ext>
            </a:extLst>
          </p:cNvPr>
          <p:cNvSpPr txBox="1"/>
          <p:nvPr/>
        </p:nvSpPr>
        <p:spPr>
          <a:xfrm>
            <a:off x="13578840" y="9860280"/>
            <a:ext cx="3581400" cy="369332"/>
          </a:xfrm>
          <a:prstGeom prst="rect">
            <a:avLst/>
          </a:prstGeom>
          <a:noFill/>
        </p:spPr>
        <p:txBody>
          <a:bodyPr wrap="square" rtlCol="0">
            <a:spAutoFit/>
          </a:bodyPr>
          <a:lstStyle/>
          <a:p>
            <a:r>
              <a:rPr lang="en-US" dirty="0"/>
              <a:t>*Graphic Credit: World at Work</a:t>
            </a:r>
          </a:p>
        </p:txBody>
      </p:sp>
    </p:spTree>
    <p:extLst>
      <p:ext uri="{BB962C8B-B14F-4D97-AF65-F5344CB8AC3E}">
        <p14:creationId xmlns:p14="http://schemas.microsoft.com/office/powerpoint/2010/main" val="370231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33332004-114F-C507-71AD-7A85BC3BFEB9}"/>
              </a:ext>
            </a:extLst>
          </p:cNvPr>
          <p:cNvGraphicFramePr/>
          <p:nvPr>
            <p:extLst>
              <p:ext uri="{D42A27DB-BD31-4B8C-83A1-F6EECF244321}">
                <p14:modId xmlns:p14="http://schemas.microsoft.com/office/powerpoint/2010/main" val="1265642292"/>
              </p:ext>
            </p:extLst>
          </p:nvPr>
        </p:nvGraphicFramePr>
        <p:xfrm>
          <a:off x="381000" y="691602"/>
          <a:ext cx="16992600" cy="998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6">
            <a:extLst>
              <a:ext uri="{FF2B5EF4-FFF2-40B4-BE49-F238E27FC236}">
                <a16:creationId xmlns:a16="http://schemas.microsoft.com/office/drawing/2014/main" id="{50136340-C879-1FF5-5B78-17A2366803F7}"/>
              </a:ext>
            </a:extLst>
          </p:cNvPr>
          <p:cNvSpPr txBox="1"/>
          <p:nvPr/>
        </p:nvSpPr>
        <p:spPr>
          <a:xfrm>
            <a:off x="685800" y="699222"/>
            <a:ext cx="9729712" cy="809837"/>
          </a:xfrm>
          <a:prstGeom prst="rect">
            <a:avLst/>
          </a:prstGeom>
        </p:spPr>
        <p:txBody>
          <a:bodyPr wrap="square" lIns="0" tIns="0" rIns="0" bIns="0" rtlCol="0" anchor="t">
            <a:spAutoFit/>
          </a:bodyPr>
          <a:lstStyle/>
          <a:p>
            <a:pPr>
              <a:lnSpc>
                <a:spcPts val="7000"/>
              </a:lnSpc>
            </a:pPr>
            <a:r>
              <a:rPr lang="en-US" sz="5000">
                <a:solidFill>
                  <a:srgbClr val="7F2629"/>
                </a:solidFill>
                <a:latin typeface="Lato 2"/>
              </a:rPr>
              <a:t>Levels of </a:t>
            </a:r>
            <a:r>
              <a:rPr lang="en-US" sz="5000">
                <a:solidFill>
                  <a:schemeClr val="accent6">
                    <a:lumMod val="50000"/>
                  </a:schemeClr>
                </a:solidFill>
                <a:latin typeface="Lato 2"/>
              </a:rPr>
              <a:t>Tr</a:t>
            </a:r>
            <a:r>
              <a:rPr lang="en-US" sz="5000">
                <a:solidFill>
                  <a:srgbClr val="7F2629"/>
                </a:solidFill>
                <a:latin typeface="Lato 2"/>
              </a:rPr>
              <a:t>ansparency</a:t>
            </a:r>
          </a:p>
        </p:txBody>
      </p:sp>
      <p:sp>
        <p:nvSpPr>
          <p:cNvPr id="3" name="Arrow: Down 2">
            <a:extLst>
              <a:ext uri="{FF2B5EF4-FFF2-40B4-BE49-F238E27FC236}">
                <a16:creationId xmlns:a16="http://schemas.microsoft.com/office/drawing/2014/main" id="{E4D99126-A1EF-8840-2963-F6CDA9591DB3}"/>
              </a:ext>
            </a:extLst>
          </p:cNvPr>
          <p:cNvSpPr/>
          <p:nvPr/>
        </p:nvSpPr>
        <p:spPr>
          <a:xfrm>
            <a:off x="13418820" y="2808019"/>
            <a:ext cx="609600" cy="2161963"/>
          </a:xfrm>
          <a:prstGeom prst="downArrow">
            <a:avLst/>
          </a:prstGeom>
          <a:solidFill>
            <a:srgbClr val="7F2629"/>
          </a:solidFill>
          <a:ln>
            <a:solidFill>
              <a:srgbClr val="7F2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5F0D172-A1D9-651A-210B-328448F09885}"/>
              </a:ext>
            </a:extLst>
          </p:cNvPr>
          <p:cNvSpPr txBox="1"/>
          <p:nvPr/>
        </p:nvSpPr>
        <p:spPr>
          <a:xfrm>
            <a:off x="13997940" y="2853495"/>
            <a:ext cx="2286000" cy="1384995"/>
          </a:xfrm>
          <a:prstGeom prst="rect">
            <a:avLst/>
          </a:prstGeom>
          <a:solidFill>
            <a:srgbClr val="7F2629"/>
          </a:solidFill>
          <a:ln>
            <a:solidFill>
              <a:srgbClr val="7F2629"/>
            </a:solidFill>
          </a:ln>
        </p:spPr>
        <p:txBody>
          <a:bodyPr wrap="square" rtlCol="0">
            <a:spAutoFit/>
          </a:bodyPr>
          <a:lstStyle/>
          <a:p>
            <a:r>
              <a:rPr lang="en-US" sz="2800">
                <a:solidFill>
                  <a:schemeClr val="bg1"/>
                </a:solidFill>
              </a:rPr>
              <a:t>Most Organizations Stop Here</a:t>
            </a:r>
          </a:p>
        </p:txBody>
      </p:sp>
      <p:sp>
        <p:nvSpPr>
          <p:cNvPr id="7" name="TextBox 6">
            <a:extLst>
              <a:ext uri="{FF2B5EF4-FFF2-40B4-BE49-F238E27FC236}">
                <a16:creationId xmlns:a16="http://schemas.microsoft.com/office/drawing/2014/main" id="{9DF14978-F7E1-2B77-3197-F83DA4919F91}"/>
              </a:ext>
            </a:extLst>
          </p:cNvPr>
          <p:cNvSpPr txBox="1"/>
          <p:nvPr/>
        </p:nvSpPr>
        <p:spPr>
          <a:xfrm>
            <a:off x="784860" y="3789401"/>
            <a:ext cx="2438400" cy="1107996"/>
          </a:xfrm>
          <a:prstGeom prst="rect">
            <a:avLst/>
          </a:prstGeom>
          <a:noFill/>
        </p:spPr>
        <p:txBody>
          <a:bodyPr wrap="square" rtlCol="0">
            <a:spAutoFit/>
          </a:bodyPr>
          <a:lstStyle/>
          <a:p>
            <a:pPr algn="ctr"/>
            <a:r>
              <a:rPr lang="en-US" sz="2200"/>
              <a:t>I.e., State Law: Posting pay ranges on job openings.</a:t>
            </a:r>
          </a:p>
        </p:txBody>
      </p:sp>
      <p:sp>
        <p:nvSpPr>
          <p:cNvPr id="8" name="TextBox 7">
            <a:extLst>
              <a:ext uri="{FF2B5EF4-FFF2-40B4-BE49-F238E27FC236}">
                <a16:creationId xmlns:a16="http://schemas.microsoft.com/office/drawing/2014/main" id="{CFBB3296-9866-55BF-BD0B-5DE1A7CA001D}"/>
              </a:ext>
            </a:extLst>
          </p:cNvPr>
          <p:cNvSpPr txBox="1"/>
          <p:nvPr/>
        </p:nvSpPr>
        <p:spPr>
          <a:xfrm>
            <a:off x="4202431" y="2223400"/>
            <a:ext cx="2438400" cy="2800767"/>
          </a:xfrm>
          <a:prstGeom prst="rect">
            <a:avLst/>
          </a:prstGeom>
          <a:noFill/>
        </p:spPr>
        <p:txBody>
          <a:bodyPr wrap="square" rtlCol="0">
            <a:spAutoFit/>
          </a:bodyPr>
          <a:lstStyle/>
          <a:p>
            <a:pPr algn="ctr"/>
            <a:r>
              <a:rPr lang="en-US" sz="2200"/>
              <a:t>Use of market comparators, surveys used, what % point is used, how often market data is checked. General Information. </a:t>
            </a:r>
          </a:p>
        </p:txBody>
      </p:sp>
      <p:sp>
        <p:nvSpPr>
          <p:cNvPr id="9" name="TextBox 8">
            <a:extLst>
              <a:ext uri="{FF2B5EF4-FFF2-40B4-BE49-F238E27FC236}">
                <a16:creationId xmlns:a16="http://schemas.microsoft.com/office/drawing/2014/main" id="{90166697-6ABA-EF28-E4A1-8C5EEAD7ABCD}"/>
              </a:ext>
            </a:extLst>
          </p:cNvPr>
          <p:cNvSpPr txBox="1"/>
          <p:nvPr/>
        </p:nvSpPr>
        <p:spPr>
          <a:xfrm>
            <a:off x="7534275" y="1884846"/>
            <a:ext cx="2438400" cy="3139321"/>
          </a:xfrm>
          <a:prstGeom prst="rect">
            <a:avLst/>
          </a:prstGeom>
          <a:noFill/>
        </p:spPr>
        <p:txBody>
          <a:bodyPr wrap="square" rtlCol="0">
            <a:spAutoFit/>
          </a:bodyPr>
          <a:lstStyle/>
          <a:p>
            <a:pPr algn="ctr"/>
            <a:r>
              <a:rPr lang="en-US" sz="2200"/>
              <a:t>Applicable pay ranges for department managers. Position pay ranges to employees, upon request. Specific, but narrow information.</a:t>
            </a:r>
          </a:p>
        </p:txBody>
      </p:sp>
      <p:sp>
        <p:nvSpPr>
          <p:cNvPr id="10" name="TextBox 9">
            <a:extLst>
              <a:ext uri="{FF2B5EF4-FFF2-40B4-BE49-F238E27FC236}">
                <a16:creationId xmlns:a16="http://schemas.microsoft.com/office/drawing/2014/main" id="{261E2AD9-2C7C-5245-12BC-19D7C72AA61A}"/>
              </a:ext>
            </a:extLst>
          </p:cNvPr>
          <p:cNvSpPr txBox="1"/>
          <p:nvPr/>
        </p:nvSpPr>
        <p:spPr>
          <a:xfrm>
            <a:off x="10753725" y="2561954"/>
            <a:ext cx="2438400" cy="2462213"/>
          </a:xfrm>
          <a:prstGeom prst="rect">
            <a:avLst/>
          </a:prstGeom>
          <a:noFill/>
        </p:spPr>
        <p:txBody>
          <a:bodyPr wrap="square" rtlCol="0">
            <a:spAutoFit/>
          </a:bodyPr>
          <a:lstStyle/>
          <a:p>
            <a:pPr algn="ctr"/>
            <a:r>
              <a:rPr lang="en-US" sz="2200"/>
              <a:t>Share complete structure and grade hierarchy, which jobs are assigned to which grades. Maybe posted for all to see.</a:t>
            </a:r>
          </a:p>
        </p:txBody>
      </p:sp>
      <p:sp>
        <p:nvSpPr>
          <p:cNvPr id="11" name="TextBox 10">
            <a:extLst>
              <a:ext uri="{FF2B5EF4-FFF2-40B4-BE49-F238E27FC236}">
                <a16:creationId xmlns:a16="http://schemas.microsoft.com/office/drawing/2014/main" id="{2E1F4D77-338E-DA4F-9AFC-4DAB7043D7CE}"/>
              </a:ext>
            </a:extLst>
          </p:cNvPr>
          <p:cNvSpPr txBox="1"/>
          <p:nvPr/>
        </p:nvSpPr>
        <p:spPr>
          <a:xfrm>
            <a:off x="5550656" y="6645387"/>
            <a:ext cx="2600325" cy="1446550"/>
          </a:xfrm>
          <a:prstGeom prst="rect">
            <a:avLst/>
          </a:prstGeom>
          <a:noFill/>
        </p:spPr>
        <p:txBody>
          <a:bodyPr wrap="square" rtlCol="0">
            <a:spAutoFit/>
          </a:bodyPr>
          <a:lstStyle/>
          <a:p>
            <a:pPr algn="ctr"/>
            <a:r>
              <a:rPr lang="en-US" sz="2200"/>
              <a:t>May include hiring practices, promotion guidelines and specific pay policies</a:t>
            </a:r>
          </a:p>
        </p:txBody>
      </p:sp>
      <p:sp>
        <p:nvSpPr>
          <p:cNvPr id="12" name="TextBox 11">
            <a:extLst>
              <a:ext uri="{FF2B5EF4-FFF2-40B4-BE49-F238E27FC236}">
                <a16:creationId xmlns:a16="http://schemas.microsoft.com/office/drawing/2014/main" id="{F63B90B1-26F1-DAE8-98AB-27992F58F226}"/>
              </a:ext>
            </a:extLst>
          </p:cNvPr>
          <p:cNvSpPr txBox="1"/>
          <p:nvPr/>
        </p:nvSpPr>
        <p:spPr>
          <a:xfrm>
            <a:off x="9144000" y="6617050"/>
            <a:ext cx="2438400" cy="1785104"/>
          </a:xfrm>
          <a:prstGeom prst="rect">
            <a:avLst/>
          </a:prstGeom>
          <a:noFill/>
        </p:spPr>
        <p:txBody>
          <a:bodyPr wrap="square" rtlCol="0">
            <a:spAutoFit/>
          </a:bodyPr>
          <a:lstStyle/>
          <a:p>
            <a:pPr algn="ctr"/>
            <a:r>
              <a:rPr lang="en-US" sz="2200"/>
              <a:t>May Include overall annual budget information and how budget is determined</a:t>
            </a:r>
          </a:p>
        </p:txBody>
      </p:sp>
      <p:sp>
        <p:nvSpPr>
          <p:cNvPr id="14" name="TextBox 13">
            <a:extLst>
              <a:ext uri="{FF2B5EF4-FFF2-40B4-BE49-F238E27FC236}">
                <a16:creationId xmlns:a16="http://schemas.microsoft.com/office/drawing/2014/main" id="{A1B489FF-CF0C-8B18-4AAC-1C00B83CB075}"/>
              </a:ext>
            </a:extLst>
          </p:cNvPr>
          <p:cNvSpPr txBox="1"/>
          <p:nvPr/>
        </p:nvSpPr>
        <p:spPr>
          <a:xfrm>
            <a:off x="784860" y="6515100"/>
            <a:ext cx="2438400" cy="1446550"/>
          </a:xfrm>
          <a:prstGeom prst="rect">
            <a:avLst/>
          </a:prstGeom>
          <a:noFill/>
        </p:spPr>
        <p:txBody>
          <a:bodyPr wrap="square" rtlCol="0">
            <a:spAutoFit/>
          </a:bodyPr>
          <a:lstStyle/>
          <a:p>
            <a:pPr algn="ctr"/>
            <a:r>
              <a:rPr lang="en-US" sz="2200"/>
              <a:t>If State law(s) are not in place, no disclosure aside from paycheck </a:t>
            </a:r>
          </a:p>
        </p:txBody>
      </p:sp>
      <p:sp>
        <p:nvSpPr>
          <p:cNvPr id="15" name="TextBox 14">
            <a:extLst>
              <a:ext uri="{FF2B5EF4-FFF2-40B4-BE49-F238E27FC236}">
                <a16:creationId xmlns:a16="http://schemas.microsoft.com/office/drawing/2014/main" id="{3C1B9F13-2C3A-EA67-64BF-072F9D5643F4}"/>
              </a:ext>
            </a:extLst>
          </p:cNvPr>
          <p:cNvSpPr txBox="1"/>
          <p:nvPr/>
        </p:nvSpPr>
        <p:spPr>
          <a:xfrm>
            <a:off x="838200" y="8402154"/>
            <a:ext cx="16535400" cy="523220"/>
          </a:xfrm>
          <a:prstGeom prst="rect">
            <a:avLst/>
          </a:prstGeom>
          <a:noFill/>
        </p:spPr>
        <p:txBody>
          <a:bodyPr wrap="square" rtlCol="0">
            <a:spAutoFit/>
          </a:bodyPr>
          <a:lstStyle/>
          <a:p>
            <a:r>
              <a:rPr lang="en-US" sz="2800" b="1">
                <a:solidFill>
                  <a:srgbClr val="7F2629"/>
                </a:solidFill>
              </a:rPr>
              <a:t>Advancement through levels requires leadership support, an agreed upon timeline and a communication plan. </a:t>
            </a:r>
          </a:p>
        </p:txBody>
      </p:sp>
    </p:spTree>
    <p:extLst>
      <p:ext uri="{BB962C8B-B14F-4D97-AF65-F5344CB8AC3E}">
        <p14:creationId xmlns:p14="http://schemas.microsoft.com/office/powerpoint/2010/main" val="3180866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33332004-114F-C507-71AD-7A85BC3BFEB9}"/>
              </a:ext>
            </a:extLst>
          </p:cNvPr>
          <p:cNvGraphicFramePr/>
          <p:nvPr>
            <p:extLst>
              <p:ext uri="{D42A27DB-BD31-4B8C-83A1-F6EECF244321}">
                <p14:modId xmlns:p14="http://schemas.microsoft.com/office/powerpoint/2010/main" val="270532963"/>
              </p:ext>
            </p:extLst>
          </p:nvPr>
        </p:nvGraphicFramePr>
        <p:xfrm>
          <a:off x="457200" y="114300"/>
          <a:ext cx="16992600" cy="998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6">
            <a:extLst>
              <a:ext uri="{FF2B5EF4-FFF2-40B4-BE49-F238E27FC236}">
                <a16:creationId xmlns:a16="http://schemas.microsoft.com/office/drawing/2014/main" id="{50136340-C879-1FF5-5B78-17A2366803F7}"/>
              </a:ext>
            </a:extLst>
          </p:cNvPr>
          <p:cNvSpPr txBox="1"/>
          <p:nvPr/>
        </p:nvSpPr>
        <p:spPr>
          <a:xfrm>
            <a:off x="1166888" y="1485900"/>
            <a:ext cx="9729712" cy="809837"/>
          </a:xfrm>
          <a:prstGeom prst="rect">
            <a:avLst/>
          </a:prstGeom>
        </p:spPr>
        <p:txBody>
          <a:bodyPr wrap="square" lIns="0" tIns="0" rIns="0" bIns="0" rtlCol="0" anchor="t">
            <a:spAutoFit/>
          </a:bodyPr>
          <a:lstStyle/>
          <a:p>
            <a:pPr>
              <a:lnSpc>
                <a:spcPts val="7000"/>
              </a:lnSpc>
            </a:pPr>
            <a:r>
              <a:rPr lang="en-US" sz="5000">
                <a:solidFill>
                  <a:srgbClr val="7F2629"/>
                </a:solidFill>
                <a:latin typeface="Lato 2"/>
              </a:rPr>
              <a:t>Strategic Implementation</a:t>
            </a:r>
          </a:p>
        </p:txBody>
      </p:sp>
    </p:spTree>
    <p:extLst>
      <p:ext uri="{BB962C8B-B14F-4D97-AF65-F5344CB8AC3E}">
        <p14:creationId xmlns:p14="http://schemas.microsoft.com/office/powerpoint/2010/main" val="1352053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a:extLst>
              <a:ext uri="{FF2B5EF4-FFF2-40B4-BE49-F238E27FC236}">
                <a16:creationId xmlns:a16="http://schemas.microsoft.com/office/drawing/2014/main" id="{01BD6CF7-0E2E-AB7F-F2E7-7D0516073B88}"/>
              </a:ext>
            </a:extLst>
          </p:cNvPr>
          <p:cNvSpPr txBox="1"/>
          <p:nvPr/>
        </p:nvSpPr>
        <p:spPr>
          <a:xfrm>
            <a:off x="1175814" y="4242259"/>
            <a:ext cx="15936372" cy="1557913"/>
          </a:xfrm>
          <a:prstGeom prst="rect">
            <a:avLst/>
          </a:prstGeom>
        </p:spPr>
        <p:txBody>
          <a:bodyPr lIns="0" tIns="0" rIns="0" bIns="0" rtlCol="0" anchor="t">
            <a:spAutoFit/>
          </a:bodyPr>
          <a:lstStyle/>
          <a:p>
            <a:pPr algn="ctr">
              <a:lnSpc>
                <a:spcPts val="11717"/>
              </a:lnSpc>
            </a:pPr>
            <a:r>
              <a:rPr lang="en-US" sz="11487">
                <a:solidFill>
                  <a:srgbClr val="A9ABAD"/>
                </a:solidFill>
                <a:latin typeface="Lato 1"/>
              </a:rPr>
              <a:t>Thank You!</a:t>
            </a:r>
          </a:p>
        </p:txBody>
      </p:sp>
    </p:spTree>
    <p:extLst>
      <p:ext uri="{BB962C8B-B14F-4D97-AF65-F5344CB8AC3E}">
        <p14:creationId xmlns:p14="http://schemas.microsoft.com/office/powerpoint/2010/main" val="24194712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BC9E97BFB7514AAA1A01123C1DEAF7" ma:contentTypeVersion="14" ma:contentTypeDescription="Create a new document." ma:contentTypeScope="" ma:versionID="4e89ba3c8ce84f2f8b2f86d4f45d7632">
  <xsd:schema xmlns:xsd="http://www.w3.org/2001/XMLSchema" xmlns:xs="http://www.w3.org/2001/XMLSchema" xmlns:p="http://schemas.microsoft.com/office/2006/metadata/properties" xmlns:ns2="327306a7-615a-473c-bfef-8dd7a980bce5" xmlns:ns3="0120d61b-3f94-4432-a038-056dcfb59515" targetNamespace="http://schemas.microsoft.com/office/2006/metadata/properties" ma:root="true" ma:fieldsID="8de29de2073eda4306f45bec392a8b7b" ns2:_="" ns3:_="">
    <xsd:import namespace="327306a7-615a-473c-bfef-8dd7a980bce5"/>
    <xsd:import namespace="0120d61b-3f94-4432-a038-056dcfb5951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7306a7-615a-473c-bfef-8dd7a980bc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77b13a04-fb14-4bc1-a763-3016221cd634"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120d61b-3f94-4432-a038-056dcfb5951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6cf611ef-cfd3-4df7-a89a-b3002a85cd48}" ma:internalName="TaxCatchAll" ma:showField="CatchAllData" ma:web="0120d61b-3f94-4432-a038-056dcfb595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20d61b-3f94-4432-a038-056dcfb59515" xsi:nil="true"/>
    <lcf76f155ced4ddcb4097134ff3c332f xmlns="327306a7-615a-473c-bfef-8dd7a980bce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76DC08F-078C-476C-9A28-9539839A3427}">
  <ds:schemaRefs>
    <ds:schemaRef ds:uri="0120d61b-3f94-4432-a038-056dcfb59515"/>
    <ds:schemaRef ds:uri="327306a7-615a-473c-bfef-8dd7a980bce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285CA9B-F056-40DA-B173-EB9C066014DE}">
  <ds:schemaRefs>
    <ds:schemaRef ds:uri="http://schemas.microsoft.com/sharepoint/v3/contenttype/forms"/>
  </ds:schemaRefs>
</ds:datastoreItem>
</file>

<file path=customXml/itemProps3.xml><?xml version="1.0" encoding="utf-8"?>
<ds:datastoreItem xmlns:ds="http://schemas.openxmlformats.org/officeDocument/2006/customXml" ds:itemID="{AA39D9A3-8682-4BD3-9158-B67A3BDBCE9F}">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terms/"/>
    <ds:schemaRef ds:uri="http://schemas.microsoft.com/office/infopath/2007/PartnerControls"/>
    <ds:schemaRef ds:uri="0120d61b-3f94-4432-a038-056dcfb59515"/>
    <ds:schemaRef ds:uri="327306a7-615a-473c-bfef-8dd7a980bce5"/>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TotalTime>
  <Words>554</Words>
  <Application>Microsoft Office PowerPoint</Application>
  <PresentationFormat>Custom</PresentationFormat>
  <Paragraphs>89</Paragraphs>
  <Slides>11</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Wingdings</vt:lpstr>
      <vt:lpstr>Noto Sans</vt:lpstr>
      <vt:lpstr>Lato Medium</vt:lpstr>
      <vt:lpstr>Lato 2</vt:lpstr>
      <vt:lpstr>Arial</vt:lpstr>
      <vt:lpstr>Lato</vt:lpstr>
      <vt:lpstr>Lato 1</vt:lpstr>
      <vt:lpstr>Calibri</vt:lpstr>
      <vt:lpstr>Lato 1 Italics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 Parent Brand Webinar Deck</dc:title>
  <dc:creator>Lisa Mckeown</dc:creator>
  <cp:lastModifiedBy>Earl Gifford</cp:lastModifiedBy>
  <cp:revision>1</cp:revision>
  <dcterms:created xsi:type="dcterms:W3CDTF">2006-08-16T00:00:00Z</dcterms:created>
  <dcterms:modified xsi:type="dcterms:W3CDTF">2023-04-25T19:05:36Z</dcterms:modified>
  <dc:identifier>DAFTQDBwHfY</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0x01010058BC9E97BFB7514AAA1A01123C1DEAF7</vt:lpwstr>
  </property>
</Properties>
</file>