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handoutMasterIdLst>
    <p:handoutMasterId r:id="rId29"/>
  </p:handoutMasterIdLst>
  <p:sldIdLst>
    <p:sldId id="294" r:id="rId2"/>
    <p:sldId id="322" r:id="rId3"/>
    <p:sldId id="323" r:id="rId4"/>
    <p:sldId id="299" r:id="rId5"/>
    <p:sldId id="300" r:id="rId6"/>
    <p:sldId id="301" r:id="rId7"/>
    <p:sldId id="302" r:id="rId8"/>
    <p:sldId id="303" r:id="rId9"/>
    <p:sldId id="304" r:id="rId10"/>
    <p:sldId id="305" r:id="rId11"/>
    <p:sldId id="306" r:id="rId12"/>
    <p:sldId id="307" r:id="rId13"/>
    <p:sldId id="308" r:id="rId14"/>
    <p:sldId id="309" r:id="rId15"/>
    <p:sldId id="310" r:id="rId16"/>
    <p:sldId id="311" r:id="rId17"/>
    <p:sldId id="312" r:id="rId18"/>
    <p:sldId id="313" r:id="rId19"/>
    <p:sldId id="314" r:id="rId20"/>
    <p:sldId id="315" r:id="rId21"/>
    <p:sldId id="316" r:id="rId22"/>
    <p:sldId id="317" r:id="rId23"/>
    <p:sldId id="318" r:id="rId24"/>
    <p:sldId id="319" r:id="rId25"/>
    <p:sldId id="320" r:id="rId26"/>
    <p:sldId id="321" r:id="rId2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rw03"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9" autoAdjust="0"/>
    <p:restoredTop sz="94668" autoAdjust="0"/>
  </p:normalViewPr>
  <p:slideViewPr>
    <p:cSldViewPr>
      <p:cViewPr>
        <p:scale>
          <a:sx n="78" d="100"/>
          <a:sy n="78" d="100"/>
        </p:scale>
        <p:origin x="-276" y="12"/>
      </p:cViewPr>
      <p:guideLst>
        <p:guide orient="horz" pos="2160"/>
        <p:guide pos="2880"/>
      </p:guideLst>
    </p:cSldViewPr>
  </p:slideViewPr>
  <p:outlineViewPr>
    <p:cViewPr>
      <p:scale>
        <a:sx n="33" d="100"/>
        <a:sy n="33" d="100"/>
      </p:scale>
      <p:origin x="48" y="5262"/>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5B27CAD3-26D7-4D57-A7A7-CFAAE01263C6}" type="datetimeFigureOut">
              <a:rPr lang="en-US" smtClean="0"/>
              <a:pPr/>
              <a:t>3/19/2013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6FE35B6E-6F24-4363-AC46-D63B3C0F4014}" type="slidenum">
              <a:rPr lang="en-US" smtClean="0"/>
              <a:pPr/>
              <a:t>‹#›</a:t>
            </a:fld>
            <a:endParaRPr lang="en-US"/>
          </a:p>
        </p:txBody>
      </p:sp>
    </p:spTree>
    <p:extLst>
      <p:ext uri="{BB962C8B-B14F-4D97-AF65-F5344CB8AC3E}">
        <p14:creationId xmlns:p14="http://schemas.microsoft.com/office/powerpoint/2010/main" val="36910105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E83419B-E5DF-4B58-B40C-2195E4E037C4}" type="datetimeFigureOut">
              <a:rPr lang="en-US" smtClean="0"/>
              <a:pPr/>
              <a:t>3/19/2013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BDFA9E2B-9004-498C-B12E-601FE1741A69}" type="slidenum">
              <a:rPr lang="en-US" smtClean="0"/>
              <a:pPr/>
              <a:t>‹#›</a:t>
            </a:fld>
            <a:endParaRPr lang="en-US"/>
          </a:p>
        </p:txBody>
      </p:sp>
    </p:spTree>
    <p:extLst>
      <p:ext uri="{BB962C8B-B14F-4D97-AF65-F5344CB8AC3E}">
        <p14:creationId xmlns:p14="http://schemas.microsoft.com/office/powerpoint/2010/main" val="2325688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D503256E-5F7F-4F3D-9A3C-0EC04AEA4BEA}" type="datetime1">
              <a:rPr lang="en-US" smtClean="0"/>
              <a:t>3/19/2013</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66A9D999-5A31-444D-BCC1-AC2AEAB1FA3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10CDA6-ABB2-4782-9A7B-5E6DEF8DAB47}" type="datetime1">
              <a:rPr lang="en-US" smtClean="0"/>
              <a:t>3/19/2013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A9D999-5A31-444D-BCC1-AC2AEAB1FA3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ACB140-B818-4CB7-AE7B-EEB5E2732ED3}" type="datetime1">
              <a:rPr lang="en-US" smtClean="0"/>
              <a:t>3/19/2013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A9D999-5A31-444D-BCC1-AC2AEAB1FA3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8D0515-C16C-41FF-957C-C9DB05FBB7A4}" type="datetime1">
              <a:rPr lang="en-US" smtClean="0"/>
              <a:t>3/19/2013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A9D999-5A31-444D-BCC1-AC2AEAB1FA3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C0741EB-58B8-4823-B78A-ADE3C7752FD2}" type="datetime1">
              <a:rPr lang="en-US" smtClean="0"/>
              <a:t>3/19/2013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A9D999-5A31-444D-BCC1-AC2AEAB1FA3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6A36607-AE56-4A90-9C56-6F523C0D506E}" type="datetime1">
              <a:rPr lang="en-US" smtClean="0"/>
              <a:t>3/19/2013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A9D999-5A31-444D-BCC1-AC2AEAB1FA3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A25D79DD-8461-47E0-8135-67E3E999CFE8}" type="datetime1">
              <a:rPr lang="en-US" smtClean="0"/>
              <a:t>3/19/2013</a:t>
            </a:fld>
            <a:endParaRPr lang="en-US"/>
          </a:p>
        </p:txBody>
      </p:sp>
      <p:sp>
        <p:nvSpPr>
          <p:cNvPr id="27" name="Slide Number Placeholder 26"/>
          <p:cNvSpPr>
            <a:spLocks noGrp="1"/>
          </p:cNvSpPr>
          <p:nvPr>
            <p:ph type="sldNum" sz="quarter" idx="11"/>
          </p:nvPr>
        </p:nvSpPr>
        <p:spPr/>
        <p:txBody>
          <a:bodyPr rtlCol="0"/>
          <a:lstStyle/>
          <a:p>
            <a:fld id="{66A9D999-5A31-444D-BCC1-AC2AEAB1FA33}"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EC553055-6494-406B-8070-728B1FFE852C}" type="datetime1">
              <a:rPr lang="en-US" smtClean="0"/>
              <a:t>3/19/2013</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66A9D999-5A31-444D-BCC1-AC2AEAB1FA3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0692F-5672-4E08-9FFB-0F8B59EDF168}" type="datetime1">
              <a:rPr lang="en-US" smtClean="0"/>
              <a:t>3/19/2013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A9D999-5A31-444D-BCC1-AC2AEAB1FA3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A9C7631-94F4-4C57-8E31-7251BCDABED7}" type="datetime1">
              <a:rPr lang="en-US" smtClean="0"/>
              <a:t>3/19/2013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A9D999-5A31-444D-BCC1-AC2AEAB1FA3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FA62271-78F2-41BC-B7C9-ED16AF73FD4E}" type="datetime1">
              <a:rPr lang="en-US" smtClean="0"/>
              <a:t>3/19/2013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A9D999-5A31-444D-BCC1-AC2AEAB1FA3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E4B69244-4207-47D0-A4D9-576C5435D3BC}" type="datetime1">
              <a:rPr lang="en-US" smtClean="0"/>
              <a:t>3/19/2013</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66A9D999-5A31-444D-BCC1-AC2AEAB1FA3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295400"/>
            <a:ext cx="8458200" cy="2155825"/>
          </a:xfrm>
        </p:spPr>
        <p:txBody>
          <a:bodyPr>
            <a:normAutofit/>
          </a:bodyPr>
          <a:lstStyle/>
          <a:p>
            <a:pPr algn="ctr"/>
            <a:r>
              <a:rPr lang="en-US" sz="3200" dirty="0" smtClean="0"/>
              <a:t>Transition of Dual and Non-Dual Eligible LTHHCP Participants to Managed Long Term Care (MLTC)/Mainstream Managed Care (MMC)</a:t>
            </a:r>
            <a:endParaRPr lang="en-US" sz="3200" b="1" dirty="0">
              <a:latin typeface="Arial" pitchFamily="34" charset="0"/>
              <a:cs typeface="Arial" pitchFamily="34" charset="0"/>
            </a:endParaRPr>
          </a:p>
        </p:txBody>
      </p:sp>
      <p:sp>
        <p:nvSpPr>
          <p:cNvPr id="3" name="Subtitle 2"/>
          <p:cNvSpPr>
            <a:spLocks noGrp="1"/>
          </p:cNvSpPr>
          <p:nvPr>
            <p:ph type="subTitle" idx="1"/>
          </p:nvPr>
        </p:nvSpPr>
        <p:spPr>
          <a:xfrm>
            <a:off x="457200" y="4495800"/>
            <a:ext cx="7772400" cy="990600"/>
          </a:xfrm>
        </p:spPr>
        <p:txBody>
          <a:bodyPr>
            <a:normAutofit fontScale="55000" lnSpcReduction="20000"/>
          </a:bodyPr>
          <a:lstStyle/>
          <a:p>
            <a:pPr algn="ctr">
              <a:defRPr/>
            </a:pPr>
            <a:r>
              <a:rPr lang="en-US" sz="2800" dirty="0" smtClean="0">
                <a:solidFill>
                  <a:schemeClr val="tx1"/>
                </a:solidFill>
              </a:rPr>
              <a:t>Mark Kissinger</a:t>
            </a:r>
          </a:p>
          <a:p>
            <a:pPr algn="ctr">
              <a:defRPr/>
            </a:pPr>
            <a:r>
              <a:rPr lang="en-US" sz="2800" dirty="0" smtClean="0">
                <a:solidFill>
                  <a:schemeClr val="tx1"/>
                </a:solidFill>
              </a:rPr>
              <a:t>Vallencia Lloyd</a:t>
            </a:r>
          </a:p>
          <a:p>
            <a:pPr algn="ctr">
              <a:defRPr/>
            </a:pPr>
            <a:r>
              <a:rPr lang="en-US" sz="2800" dirty="0" smtClean="0">
                <a:solidFill>
                  <a:schemeClr val="tx1"/>
                </a:solidFill>
              </a:rPr>
              <a:t>NYS DOH Office of Health Insurance Programs</a:t>
            </a:r>
          </a:p>
          <a:p>
            <a:pPr algn="ctr">
              <a:defRPr/>
            </a:pPr>
            <a:r>
              <a:rPr lang="en-US" sz="2800" dirty="0" smtClean="0">
                <a:solidFill>
                  <a:schemeClr val="tx1"/>
                </a:solidFill>
              </a:rPr>
              <a:t>March 18, 2013</a:t>
            </a:r>
          </a:p>
          <a:p>
            <a:endParaRPr lang="en-US" sz="2800" dirty="0">
              <a:solidFill>
                <a:srgbClr val="C00000"/>
              </a:solidFill>
              <a:latin typeface="Arial" pitchFamily="34" charset="0"/>
              <a:cs typeface="Arial" pitchFamily="34" charset="0"/>
            </a:endParaRPr>
          </a:p>
        </p:txBody>
      </p:sp>
      <p:pic>
        <p:nvPicPr>
          <p:cNvPr id="4" name="Picture 4" descr="http://checkmarkservice.com/yahoo_site_admin/assets/images/nys_banner.65101643nys%20banner"/>
          <p:cNvPicPr>
            <a:picLocks noChangeAspect="1" noChangeArrowheads="1"/>
          </p:cNvPicPr>
          <p:nvPr/>
        </p:nvPicPr>
        <p:blipFill>
          <a:blip r:embed="rId2" cstate="print">
            <a:grayscl/>
          </a:blip>
          <a:srcRect t="6000" b="-6000"/>
          <a:stretch>
            <a:fillRect/>
          </a:stretch>
        </p:blipFill>
        <p:spPr bwMode="auto">
          <a:xfrm>
            <a:off x="0" y="-76200"/>
            <a:ext cx="9144000" cy="1143000"/>
          </a:xfrm>
          <a:prstGeom prst="rect">
            <a:avLst/>
          </a:prstGeom>
          <a:ln>
            <a:noFill/>
          </a:ln>
          <a:effectLst>
            <a:outerShdw blurRad="292100" dist="139700" dir="2700000" algn="tl" rotWithShape="0">
              <a:srgbClr val="333333">
                <a:alpha val="65000"/>
              </a:srgbClr>
            </a:outerShdw>
          </a:effectLst>
        </p:spPr>
      </p:pic>
      <p:sp>
        <p:nvSpPr>
          <p:cNvPr id="5" name="Slide Number Placeholder 4"/>
          <p:cNvSpPr>
            <a:spLocks noGrp="1"/>
          </p:cNvSpPr>
          <p:nvPr>
            <p:ph type="sldNum" sz="quarter" idx="12"/>
          </p:nvPr>
        </p:nvSpPr>
        <p:spPr/>
        <p:txBody>
          <a:bodyPr/>
          <a:lstStyle/>
          <a:p>
            <a:fld id="{66A9D999-5A31-444D-BCC1-AC2AEAB1FA33}" type="slidenum">
              <a:rPr lang="en-US" smtClean="0"/>
              <a:pPr/>
              <a:t>1</a:t>
            </a:fld>
            <a:endParaRPr lang="en-US"/>
          </a:p>
        </p:txBody>
      </p:sp>
    </p:spTree>
    <p:extLst>
      <p:ext uri="{BB962C8B-B14F-4D97-AF65-F5344CB8AC3E}">
        <p14:creationId xmlns:p14="http://schemas.microsoft.com/office/powerpoint/2010/main" val="30907349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Types of MLTC Plans</a:t>
            </a:r>
            <a:endParaRPr lang="en-US" dirty="0"/>
          </a:p>
        </p:txBody>
      </p:sp>
      <p:sp>
        <p:nvSpPr>
          <p:cNvPr id="3" name="Content Placeholder 2"/>
          <p:cNvSpPr>
            <a:spLocks noGrp="1"/>
          </p:cNvSpPr>
          <p:nvPr>
            <p:ph idx="1"/>
          </p:nvPr>
        </p:nvSpPr>
        <p:spPr/>
        <p:txBody>
          <a:bodyPr>
            <a:normAutofit fontScale="92500" lnSpcReduction="10000"/>
          </a:bodyPr>
          <a:lstStyle/>
          <a:p>
            <a:pPr marL="0" indent="0" algn="ctr">
              <a:buNone/>
            </a:pPr>
            <a:r>
              <a:rPr lang="en-US" sz="2400" u="sng" dirty="0" smtClean="0">
                <a:latin typeface="Times New Roman" pitchFamily="18" charset="0"/>
                <a:cs typeface="Times New Roman" pitchFamily="18" charset="0"/>
              </a:rPr>
              <a:t>Enrollees have a choice of three MLTC plans</a:t>
            </a:r>
          </a:p>
          <a:p>
            <a:pPr marL="0" indent="0" algn="ctr">
              <a:buNone/>
            </a:pPr>
            <a:endParaRPr lang="en-US" sz="2000" u="sng" dirty="0" smtClean="0">
              <a:latin typeface="Times New Roman" pitchFamily="18" charset="0"/>
              <a:cs typeface="Times New Roman" pitchFamily="18" charset="0"/>
            </a:endParaRPr>
          </a:p>
          <a:p>
            <a:pPr>
              <a:spcBef>
                <a:spcPts val="0"/>
              </a:spcBef>
            </a:pPr>
            <a:r>
              <a:rPr lang="en-US" sz="2400" dirty="0" smtClean="0">
                <a:latin typeface="Times New Roman" pitchFamily="18" charset="0"/>
                <a:cs typeface="Times New Roman" pitchFamily="18" charset="0"/>
              </a:rPr>
              <a:t>Partially </a:t>
            </a:r>
            <a:r>
              <a:rPr lang="en-US" sz="2400" dirty="0" err="1" smtClean="0">
                <a:latin typeface="Times New Roman" pitchFamily="18" charset="0"/>
                <a:cs typeface="Times New Roman" pitchFamily="18" charset="0"/>
              </a:rPr>
              <a:t>Capitated</a:t>
            </a:r>
            <a:r>
              <a:rPr lang="en-US" sz="2400" dirty="0" smtClean="0">
                <a:latin typeface="Times New Roman" pitchFamily="18" charset="0"/>
                <a:cs typeface="Times New Roman" pitchFamily="18" charset="0"/>
              </a:rPr>
              <a:t> Managed LTC (Medicaid)</a:t>
            </a:r>
          </a:p>
          <a:p>
            <a:pPr marL="320675" lvl="1" indent="0">
              <a:spcBef>
                <a:spcPts val="0"/>
              </a:spcBef>
              <a:buNone/>
            </a:pPr>
            <a:r>
              <a:rPr lang="en-US" sz="2100" dirty="0" smtClean="0">
                <a:latin typeface="Times New Roman" pitchFamily="18" charset="0"/>
                <a:cs typeface="Times New Roman" pitchFamily="18" charset="0"/>
              </a:rPr>
              <a:t>Benefit package is long term care and ancillary services including home care and unlimited nursing home care.</a:t>
            </a:r>
          </a:p>
          <a:p>
            <a:pPr marL="320675" lvl="1" indent="0">
              <a:spcBef>
                <a:spcPts val="0"/>
              </a:spcBef>
              <a:buNone/>
            </a:pPr>
            <a:endParaRPr lang="en-US" sz="2000" dirty="0" smtClean="0">
              <a:latin typeface="Times New Roman" pitchFamily="18" charset="0"/>
              <a:cs typeface="Times New Roman" pitchFamily="18" charset="0"/>
            </a:endParaRPr>
          </a:p>
          <a:p>
            <a:pPr>
              <a:spcBef>
                <a:spcPts val="0"/>
              </a:spcBef>
            </a:pPr>
            <a:r>
              <a:rPr lang="en-US" sz="2400" dirty="0" smtClean="0">
                <a:latin typeface="Times New Roman" pitchFamily="18" charset="0"/>
                <a:cs typeface="Times New Roman" pitchFamily="18" charset="0"/>
              </a:rPr>
              <a:t>Program of All-Inclusive Care for the Elderly (PACE) (Medicare and Medicaid)</a:t>
            </a:r>
          </a:p>
          <a:p>
            <a:pPr marL="320675" lvl="1" indent="0">
              <a:spcBef>
                <a:spcPts val="0"/>
              </a:spcBef>
              <a:buNone/>
            </a:pPr>
            <a:r>
              <a:rPr lang="en-US" sz="2100" dirty="0" smtClean="0">
                <a:latin typeface="Times New Roman" pitchFamily="18" charset="0"/>
                <a:cs typeface="Times New Roman" pitchFamily="18" charset="0"/>
              </a:rPr>
              <a:t>Benefit package includes all medically necessary services – primary, acute and long term care.</a:t>
            </a:r>
          </a:p>
          <a:p>
            <a:pPr marL="320675" lvl="1" indent="0">
              <a:spcBef>
                <a:spcPts val="0"/>
              </a:spcBef>
              <a:buNone/>
            </a:pPr>
            <a:endParaRPr lang="en-US" sz="2000" dirty="0" smtClean="0">
              <a:latin typeface="Times New Roman" pitchFamily="18" charset="0"/>
              <a:cs typeface="Times New Roman" pitchFamily="18" charset="0"/>
            </a:endParaRPr>
          </a:p>
          <a:p>
            <a:pPr>
              <a:spcBef>
                <a:spcPts val="0"/>
              </a:spcBef>
            </a:pPr>
            <a:r>
              <a:rPr lang="en-US" sz="2400" dirty="0" smtClean="0">
                <a:latin typeface="Times New Roman" pitchFamily="18" charset="0"/>
                <a:cs typeface="Times New Roman" pitchFamily="18" charset="0"/>
              </a:rPr>
              <a:t>Medicaid Advantage Plus (MAP) (Medicare and Medicaid)</a:t>
            </a:r>
          </a:p>
          <a:p>
            <a:pPr marL="320675" lvl="1" indent="0">
              <a:spcBef>
                <a:spcPts val="0"/>
              </a:spcBef>
              <a:buNone/>
            </a:pPr>
            <a:r>
              <a:rPr lang="en-US" sz="2100" dirty="0" smtClean="0">
                <a:latin typeface="Times New Roman" pitchFamily="18" charset="0"/>
                <a:cs typeface="Times New Roman" pitchFamily="18" charset="0"/>
              </a:rPr>
              <a:t>Benefit package includes primary, acute and long term care services (excludes specialized mental health services).</a:t>
            </a:r>
            <a:endParaRPr lang="en-US" sz="21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66A9D999-5A31-444D-BCC1-AC2AEAB1FA33}"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Additional MLTC Notification – </a:t>
            </a:r>
            <a:r>
              <a:rPr lang="en-US" b="1" dirty="0" smtClean="0">
                <a:latin typeface="Times New Roman" pitchFamily="18" charset="0"/>
                <a:cs typeface="Times New Roman" pitchFamily="18" charset="0"/>
              </a:rPr>
              <a:t>Duals</a:t>
            </a:r>
            <a:r>
              <a:rPr lang="en-US" dirty="0" smtClean="0">
                <a:latin typeface="Times New Roman" pitchFamily="18" charset="0"/>
                <a:cs typeface="Times New Roman" pitchFamily="18" charset="0"/>
              </a:rPr>
              <a:t> </a:t>
            </a:r>
            <a:endParaRPr lang="en-US" dirty="0"/>
          </a:p>
        </p:txBody>
      </p:sp>
      <p:sp>
        <p:nvSpPr>
          <p:cNvPr id="3" name="Content Placeholder 2"/>
          <p:cNvSpPr>
            <a:spLocks noGrp="1"/>
          </p:cNvSpPr>
          <p:nvPr>
            <p:ph idx="1"/>
          </p:nvPr>
        </p:nvSpPr>
        <p:spPr/>
        <p:txBody>
          <a:bodyPr>
            <a:normAutofit fontScale="62500" lnSpcReduction="20000"/>
          </a:bodyPr>
          <a:lstStyle/>
          <a:p>
            <a:pPr>
              <a:lnSpc>
                <a:spcPct val="110000"/>
              </a:lnSpc>
              <a:spcBef>
                <a:spcPts val="0"/>
              </a:spcBef>
            </a:pPr>
            <a:r>
              <a:rPr lang="en-US" sz="3200" dirty="0" smtClean="0">
                <a:latin typeface="Times New Roman" pitchFamily="18" charset="0"/>
              </a:rPr>
              <a:t>Mandatory Notice - sixty day choice period begins with this notice.</a:t>
            </a:r>
          </a:p>
          <a:p>
            <a:pPr>
              <a:lnSpc>
                <a:spcPct val="110000"/>
              </a:lnSpc>
              <a:spcBef>
                <a:spcPts val="0"/>
              </a:spcBef>
            </a:pPr>
            <a:endParaRPr lang="en-US" sz="2400" dirty="0" smtClean="0">
              <a:latin typeface="Times New Roman" pitchFamily="18" charset="0"/>
            </a:endParaRPr>
          </a:p>
          <a:p>
            <a:pPr>
              <a:lnSpc>
                <a:spcPct val="110000"/>
              </a:lnSpc>
              <a:spcBef>
                <a:spcPts val="0"/>
              </a:spcBef>
            </a:pPr>
            <a:r>
              <a:rPr lang="en-US" sz="3200" dirty="0" smtClean="0">
                <a:latin typeface="Times New Roman" pitchFamily="18" charset="0"/>
              </a:rPr>
              <a:t>Ten day outreach call.</a:t>
            </a:r>
          </a:p>
          <a:p>
            <a:pPr marL="0" indent="0">
              <a:lnSpc>
                <a:spcPct val="110000"/>
              </a:lnSpc>
              <a:spcBef>
                <a:spcPts val="0"/>
              </a:spcBef>
              <a:buNone/>
            </a:pPr>
            <a:endParaRPr lang="en-US" sz="2400" dirty="0" smtClean="0">
              <a:latin typeface="Times New Roman" pitchFamily="18" charset="0"/>
            </a:endParaRPr>
          </a:p>
          <a:p>
            <a:pPr>
              <a:lnSpc>
                <a:spcPct val="110000"/>
              </a:lnSpc>
              <a:spcBef>
                <a:spcPts val="0"/>
              </a:spcBef>
            </a:pPr>
            <a:r>
              <a:rPr lang="en-US" sz="3100" dirty="0" smtClean="0">
                <a:latin typeface="Times New Roman" pitchFamily="18" charset="0"/>
              </a:rPr>
              <a:t>Reminder Notices - thirty and forty-five day reminder letters will be sent to participants who are scheduled for transition that have not yet chosen a plan.  </a:t>
            </a:r>
          </a:p>
          <a:p>
            <a:pPr>
              <a:lnSpc>
                <a:spcPct val="110000"/>
              </a:lnSpc>
              <a:spcBef>
                <a:spcPts val="0"/>
              </a:spcBef>
            </a:pPr>
            <a:endParaRPr lang="en-US" sz="2400" dirty="0" smtClean="0">
              <a:latin typeface="Times New Roman" pitchFamily="18" charset="0"/>
            </a:endParaRPr>
          </a:p>
          <a:p>
            <a:pPr>
              <a:lnSpc>
                <a:spcPct val="110000"/>
              </a:lnSpc>
              <a:spcBef>
                <a:spcPts val="0"/>
              </a:spcBef>
            </a:pPr>
            <a:r>
              <a:rPr lang="en-US" sz="3200" dirty="0" smtClean="0">
                <a:latin typeface="Times New Roman" pitchFamily="18" charset="0"/>
              </a:rPr>
              <a:t>Auto Assignment:</a:t>
            </a:r>
          </a:p>
          <a:p>
            <a:pPr marL="0" indent="0">
              <a:lnSpc>
                <a:spcPct val="110000"/>
              </a:lnSpc>
              <a:spcBef>
                <a:spcPts val="0"/>
              </a:spcBef>
              <a:buNone/>
            </a:pPr>
            <a:endParaRPr lang="en-US" sz="1200" dirty="0" smtClean="0">
              <a:latin typeface="Times New Roman" pitchFamily="18" charset="0"/>
            </a:endParaRPr>
          </a:p>
          <a:p>
            <a:pPr lvl="1">
              <a:lnSpc>
                <a:spcPct val="110000"/>
              </a:lnSpc>
              <a:spcBef>
                <a:spcPts val="0"/>
              </a:spcBef>
              <a:buFont typeface="Wingdings" pitchFamily="2" charset="2"/>
              <a:buChar char="§"/>
            </a:pPr>
            <a:r>
              <a:rPr lang="en-US" sz="2900" dirty="0" smtClean="0">
                <a:latin typeface="Times New Roman" pitchFamily="18" charset="0"/>
              </a:rPr>
              <a:t>If the consumer does not choose a plan within 60 days, one will be auto-assigned for them using the state’s approved algorithm.</a:t>
            </a:r>
          </a:p>
          <a:p>
            <a:pPr marL="366713" lvl="1" indent="0">
              <a:lnSpc>
                <a:spcPct val="110000"/>
              </a:lnSpc>
              <a:spcBef>
                <a:spcPts val="0"/>
              </a:spcBef>
              <a:buNone/>
            </a:pPr>
            <a:endParaRPr lang="en-US" sz="2900" dirty="0" smtClean="0">
              <a:latin typeface="Times New Roman" pitchFamily="18" charset="0"/>
            </a:endParaRPr>
          </a:p>
          <a:p>
            <a:pPr lvl="1">
              <a:lnSpc>
                <a:spcPct val="110000"/>
              </a:lnSpc>
              <a:spcBef>
                <a:spcPts val="0"/>
              </a:spcBef>
              <a:buFont typeface="Wingdings" pitchFamily="2" charset="2"/>
              <a:buChar char="§"/>
            </a:pPr>
            <a:r>
              <a:rPr lang="en-US" sz="2900" dirty="0" smtClean="0">
                <a:latin typeface="Times New Roman" pitchFamily="18" charset="0"/>
              </a:rPr>
              <a:t>A notice with the name of the plan and effective date will be sent to the participant.</a:t>
            </a:r>
          </a:p>
          <a:p>
            <a:pPr marL="366713" lvl="1" indent="0">
              <a:lnSpc>
                <a:spcPct val="110000"/>
              </a:lnSpc>
              <a:spcBef>
                <a:spcPts val="0"/>
              </a:spcBef>
              <a:buNone/>
            </a:pPr>
            <a:endParaRPr lang="en-US" sz="2400" dirty="0" smtClean="0">
              <a:latin typeface="Times New Roman" pitchFamily="18" charset="0"/>
            </a:endParaRPr>
          </a:p>
          <a:p>
            <a:pPr>
              <a:lnSpc>
                <a:spcPct val="110000"/>
              </a:lnSpc>
              <a:spcBef>
                <a:spcPts val="0"/>
              </a:spcBef>
            </a:pPr>
            <a:r>
              <a:rPr lang="en-US" sz="3200" dirty="0" smtClean="0">
                <a:latin typeface="Times New Roman" pitchFamily="18" charset="0"/>
              </a:rPr>
              <a:t>Plan sends a welcome letter and membership card and will contact the member within 30 days.</a:t>
            </a:r>
          </a:p>
          <a:p>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Times New Roman" pitchFamily="18" charset="0"/>
                <a:cs typeface="Times New Roman" pitchFamily="18" charset="0"/>
              </a:rPr>
              <a:t>When MMC Rollout Begins</a:t>
            </a:r>
            <a:br>
              <a:rPr lang="en-US"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Non-Duals</a:t>
            </a:r>
            <a:endParaRPr lang="en-US" dirty="0"/>
          </a:p>
        </p:txBody>
      </p:sp>
      <p:sp>
        <p:nvSpPr>
          <p:cNvPr id="3" name="Content Placeholder 2"/>
          <p:cNvSpPr>
            <a:spLocks noGrp="1"/>
          </p:cNvSpPr>
          <p:nvPr>
            <p:ph idx="1"/>
          </p:nvPr>
        </p:nvSpPr>
        <p:spPr/>
        <p:txBody>
          <a:bodyPr>
            <a:normAutofit lnSpcReduction="10000"/>
          </a:bodyPr>
          <a:lstStyle/>
          <a:p>
            <a:pPr marL="0">
              <a:lnSpc>
                <a:spcPct val="90000"/>
              </a:lnSpc>
              <a:buNone/>
            </a:pPr>
            <a:r>
              <a:rPr lang="en-US" b="1" dirty="0" smtClean="0">
                <a:latin typeface="Times New Roman" pitchFamily="18" charset="0"/>
              </a:rPr>
              <a:t>New LTHHCP enrollment for non-dual eligibles will cease.</a:t>
            </a:r>
          </a:p>
          <a:p>
            <a:pPr>
              <a:lnSpc>
                <a:spcPct val="90000"/>
              </a:lnSpc>
              <a:buNone/>
            </a:pPr>
            <a:endParaRPr lang="en-US" sz="3200" b="1" dirty="0" smtClean="0">
              <a:latin typeface="Times New Roman" pitchFamily="18" charset="0"/>
            </a:endParaRPr>
          </a:p>
          <a:p>
            <a:pPr>
              <a:lnSpc>
                <a:spcPct val="90000"/>
              </a:lnSpc>
              <a:buNone/>
            </a:pPr>
            <a:r>
              <a:rPr lang="en-US" b="1" dirty="0" smtClean="0">
                <a:latin typeface="Times New Roman" pitchFamily="18" charset="0"/>
              </a:rPr>
              <a:t>Initial Client Notification Letter  </a:t>
            </a:r>
          </a:p>
          <a:p>
            <a:pPr>
              <a:lnSpc>
                <a:spcPct val="90000"/>
              </a:lnSpc>
            </a:pPr>
            <a:r>
              <a:rPr lang="en-US" dirty="0" smtClean="0">
                <a:latin typeface="Times New Roman" pitchFamily="18" charset="0"/>
                <a:cs typeface="Times New Roman" pitchFamily="18" charset="0"/>
              </a:rPr>
              <a:t>Inform that the way services are received will soon change</a:t>
            </a:r>
            <a:endParaRPr lang="en-US" sz="1400" dirty="0" smtClean="0">
              <a:latin typeface="Times New Roman" pitchFamily="18" charset="0"/>
              <a:cs typeface="Times New Roman" pitchFamily="18" charset="0"/>
            </a:endParaRPr>
          </a:p>
          <a:p>
            <a:pPr>
              <a:lnSpc>
                <a:spcPct val="90000"/>
              </a:lnSpc>
            </a:pPr>
            <a:r>
              <a:rPr lang="en-US" dirty="0" smtClean="0">
                <a:latin typeface="Times New Roman" pitchFamily="18" charset="0"/>
                <a:cs typeface="Times New Roman" pitchFamily="18" charset="0"/>
              </a:rPr>
              <a:t>Will need to enroll in a managed care plan</a:t>
            </a:r>
            <a:endParaRPr lang="en-US" sz="1400" dirty="0" smtClean="0">
              <a:latin typeface="Times New Roman" pitchFamily="18" charset="0"/>
              <a:cs typeface="Times New Roman" pitchFamily="18" charset="0"/>
            </a:endParaRPr>
          </a:p>
          <a:p>
            <a:pPr>
              <a:lnSpc>
                <a:spcPct val="90000"/>
              </a:lnSpc>
            </a:pPr>
            <a:r>
              <a:rPr lang="en-US" dirty="0" smtClean="0">
                <a:latin typeface="Times New Roman" pitchFamily="18" charset="0"/>
                <a:cs typeface="Times New Roman" pitchFamily="18" charset="0"/>
              </a:rPr>
              <a:t>Informational booklet about managed care</a:t>
            </a:r>
            <a:endParaRPr lang="en-US" sz="1400" dirty="0" smtClean="0">
              <a:latin typeface="Times New Roman" pitchFamily="18" charset="0"/>
              <a:cs typeface="Times New Roman" pitchFamily="18" charset="0"/>
            </a:endParaRPr>
          </a:p>
          <a:p>
            <a:pPr>
              <a:lnSpc>
                <a:spcPct val="90000"/>
              </a:lnSpc>
            </a:pPr>
            <a:r>
              <a:rPr lang="en-US" dirty="0" smtClean="0">
                <a:latin typeface="Times New Roman" pitchFamily="18" charset="0"/>
                <a:cs typeface="Times New Roman" pitchFamily="18" charset="0"/>
              </a:rPr>
              <a:t>New York Medicaid Choice contact information </a:t>
            </a:r>
          </a:p>
          <a:p>
            <a:pPr>
              <a:lnSpc>
                <a:spcPct val="90000"/>
              </a:lnSpc>
            </a:pPr>
            <a:r>
              <a:rPr lang="en-US" dirty="0" smtClean="0">
                <a:latin typeface="Times New Roman" pitchFamily="18" charset="0"/>
                <a:cs typeface="Times New Roman" pitchFamily="18" charset="0"/>
              </a:rPr>
              <a:t>Will be sent 30 days prior to mandatory notice and packet </a:t>
            </a:r>
          </a:p>
        </p:txBody>
      </p:sp>
      <p:sp>
        <p:nvSpPr>
          <p:cNvPr id="4" name="Slide Number Placeholder 3"/>
          <p:cNvSpPr>
            <a:spLocks noGrp="1"/>
          </p:cNvSpPr>
          <p:nvPr>
            <p:ph type="sldNum" sz="quarter" idx="12"/>
          </p:nvPr>
        </p:nvSpPr>
        <p:spPr/>
        <p:txBody>
          <a:bodyPr/>
          <a:lstStyle/>
          <a:p>
            <a:fld id="{66A9D999-5A31-444D-BCC1-AC2AEAB1FA33}"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Additional MMC Notification </a:t>
            </a:r>
            <a:endParaRPr lang="en-US" dirty="0"/>
          </a:p>
        </p:txBody>
      </p:sp>
      <p:sp>
        <p:nvSpPr>
          <p:cNvPr id="3" name="Content Placeholder 2"/>
          <p:cNvSpPr>
            <a:spLocks noGrp="1"/>
          </p:cNvSpPr>
          <p:nvPr>
            <p:ph idx="1"/>
          </p:nvPr>
        </p:nvSpPr>
        <p:spPr/>
        <p:txBody>
          <a:bodyPr/>
          <a:lstStyle/>
          <a:p>
            <a:pPr>
              <a:lnSpc>
                <a:spcPct val="80000"/>
              </a:lnSpc>
            </a:pPr>
            <a:r>
              <a:rPr lang="en-US" dirty="0" smtClean="0">
                <a:latin typeface="Times New Roman" pitchFamily="18" charset="0"/>
                <a:cs typeface="Times New Roman" pitchFamily="18" charset="0"/>
              </a:rPr>
              <a:t>Enrollment Packet</a:t>
            </a:r>
          </a:p>
          <a:p>
            <a:pPr marL="0" indent="0">
              <a:lnSpc>
                <a:spcPct val="80000"/>
              </a:lnSpc>
              <a:buNone/>
            </a:pPr>
            <a:endParaRPr lang="en-US" sz="1200" dirty="0" smtClean="0">
              <a:latin typeface="Times New Roman" pitchFamily="18" charset="0"/>
            </a:endParaRPr>
          </a:p>
          <a:p>
            <a:pPr lvl="1">
              <a:lnSpc>
                <a:spcPct val="80000"/>
              </a:lnSpc>
            </a:pPr>
            <a:r>
              <a:rPr lang="en-US" sz="2400" dirty="0" smtClean="0">
                <a:latin typeface="Times New Roman" pitchFamily="18" charset="0"/>
              </a:rPr>
              <a:t>Informs LTHHCP participants that they have 60 days to choose a health Plan</a:t>
            </a:r>
          </a:p>
          <a:p>
            <a:pPr lvl="1">
              <a:lnSpc>
                <a:spcPct val="80000"/>
              </a:lnSpc>
            </a:pPr>
            <a:r>
              <a:rPr lang="en-US" sz="2400" dirty="0" smtClean="0">
                <a:latin typeface="Times New Roman" pitchFamily="18" charset="0"/>
              </a:rPr>
              <a:t>Brochure</a:t>
            </a:r>
          </a:p>
          <a:p>
            <a:pPr lvl="1">
              <a:lnSpc>
                <a:spcPct val="80000"/>
              </a:lnSpc>
            </a:pPr>
            <a:r>
              <a:rPr lang="en-US" sz="2400" dirty="0" smtClean="0">
                <a:latin typeface="Times New Roman" pitchFamily="18" charset="0"/>
              </a:rPr>
              <a:t>List of Managed Care Plans</a:t>
            </a:r>
          </a:p>
          <a:p>
            <a:pPr lvl="1">
              <a:lnSpc>
                <a:spcPct val="80000"/>
              </a:lnSpc>
            </a:pPr>
            <a:r>
              <a:rPr lang="en-US" sz="2400" dirty="0" smtClean="0">
                <a:latin typeface="Times New Roman" pitchFamily="18" charset="0"/>
              </a:rPr>
              <a:t>Contact information for NY Medicaid Choice for information and assistance to enroll</a:t>
            </a:r>
          </a:p>
          <a:p>
            <a:pPr lvl="1">
              <a:lnSpc>
                <a:spcPct val="80000"/>
              </a:lnSpc>
            </a:pPr>
            <a:r>
              <a:rPr lang="en-US" sz="2400" dirty="0" smtClean="0">
                <a:latin typeface="Times New Roman" pitchFamily="18" charset="0"/>
              </a:rPr>
              <a:t>Auto Assignment</a:t>
            </a:r>
          </a:p>
          <a:p>
            <a:pPr lvl="2">
              <a:lnSpc>
                <a:spcPct val="80000"/>
              </a:lnSpc>
              <a:buFont typeface="Wingdings" pitchFamily="2" charset="2"/>
              <a:buChar char="§"/>
            </a:pPr>
            <a:r>
              <a:rPr lang="en-US" sz="2100" dirty="0" smtClean="0">
                <a:latin typeface="Times New Roman" pitchFamily="18" charset="0"/>
              </a:rPr>
              <a:t>If the consumer does not choose a plan within 60 days, one will be auto-assigned (AA) for them using the state’s approved AA algorithm.</a:t>
            </a:r>
          </a:p>
          <a:p>
            <a:pPr>
              <a:buNone/>
            </a:pPr>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Times New Roman" pitchFamily="18" charset="0"/>
              </a:rPr>
              <a:t>Other Alternatives to MMC/MLTC Enrollment</a:t>
            </a:r>
            <a:endParaRPr lang="en-US" dirty="0"/>
          </a:p>
        </p:txBody>
      </p:sp>
      <p:sp>
        <p:nvSpPr>
          <p:cNvPr id="3" name="Content Placeholder 2"/>
          <p:cNvSpPr>
            <a:spLocks noGrp="1"/>
          </p:cNvSpPr>
          <p:nvPr>
            <p:ph idx="1"/>
          </p:nvPr>
        </p:nvSpPr>
        <p:spPr/>
        <p:txBody>
          <a:bodyPr>
            <a:normAutofit fontScale="92500"/>
          </a:bodyPr>
          <a:lstStyle/>
          <a:p>
            <a:pPr>
              <a:buFont typeface="Wingdings" pitchFamily="2" charset="2"/>
              <a:buNone/>
            </a:pPr>
            <a:r>
              <a:rPr lang="en-US" b="1" dirty="0" smtClean="0">
                <a:latin typeface="Times New Roman" pitchFamily="18" charset="0"/>
              </a:rPr>
              <a:t>Age 18 years and older –</a:t>
            </a:r>
          </a:p>
          <a:p>
            <a:r>
              <a:rPr lang="en-US" dirty="0" smtClean="0">
                <a:latin typeface="Times New Roman" pitchFamily="18" charset="0"/>
              </a:rPr>
              <a:t>Transition to Traumatic Brain Injury (TBI) or Nursing Home Transition &amp; Diversion (NHTD) waiver</a:t>
            </a:r>
          </a:p>
          <a:p>
            <a:r>
              <a:rPr lang="en-US" dirty="0" smtClean="0">
                <a:latin typeface="Times New Roman" pitchFamily="18" charset="0"/>
              </a:rPr>
              <a:t>Developmental Disabled (DD) designation through OPWDD</a:t>
            </a:r>
          </a:p>
          <a:p>
            <a:pPr>
              <a:buFont typeface="Wingdings" pitchFamily="2" charset="2"/>
              <a:buNone/>
            </a:pPr>
            <a:endParaRPr lang="en-US" sz="2400" dirty="0" smtClean="0">
              <a:latin typeface="Times New Roman" pitchFamily="18" charset="0"/>
            </a:endParaRPr>
          </a:p>
          <a:p>
            <a:pPr>
              <a:buFont typeface="Wingdings" pitchFamily="2" charset="2"/>
              <a:buNone/>
            </a:pPr>
            <a:r>
              <a:rPr lang="en-US" b="1" dirty="0" smtClean="0">
                <a:latin typeface="Times New Roman" pitchFamily="18" charset="0"/>
              </a:rPr>
              <a:t>Under 18 years - </a:t>
            </a:r>
            <a:r>
              <a:rPr lang="en-US" dirty="0" smtClean="0">
                <a:latin typeface="Times New Roman" pitchFamily="18" charset="0"/>
              </a:rPr>
              <a:t>			</a:t>
            </a:r>
          </a:p>
          <a:p>
            <a:r>
              <a:rPr lang="en-US" dirty="0" smtClean="0">
                <a:latin typeface="Times New Roman" pitchFamily="18" charset="0"/>
              </a:rPr>
              <a:t>Transition to Care at Home (CAH) I/II waiver</a:t>
            </a:r>
          </a:p>
          <a:p>
            <a:r>
              <a:rPr lang="en-US" dirty="0" smtClean="0">
                <a:latin typeface="Times New Roman" pitchFamily="18" charset="0"/>
              </a:rPr>
              <a:t>Developmentally Disabled (DD) designation through OPWDD</a:t>
            </a:r>
          </a:p>
          <a:p>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Mandated MMC Enrollment Exception</a:t>
            </a:r>
            <a:endParaRPr lang="en-US" dirty="0"/>
          </a:p>
        </p:txBody>
      </p:sp>
      <p:sp>
        <p:nvSpPr>
          <p:cNvPr id="3" name="Content Placeholder 2"/>
          <p:cNvSpPr>
            <a:spLocks noGrp="1"/>
          </p:cNvSpPr>
          <p:nvPr>
            <p:ph idx="1"/>
          </p:nvPr>
        </p:nvSpPr>
        <p:spPr/>
        <p:txBody>
          <a:bodyPr>
            <a:normAutofit/>
          </a:bodyPr>
          <a:lstStyle/>
          <a:p>
            <a:pPr>
              <a:lnSpc>
                <a:spcPct val="80000"/>
              </a:lnSpc>
            </a:pPr>
            <a:r>
              <a:rPr lang="en-US" sz="2700" dirty="0" smtClean="0">
                <a:latin typeface="Times New Roman" pitchFamily="18" charset="0"/>
              </a:rPr>
              <a:t>A 6 month exemption will be available for LTHHCP participants who choose to apply for another Medicaid waiver or developmental disability designation in the following situations:</a:t>
            </a:r>
          </a:p>
          <a:p>
            <a:pPr lvl="1">
              <a:lnSpc>
                <a:spcPct val="80000"/>
              </a:lnSpc>
            </a:pPr>
            <a:r>
              <a:rPr lang="en-US" sz="2400" dirty="0" smtClean="0">
                <a:latin typeface="Times New Roman" pitchFamily="18" charset="0"/>
              </a:rPr>
              <a:t>Under 18 </a:t>
            </a:r>
            <a:r>
              <a:rPr lang="en-US" sz="2400" b="1" dirty="0" smtClean="0">
                <a:latin typeface="Times New Roman" pitchFamily="18" charset="0"/>
              </a:rPr>
              <a:t>&amp;</a:t>
            </a:r>
            <a:r>
              <a:rPr lang="en-US" sz="2400" dirty="0" smtClean="0">
                <a:latin typeface="Times New Roman" pitchFamily="18" charset="0"/>
              </a:rPr>
              <a:t> in receipt of a waivered service NOT included in the MMC benefit package</a:t>
            </a:r>
          </a:p>
          <a:p>
            <a:pPr lvl="1">
              <a:lnSpc>
                <a:spcPct val="80000"/>
              </a:lnSpc>
            </a:pPr>
            <a:r>
              <a:rPr lang="en-US" sz="2400" dirty="0" smtClean="0">
                <a:latin typeface="Times New Roman" pitchFamily="18" charset="0"/>
              </a:rPr>
              <a:t>18 and over &amp; no MLTC available in their county </a:t>
            </a:r>
            <a:r>
              <a:rPr lang="en-US" sz="2400" b="1" dirty="0" smtClean="0">
                <a:latin typeface="Times New Roman" pitchFamily="18" charset="0"/>
              </a:rPr>
              <a:t>&amp;</a:t>
            </a:r>
            <a:r>
              <a:rPr lang="en-US" sz="2400" dirty="0" smtClean="0">
                <a:latin typeface="Times New Roman" pitchFamily="18" charset="0"/>
              </a:rPr>
              <a:t> in receipt of a waivered service NOT included in the MMC benefit package</a:t>
            </a:r>
          </a:p>
          <a:p>
            <a:pPr lvl="1">
              <a:lnSpc>
                <a:spcPct val="80000"/>
              </a:lnSpc>
            </a:pPr>
            <a:r>
              <a:rPr lang="en-US" sz="2400" dirty="0" smtClean="0">
                <a:latin typeface="Times New Roman" pitchFamily="18" charset="0"/>
              </a:rPr>
              <a:t>If 18 and older and in receipt of Spousal Impoverishment Budgeting for MA eligibility &amp; no MLTC available in their county </a:t>
            </a:r>
          </a:p>
          <a:p>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Times New Roman" pitchFamily="18" charset="0"/>
              </a:rPr>
              <a:t>Six month exemption will</a:t>
            </a:r>
            <a:r>
              <a:rPr lang="en-US" b="1" dirty="0" smtClean="0">
                <a:latin typeface="Times New Roman" pitchFamily="18" charset="0"/>
              </a:rPr>
              <a:t> not </a:t>
            </a:r>
            <a:r>
              <a:rPr lang="en-US" dirty="0" smtClean="0">
                <a:latin typeface="Times New Roman" pitchFamily="18" charset="0"/>
              </a:rPr>
              <a:t>apply in all scenarios</a:t>
            </a:r>
            <a:r>
              <a:rPr lang="en-US" dirty="0" smtClean="0"/>
              <a:t> </a:t>
            </a:r>
            <a:endParaRPr lang="en-US" dirty="0"/>
          </a:p>
        </p:txBody>
      </p:sp>
      <p:sp>
        <p:nvSpPr>
          <p:cNvPr id="3" name="Content Placeholder 2"/>
          <p:cNvSpPr>
            <a:spLocks noGrp="1"/>
          </p:cNvSpPr>
          <p:nvPr>
            <p:ph idx="1"/>
          </p:nvPr>
        </p:nvSpPr>
        <p:spPr/>
        <p:txBody>
          <a:bodyPr/>
          <a:lstStyle/>
          <a:p>
            <a:pPr>
              <a:lnSpc>
                <a:spcPct val="90000"/>
              </a:lnSpc>
            </a:pPr>
            <a:r>
              <a:rPr lang="en-US" sz="2700" dirty="0" smtClean="0">
                <a:latin typeface="Times New Roman" pitchFamily="18" charset="0"/>
              </a:rPr>
              <a:t>The 6 month exemption will not apply in the following cases for the reason stated:</a:t>
            </a:r>
          </a:p>
          <a:p>
            <a:pPr lvl="1">
              <a:lnSpc>
                <a:spcPct val="90000"/>
              </a:lnSpc>
            </a:pPr>
            <a:r>
              <a:rPr lang="en-US" sz="2400" dirty="0" smtClean="0">
                <a:latin typeface="Times New Roman" pitchFamily="18" charset="0"/>
              </a:rPr>
              <a:t>LTHHCP (non-dual) participants </a:t>
            </a:r>
            <a:r>
              <a:rPr lang="en-US" sz="2400" b="1" dirty="0" smtClean="0">
                <a:latin typeface="Times New Roman" pitchFamily="18" charset="0"/>
              </a:rPr>
              <a:t>age 18 and over </a:t>
            </a:r>
            <a:r>
              <a:rPr lang="en-US" sz="2400" dirty="0" smtClean="0">
                <a:latin typeface="Times New Roman" pitchFamily="18" charset="0"/>
              </a:rPr>
              <a:t>who live in a county without MLTC capacity and whose only waiver services are Medical Social Services and/or Home Delivered Meals waiver services.  Services will be available them with enrollment in Mainstream Managed Care.</a:t>
            </a:r>
          </a:p>
          <a:p>
            <a:pPr marL="366713" lvl="1" indent="0">
              <a:lnSpc>
                <a:spcPct val="90000"/>
              </a:lnSpc>
              <a:buNone/>
            </a:pPr>
            <a:endParaRPr lang="en-US" sz="1200" dirty="0" smtClean="0">
              <a:latin typeface="Times New Roman" pitchFamily="18" charset="0"/>
            </a:endParaRPr>
          </a:p>
          <a:p>
            <a:pPr lvl="1">
              <a:lnSpc>
                <a:spcPct val="90000"/>
              </a:lnSpc>
            </a:pPr>
            <a:r>
              <a:rPr lang="en-US" sz="2400" dirty="0" smtClean="0">
                <a:latin typeface="Times New Roman" pitchFamily="18" charset="0"/>
              </a:rPr>
              <a:t>LTHHCP (non-dual) participants </a:t>
            </a:r>
            <a:r>
              <a:rPr lang="en-US" sz="2400" b="1" dirty="0" smtClean="0">
                <a:latin typeface="Times New Roman" pitchFamily="18" charset="0"/>
              </a:rPr>
              <a:t>under age 18,</a:t>
            </a:r>
            <a:r>
              <a:rPr lang="en-US" sz="2400" dirty="0" smtClean="0">
                <a:latin typeface="Times New Roman" pitchFamily="18" charset="0"/>
              </a:rPr>
              <a:t> whose only waiver services are Medical Social Services and/or Home Delivered Meals.  Both will be available through the Plan.</a:t>
            </a:r>
          </a:p>
          <a:p>
            <a:pPr>
              <a:buNone/>
            </a:pPr>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371600"/>
          </a:xfrm>
        </p:spPr>
        <p:txBody>
          <a:bodyPr>
            <a:normAutofit/>
          </a:bodyPr>
          <a:lstStyle/>
          <a:p>
            <a:pPr algn="ctr"/>
            <a:r>
              <a:rPr lang="en-US" dirty="0" smtClean="0">
                <a:latin typeface="Times New Roman" pitchFamily="18" charset="0"/>
              </a:rPr>
              <a:t>How Can Providers Assist Consumers in Selecting the Right Plan?</a:t>
            </a:r>
            <a:endParaRPr lang="en-US" dirty="0"/>
          </a:p>
        </p:txBody>
      </p:sp>
      <p:sp>
        <p:nvSpPr>
          <p:cNvPr id="3" name="Content Placeholder 2"/>
          <p:cNvSpPr>
            <a:spLocks noGrp="1"/>
          </p:cNvSpPr>
          <p:nvPr>
            <p:ph idx="1"/>
          </p:nvPr>
        </p:nvSpPr>
        <p:spPr/>
        <p:txBody>
          <a:bodyPr>
            <a:normAutofit/>
          </a:bodyPr>
          <a:lstStyle/>
          <a:p>
            <a:pPr>
              <a:spcBef>
                <a:spcPts val="0"/>
              </a:spcBef>
            </a:pPr>
            <a:r>
              <a:rPr lang="en-US" dirty="0" smtClean="0">
                <a:solidFill>
                  <a:srgbClr val="000000"/>
                </a:solidFill>
                <a:latin typeface="Times New Roman" pitchFamily="18" charset="0"/>
              </a:rPr>
              <a:t>Assist client in choice of MMC/MLTC Plan through identification of which Plans are contracted with the client’s current service providers.</a:t>
            </a:r>
          </a:p>
          <a:p>
            <a:pPr marL="0" indent="0">
              <a:spcBef>
                <a:spcPts val="0"/>
              </a:spcBef>
              <a:buNone/>
            </a:pPr>
            <a:endParaRPr lang="en-US" dirty="0" smtClean="0">
              <a:solidFill>
                <a:srgbClr val="000000"/>
              </a:solidFill>
              <a:latin typeface="Times New Roman" pitchFamily="18" charset="0"/>
            </a:endParaRPr>
          </a:p>
          <a:p>
            <a:pPr>
              <a:spcBef>
                <a:spcPts val="0"/>
              </a:spcBef>
            </a:pPr>
            <a:r>
              <a:rPr lang="en-US" dirty="0" smtClean="0">
                <a:solidFill>
                  <a:srgbClr val="000000"/>
                </a:solidFill>
                <a:latin typeface="Times New Roman" pitchFamily="18" charset="0"/>
              </a:rPr>
              <a:t>Refer client to NY Medicaid Choice when necessary.</a:t>
            </a:r>
          </a:p>
          <a:p>
            <a:pPr marL="0" indent="0">
              <a:spcBef>
                <a:spcPts val="0"/>
              </a:spcBef>
              <a:buNone/>
            </a:pPr>
            <a:endParaRPr lang="en-US" dirty="0" smtClean="0">
              <a:solidFill>
                <a:srgbClr val="000000"/>
              </a:solidFill>
              <a:latin typeface="Times New Roman" pitchFamily="18" charset="0"/>
            </a:endParaRPr>
          </a:p>
          <a:p>
            <a:pPr>
              <a:spcBef>
                <a:spcPts val="0"/>
              </a:spcBef>
            </a:pPr>
            <a:r>
              <a:rPr lang="en-US" dirty="0" smtClean="0">
                <a:solidFill>
                  <a:srgbClr val="000000"/>
                </a:solidFill>
                <a:latin typeface="Times New Roman" pitchFamily="18" charset="0"/>
              </a:rPr>
              <a:t>Work with client and family or other informal supports, the LDSS, and the Plan to coordinate the transition to MMC/MLTC. </a:t>
            </a:r>
          </a:p>
          <a:p>
            <a:pPr>
              <a:buNone/>
            </a:pPr>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rPr>
              <a:t>Continuity of Care</a:t>
            </a:r>
            <a:endParaRPr lang="en-US" dirty="0"/>
          </a:p>
        </p:txBody>
      </p:sp>
      <p:sp>
        <p:nvSpPr>
          <p:cNvPr id="3" name="Content Placeholder 2"/>
          <p:cNvSpPr>
            <a:spLocks noGrp="1"/>
          </p:cNvSpPr>
          <p:nvPr>
            <p:ph idx="1"/>
          </p:nvPr>
        </p:nvSpPr>
        <p:spPr/>
        <p:txBody>
          <a:bodyPr>
            <a:normAutofit fontScale="85000" lnSpcReduction="20000"/>
          </a:bodyPr>
          <a:lstStyle/>
          <a:p>
            <a:pPr>
              <a:spcBef>
                <a:spcPts val="0"/>
              </a:spcBef>
            </a:pPr>
            <a:r>
              <a:rPr lang="en-US" dirty="0" smtClean="0">
                <a:latin typeface="Times New Roman" pitchFamily="18" charset="0"/>
              </a:rPr>
              <a:t>The LTHHCP agency must provide the plan with the current Plan of Care (POC) to promote continuity and obtain authorization.</a:t>
            </a:r>
          </a:p>
          <a:p>
            <a:pPr marL="0" indent="0">
              <a:spcBef>
                <a:spcPts val="0"/>
              </a:spcBef>
              <a:buNone/>
            </a:pPr>
            <a:endParaRPr lang="en-US" sz="1400" dirty="0" smtClean="0">
              <a:latin typeface="Times New Roman" pitchFamily="18" charset="0"/>
            </a:endParaRPr>
          </a:p>
          <a:p>
            <a:pPr>
              <a:spcBef>
                <a:spcPts val="0"/>
              </a:spcBef>
            </a:pPr>
            <a:r>
              <a:rPr lang="en-US" dirty="0" smtClean="0">
                <a:latin typeface="Times New Roman" pitchFamily="18" charset="0"/>
              </a:rPr>
              <a:t>Pre-existing LTHHCP service plan will continue for at least 60 days after effective date of MMC/MLTC enrollment or until Plan’s assessment – whichever is later.</a:t>
            </a:r>
          </a:p>
          <a:p>
            <a:pPr marL="0" indent="0">
              <a:spcBef>
                <a:spcPts val="0"/>
              </a:spcBef>
              <a:buNone/>
            </a:pPr>
            <a:endParaRPr lang="en-US" sz="1400" dirty="0" smtClean="0">
              <a:latin typeface="Times New Roman" pitchFamily="18" charset="0"/>
            </a:endParaRPr>
          </a:p>
          <a:p>
            <a:pPr>
              <a:spcBef>
                <a:spcPts val="0"/>
              </a:spcBef>
            </a:pPr>
            <a:r>
              <a:rPr lang="en-US" dirty="0" smtClean="0">
                <a:latin typeface="Times New Roman" pitchFamily="18" charset="0"/>
              </a:rPr>
              <a:t>MCOs are strongly encouraged to maintain worker/client relationships.</a:t>
            </a:r>
          </a:p>
          <a:p>
            <a:pPr marL="0" indent="0">
              <a:spcBef>
                <a:spcPts val="0"/>
              </a:spcBef>
              <a:buNone/>
            </a:pPr>
            <a:endParaRPr lang="en-US" sz="1400" dirty="0" smtClean="0">
              <a:latin typeface="Times New Roman" pitchFamily="18" charset="0"/>
            </a:endParaRPr>
          </a:p>
          <a:p>
            <a:pPr>
              <a:spcBef>
                <a:spcPts val="0"/>
              </a:spcBef>
            </a:pPr>
            <a:r>
              <a:rPr lang="en-US" dirty="0" smtClean="0">
                <a:latin typeface="Times New Roman" pitchFamily="18" charset="0"/>
              </a:rPr>
              <a:t>MCO’s will be required to reimburse the LTHHCP at the FFS rate during the transition period.</a:t>
            </a:r>
          </a:p>
          <a:p>
            <a:pPr marL="0" indent="0">
              <a:spcBef>
                <a:spcPts val="0"/>
              </a:spcBef>
              <a:buNone/>
            </a:pPr>
            <a:endParaRPr lang="en-US" sz="1400" dirty="0" smtClean="0">
              <a:latin typeface="Times New Roman" pitchFamily="18" charset="0"/>
            </a:endParaRPr>
          </a:p>
          <a:p>
            <a:pPr>
              <a:spcBef>
                <a:spcPts val="0"/>
              </a:spcBef>
            </a:pPr>
            <a:r>
              <a:rPr lang="en-US" dirty="0" smtClean="0">
                <a:latin typeface="Times New Roman" pitchFamily="18" charset="0"/>
              </a:rPr>
              <a:t>Service providers will remain the same throughout transition period – no changes. </a:t>
            </a:r>
          </a:p>
        </p:txBody>
      </p:sp>
      <p:sp>
        <p:nvSpPr>
          <p:cNvPr id="4" name="Slide Number Placeholder 3"/>
          <p:cNvSpPr>
            <a:spLocks noGrp="1"/>
          </p:cNvSpPr>
          <p:nvPr>
            <p:ph type="sldNum" sz="quarter" idx="12"/>
          </p:nvPr>
        </p:nvSpPr>
        <p:spPr/>
        <p:txBody>
          <a:bodyPr/>
          <a:lstStyle/>
          <a:p>
            <a:fld id="{66A9D999-5A31-444D-BCC1-AC2AEAB1FA33}"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rPr>
              <a:t>After 60 days or Plan’s assessment</a:t>
            </a:r>
            <a:endParaRPr lang="en-US" dirty="0"/>
          </a:p>
        </p:txBody>
      </p:sp>
      <p:sp>
        <p:nvSpPr>
          <p:cNvPr id="3" name="Content Placeholder 2"/>
          <p:cNvSpPr>
            <a:spLocks noGrp="1"/>
          </p:cNvSpPr>
          <p:nvPr>
            <p:ph idx="1"/>
          </p:nvPr>
        </p:nvSpPr>
        <p:spPr/>
        <p:txBody>
          <a:bodyPr/>
          <a:lstStyle/>
          <a:p>
            <a:pPr>
              <a:spcBef>
                <a:spcPts val="0"/>
              </a:spcBef>
            </a:pPr>
            <a:r>
              <a:rPr lang="en-US" dirty="0" smtClean="0">
                <a:latin typeface="Times New Roman" pitchFamily="18" charset="0"/>
              </a:rPr>
              <a:t>The Plan will assume full responsibility for care management and provision of services.</a:t>
            </a:r>
          </a:p>
          <a:p>
            <a:pPr>
              <a:spcBef>
                <a:spcPts val="0"/>
              </a:spcBef>
              <a:buFont typeface="Wingdings" pitchFamily="2" charset="2"/>
              <a:buNone/>
            </a:pPr>
            <a:endParaRPr lang="en-US" dirty="0" smtClean="0">
              <a:latin typeface="Times New Roman" pitchFamily="18" charset="0"/>
            </a:endParaRPr>
          </a:p>
          <a:p>
            <a:pPr>
              <a:spcBef>
                <a:spcPts val="0"/>
              </a:spcBef>
            </a:pPr>
            <a:r>
              <a:rPr lang="en-US" dirty="0" smtClean="0">
                <a:latin typeface="Times New Roman" pitchFamily="18" charset="0"/>
              </a:rPr>
              <a:t>Service providers must be contracted by the Plan to provide services after the transition period.</a:t>
            </a:r>
          </a:p>
          <a:p>
            <a:pPr>
              <a:spcBef>
                <a:spcPts val="0"/>
              </a:spcBef>
              <a:buFont typeface="Wingdings" pitchFamily="2" charset="2"/>
              <a:buNone/>
            </a:pPr>
            <a:endParaRPr lang="en-US" dirty="0" smtClean="0">
              <a:latin typeface="Times New Roman" pitchFamily="18" charset="0"/>
            </a:endParaRPr>
          </a:p>
          <a:p>
            <a:pPr>
              <a:spcBef>
                <a:spcPts val="0"/>
              </a:spcBef>
            </a:pPr>
            <a:r>
              <a:rPr lang="en-US" dirty="0" smtClean="0">
                <a:latin typeface="Times New Roman" pitchFamily="18" charset="0"/>
              </a:rPr>
              <a:t>The LTHHCP agency may continue to service Plan members if appropriately contracted to do so. </a:t>
            </a:r>
          </a:p>
          <a:p>
            <a:pPr>
              <a:buNone/>
            </a:pPr>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Medicaid Redesign Team (MRT)</a:t>
            </a:r>
            <a:endParaRPr lang="en-US" dirty="0"/>
          </a:p>
        </p:txBody>
      </p:sp>
      <p:sp>
        <p:nvSpPr>
          <p:cNvPr id="3" name="Content Placeholder 2"/>
          <p:cNvSpPr>
            <a:spLocks noGrp="1"/>
          </p:cNvSpPr>
          <p:nvPr>
            <p:ph idx="1"/>
          </p:nvPr>
        </p:nvSpPr>
        <p:spPr/>
        <p:txBody>
          <a:bodyPr>
            <a:normAutofit fontScale="92500"/>
          </a:bodyPr>
          <a:lstStyle/>
          <a:p>
            <a:pPr lvl="1">
              <a:spcBef>
                <a:spcPts val="0"/>
              </a:spcBef>
            </a:pPr>
            <a:r>
              <a:rPr lang="en-US" sz="2400" dirty="0" smtClean="0">
                <a:latin typeface="Times New Roman" pitchFamily="18" charset="0"/>
                <a:ea typeface="Arial Unicode MS" pitchFamily="34" charset="-128"/>
                <a:cs typeface="Times New Roman" pitchFamily="18" charset="0"/>
              </a:rPr>
              <a:t>Established by Governor Cuomo in January 2011, the Medicaid Redesign Team brought together stakeholders and experts from throughout the state to work cooperatively on reforming New York State's health care system and improve the provision of care.</a:t>
            </a:r>
          </a:p>
          <a:p>
            <a:pPr marL="366713" lvl="1" indent="0">
              <a:spcBef>
                <a:spcPts val="0"/>
              </a:spcBef>
              <a:buNone/>
            </a:pPr>
            <a:endParaRPr lang="en-US" sz="2400" dirty="0" smtClean="0">
              <a:latin typeface="Times New Roman" pitchFamily="18" charset="0"/>
              <a:ea typeface="Arial Unicode MS" pitchFamily="34" charset="-128"/>
              <a:cs typeface="Times New Roman" pitchFamily="18" charset="0"/>
            </a:endParaRPr>
          </a:p>
          <a:p>
            <a:pPr lvl="1">
              <a:spcBef>
                <a:spcPts val="0"/>
              </a:spcBef>
            </a:pPr>
            <a:r>
              <a:rPr lang="en-US" sz="2400" dirty="0" smtClean="0">
                <a:latin typeface="Times New Roman" pitchFamily="18" charset="0"/>
                <a:ea typeface="Arial Unicode MS" pitchFamily="34" charset="-128"/>
                <a:cs typeface="Times New Roman" pitchFamily="18" charset="0"/>
              </a:rPr>
              <a:t>MRT #90 focuses on the transition of long term community based services into managed long term care models.</a:t>
            </a:r>
          </a:p>
          <a:p>
            <a:pPr marL="366713" lvl="1" indent="0">
              <a:spcBef>
                <a:spcPts val="0"/>
              </a:spcBef>
              <a:buNone/>
            </a:pPr>
            <a:endParaRPr lang="en-US" sz="2400" dirty="0" smtClean="0">
              <a:latin typeface="Times New Roman" pitchFamily="18" charset="0"/>
              <a:ea typeface="Arial Unicode MS" pitchFamily="34" charset="-128"/>
              <a:cs typeface="Times New Roman" pitchFamily="18" charset="0"/>
            </a:endParaRPr>
          </a:p>
          <a:p>
            <a:pPr lvl="1">
              <a:spcBef>
                <a:spcPts val="0"/>
              </a:spcBef>
            </a:pPr>
            <a:r>
              <a:rPr lang="en-US" sz="2400" dirty="0" smtClean="0">
                <a:latin typeface="Times New Roman" pitchFamily="18" charset="0"/>
                <a:ea typeface="Arial Unicode MS" pitchFamily="34" charset="-128"/>
                <a:cs typeface="Times New Roman" pitchFamily="18" charset="0"/>
              </a:rPr>
              <a:t>In order to achieve this goal, strong partnerships have been forged between stakeholders, the Department of Health, NYC/HRA and the enrollment broker, New York Medicaid  Choice. </a:t>
            </a:r>
            <a:endParaRPr lang="en-US" sz="2400" dirty="0" smtClean="0">
              <a:latin typeface="Times New Roman" pitchFamily="18" charset="0"/>
              <a:cs typeface="Times New Roman" pitchFamily="18" charset="0"/>
            </a:endParaRPr>
          </a:p>
          <a:p>
            <a:pPr>
              <a:buNone/>
            </a:pPr>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rPr>
              <a:t>Enrollee Rights</a:t>
            </a:r>
            <a:endParaRPr lang="en-US" dirty="0"/>
          </a:p>
        </p:txBody>
      </p:sp>
      <p:sp>
        <p:nvSpPr>
          <p:cNvPr id="3" name="Content Placeholder 2"/>
          <p:cNvSpPr>
            <a:spLocks noGrp="1"/>
          </p:cNvSpPr>
          <p:nvPr>
            <p:ph idx="1"/>
          </p:nvPr>
        </p:nvSpPr>
        <p:spPr/>
        <p:txBody>
          <a:bodyPr>
            <a:normAutofit lnSpcReduction="10000"/>
          </a:bodyPr>
          <a:lstStyle/>
          <a:p>
            <a:pPr>
              <a:lnSpc>
                <a:spcPct val="80000"/>
              </a:lnSpc>
              <a:spcBef>
                <a:spcPts val="0"/>
              </a:spcBef>
            </a:pPr>
            <a:r>
              <a:rPr lang="en-US" sz="2400" dirty="0" smtClean="0">
                <a:latin typeface="Times New Roman" pitchFamily="18" charset="0"/>
                <a:cs typeface="Times New Roman" pitchFamily="18" charset="0"/>
              </a:rPr>
              <a:t>Member can file a complaint or grievance, either verbally or in writing.</a:t>
            </a:r>
          </a:p>
          <a:p>
            <a:pPr marL="0" indent="0">
              <a:lnSpc>
                <a:spcPct val="80000"/>
              </a:lnSpc>
              <a:spcBef>
                <a:spcPts val="0"/>
              </a:spcBef>
              <a:buNone/>
            </a:pPr>
            <a:endParaRPr lang="en-US" sz="1200" dirty="0" smtClean="0">
              <a:latin typeface="Times New Roman" pitchFamily="18" charset="0"/>
              <a:cs typeface="Times New Roman" pitchFamily="18" charset="0"/>
            </a:endParaRPr>
          </a:p>
          <a:p>
            <a:pPr>
              <a:lnSpc>
                <a:spcPct val="80000"/>
              </a:lnSpc>
              <a:spcBef>
                <a:spcPts val="0"/>
              </a:spcBef>
            </a:pPr>
            <a:r>
              <a:rPr lang="en-US" sz="2400" dirty="0" smtClean="0">
                <a:latin typeface="Times New Roman" pitchFamily="18" charset="0"/>
                <a:cs typeface="Times New Roman" pitchFamily="18" charset="0"/>
              </a:rPr>
              <a:t>Member can file an appeal for reconsideration of a plan decision, there are 2 types of appeals:</a:t>
            </a:r>
          </a:p>
          <a:p>
            <a:pPr marL="0" indent="0">
              <a:lnSpc>
                <a:spcPct val="80000"/>
              </a:lnSpc>
              <a:spcBef>
                <a:spcPts val="0"/>
              </a:spcBef>
              <a:buNone/>
            </a:pPr>
            <a:endParaRPr lang="en-US" sz="1200" dirty="0" smtClean="0">
              <a:latin typeface="Times New Roman" pitchFamily="18" charset="0"/>
              <a:cs typeface="Times New Roman" pitchFamily="18" charset="0"/>
            </a:endParaRPr>
          </a:p>
          <a:p>
            <a:pPr lvl="1">
              <a:lnSpc>
                <a:spcPct val="80000"/>
              </a:lnSpc>
              <a:spcBef>
                <a:spcPts val="0"/>
              </a:spcBef>
              <a:buFont typeface="Wingdings" pitchFamily="2" charset="2"/>
              <a:buChar char="§"/>
            </a:pPr>
            <a:r>
              <a:rPr lang="en-US" sz="2400" dirty="0" smtClean="0">
                <a:latin typeface="Times New Roman" pitchFamily="18" charset="0"/>
                <a:cs typeface="Times New Roman" pitchFamily="18" charset="0"/>
              </a:rPr>
              <a:t>Expedited Appeal – responded to within 72 hours by phone, fax or other method, written notification follows.</a:t>
            </a:r>
          </a:p>
          <a:p>
            <a:pPr marL="366713" lvl="1" indent="0">
              <a:lnSpc>
                <a:spcPct val="80000"/>
              </a:lnSpc>
              <a:spcBef>
                <a:spcPts val="0"/>
              </a:spcBef>
              <a:buNone/>
            </a:pPr>
            <a:endParaRPr lang="en-US" sz="1200" dirty="0" smtClean="0">
              <a:latin typeface="Times New Roman" pitchFamily="18" charset="0"/>
              <a:cs typeface="Times New Roman" pitchFamily="18" charset="0"/>
            </a:endParaRPr>
          </a:p>
          <a:p>
            <a:pPr lvl="1">
              <a:lnSpc>
                <a:spcPct val="80000"/>
              </a:lnSpc>
              <a:spcBef>
                <a:spcPts val="0"/>
              </a:spcBef>
              <a:buFont typeface="Wingdings" pitchFamily="2" charset="2"/>
              <a:buChar char="§"/>
            </a:pPr>
            <a:r>
              <a:rPr lang="en-US" sz="2400" dirty="0" smtClean="0">
                <a:latin typeface="Times New Roman" pitchFamily="18" charset="0"/>
                <a:cs typeface="Times New Roman" pitchFamily="18" charset="0"/>
              </a:rPr>
              <a:t>Standard Appeal - responded to within 14 days.  The plan must send written notice to the member within 2 business days of the determination.</a:t>
            </a:r>
          </a:p>
          <a:p>
            <a:pPr lvl="1">
              <a:lnSpc>
                <a:spcPct val="80000"/>
              </a:lnSpc>
              <a:spcBef>
                <a:spcPts val="0"/>
              </a:spcBef>
            </a:pPr>
            <a:endParaRPr lang="en-US" sz="1200" dirty="0" smtClean="0">
              <a:latin typeface="Times New Roman" pitchFamily="18" charset="0"/>
              <a:cs typeface="Times New Roman" pitchFamily="18" charset="0"/>
            </a:endParaRPr>
          </a:p>
          <a:p>
            <a:pPr>
              <a:lnSpc>
                <a:spcPct val="80000"/>
              </a:lnSpc>
              <a:spcBef>
                <a:spcPts val="0"/>
              </a:spcBef>
            </a:pPr>
            <a:r>
              <a:rPr lang="en-US" sz="2400" dirty="0" smtClean="0">
                <a:latin typeface="Times New Roman" pitchFamily="18" charset="0"/>
                <a:cs typeface="Times New Roman" pitchFamily="18" charset="0"/>
              </a:rPr>
              <a:t>Member can file a Fair Hearing through the Office of Temporary and Disability Assistance (OTDA) either verbally or in writing and request Aid to Continue in certain situations.</a:t>
            </a:r>
          </a:p>
          <a:p>
            <a:pPr marL="0" indent="0">
              <a:lnSpc>
                <a:spcPct val="80000"/>
              </a:lnSpc>
              <a:spcBef>
                <a:spcPts val="0"/>
              </a:spcBef>
              <a:buNone/>
            </a:pPr>
            <a:endParaRPr lang="en-US" sz="1200" dirty="0" smtClean="0">
              <a:latin typeface="Times New Roman" pitchFamily="18" charset="0"/>
              <a:cs typeface="Times New Roman" pitchFamily="18" charset="0"/>
            </a:endParaRPr>
          </a:p>
          <a:p>
            <a:pPr>
              <a:lnSpc>
                <a:spcPct val="80000"/>
              </a:lnSpc>
              <a:spcBef>
                <a:spcPts val="0"/>
              </a:spcBef>
            </a:pPr>
            <a:r>
              <a:rPr lang="en-US" sz="2400" dirty="0" smtClean="0">
                <a:latin typeface="Times New Roman" pitchFamily="18" charset="0"/>
                <a:cs typeface="Times New Roman" pitchFamily="18" charset="0"/>
              </a:rPr>
              <a:t>Member can file an External Appeal with DFS. </a:t>
            </a:r>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rPr>
              <a:t>MLTC Lock-In Policy</a:t>
            </a:r>
            <a:endParaRPr lang="en-US" dirty="0"/>
          </a:p>
        </p:txBody>
      </p:sp>
      <p:sp>
        <p:nvSpPr>
          <p:cNvPr id="3" name="Content Placeholder 2"/>
          <p:cNvSpPr>
            <a:spLocks noGrp="1"/>
          </p:cNvSpPr>
          <p:nvPr>
            <p:ph idx="1"/>
          </p:nvPr>
        </p:nvSpPr>
        <p:spPr/>
        <p:txBody>
          <a:bodyPr/>
          <a:lstStyle/>
          <a:p>
            <a:pPr>
              <a:spcBef>
                <a:spcPts val="0"/>
              </a:spcBef>
            </a:pPr>
            <a:r>
              <a:rPr lang="en-US" dirty="0" smtClean="0">
                <a:latin typeface="Times New Roman" pitchFamily="18" charset="0"/>
              </a:rPr>
              <a:t>If enrolled into a MLTC plan, individuals will </a:t>
            </a:r>
            <a:r>
              <a:rPr lang="en-US" u="sng" dirty="0" smtClean="0">
                <a:latin typeface="Times New Roman" pitchFamily="18" charset="0"/>
              </a:rPr>
              <a:t>not</a:t>
            </a:r>
            <a:r>
              <a:rPr lang="en-US" dirty="0" smtClean="0">
                <a:latin typeface="Times New Roman" pitchFamily="18" charset="0"/>
              </a:rPr>
              <a:t> be subject to a Lock-In Period.</a:t>
            </a:r>
          </a:p>
          <a:p>
            <a:pPr marL="0" indent="0">
              <a:spcBef>
                <a:spcPts val="0"/>
              </a:spcBef>
              <a:buNone/>
            </a:pPr>
            <a:endParaRPr lang="en-US" dirty="0" smtClean="0">
              <a:latin typeface="Times New Roman" pitchFamily="18" charset="0"/>
            </a:endParaRPr>
          </a:p>
          <a:p>
            <a:pPr>
              <a:spcBef>
                <a:spcPts val="0"/>
              </a:spcBef>
            </a:pPr>
            <a:r>
              <a:rPr lang="en-US" dirty="0" smtClean="0">
                <a:latin typeface="Times New Roman" pitchFamily="18" charset="0"/>
              </a:rPr>
              <a:t>Once enrolled, the participant may request to change plans at any time by contacting the plan they want to join or by contacting NY Medicaid Choice at 1-888-401-6582. </a:t>
            </a:r>
          </a:p>
          <a:p>
            <a:pPr>
              <a:buNone/>
            </a:pPr>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rPr>
              <a:t>MMC Lock-In Policy</a:t>
            </a:r>
            <a:endParaRPr lang="en-US" dirty="0"/>
          </a:p>
        </p:txBody>
      </p:sp>
      <p:sp>
        <p:nvSpPr>
          <p:cNvPr id="3" name="Content Placeholder 2"/>
          <p:cNvSpPr>
            <a:spLocks noGrp="1"/>
          </p:cNvSpPr>
          <p:nvPr>
            <p:ph idx="1"/>
          </p:nvPr>
        </p:nvSpPr>
        <p:spPr/>
        <p:txBody>
          <a:bodyPr/>
          <a:lstStyle/>
          <a:p>
            <a:r>
              <a:rPr lang="en-US" dirty="0" smtClean="0">
                <a:latin typeface="Times New Roman" pitchFamily="18" charset="0"/>
              </a:rPr>
              <a:t>If enrolled into a mainstream managed care plan, individuals will be subject to a twelve (12) month Lock-In Period following the Effective Date of Enrollment, with an initial ninety (90) day grace period in which to </a:t>
            </a:r>
            <a:r>
              <a:rPr lang="en-US" dirty="0" err="1" smtClean="0">
                <a:latin typeface="Times New Roman" pitchFamily="18" charset="0"/>
              </a:rPr>
              <a:t>disenroll</a:t>
            </a:r>
            <a:r>
              <a:rPr lang="en-US" dirty="0" smtClean="0">
                <a:latin typeface="Times New Roman" pitchFamily="18" charset="0"/>
              </a:rPr>
              <a:t> without cause and enroll in another health Plan, if available.</a:t>
            </a:r>
          </a:p>
          <a:p>
            <a:pPr>
              <a:buNone/>
            </a:pPr>
            <a:endParaRPr lang="en-US" sz="1100" dirty="0" smtClean="0">
              <a:latin typeface="Times New Roman" pitchFamily="18" charset="0"/>
            </a:endParaRPr>
          </a:p>
          <a:p>
            <a:r>
              <a:rPr lang="en-US" dirty="0" smtClean="0">
                <a:latin typeface="Times New Roman" pitchFamily="18" charset="0"/>
              </a:rPr>
              <a:t>An enrollee with HIV or AIDS may request transfer from a managed care Plan to an HIV SNP, or from an HIV SNP to another HIV SNP at any time. </a:t>
            </a:r>
          </a:p>
          <a:p>
            <a:pPr>
              <a:buNone/>
            </a:pPr>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Times New Roman" pitchFamily="18" charset="0"/>
              </a:rPr>
              <a:t>Mainstream Managed Care Benefit Package</a:t>
            </a:r>
            <a:endParaRPr lang="en-US" dirty="0"/>
          </a:p>
        </p:txBody>
      </p:sp>
      <p:sp>
        <p:nvSpPr>
          <p:cNvPr id="3" name="Content Placeholder 2"/>
          <p:cNvSpPr>
            <a:spLocks noGrp="1"/>
          </p:cNvSpPr>
          <p:nvPr>
            <p:ph idx="1"/>
          </p:nvPr>
        </p:nvSpPr>
        <p:spPr/>
        <p:txBody>
          <a:bodyPr/>
          <a:lstStyle/>
          <a:p>
            <a:r>
              <a:rPr lang="en-US" dirty="0" smtClean="0">
                <a:latin typeface="Times New Roman" pitchFamily="18" charset="0"/>
              </a:rPr>
              <a:t>Medicaid Managed Care enrollees are entitled to all Medicaid benefits</a:t>
            </a:r>
          </a:p>
          <a:p>
            <a:r>
              <a:rPr lang="en-US" dirty="0" smtClean="0">
                <a:latin typeface="Times New Roman" pitchFamily="18" charset="0"/>
              </a:rPr>
              <a:t>Recently added benefits include:</a:t>
            </a:r>
          </a:p>
          <a:p>
            <a:pPr lvl="1"/>
            <a:r>
              <a:rPr lang="en-US" dirty="0" smtClean="0">
                <a:latin typeface="Times New Roman" pitchFamily="18" charset="0"/>
              </a:rPr>
              <a:t>Dental, Orthodontia </a:t>
            </a:r>
          </a:p>
          <a:p>
            <a:pPr lvl="1"/>
            <a:r>
              <a:rPr lang="en-US" dirty="0" smtClean="0">
                <a:latin typeface="Times New Roman" pitchFamily="18" charset="0"/>
              </a:rPr>
              <a:t>Consumer Directed Personal Care Services (CDPAS)</a:t>
            </a:r>
          </a:p>
          <a:p>
            <a:pPr lvl="1"/>
            <a:r>
              <a:rPr lang="en-US" dirty="0" smtClean="0">
                <a:latin typeface="Times New Roman" pitchFamily="18" charset="0"/>
              </a:rPr>
              <a:t>Personal Emergency Response Systems (PERS)</a:t>
            </a:r>
          </a:p>
          <a:p>
            <a:pPr lvl="1"/>
            <a:r>
              <a:rPr lang="en-US" dirty="0" smtClean="0">
                <a:latin typeface="Times New Roman" pitchFamily="18" charset="0"/>
              </a:rPr>
              <a:t>Pharmacy &amp; Medical/Surgical Supplies</a:t>
            </a:r>
          </a:p>
          <a:p>
            <a:pPr lvl="1"/>
            <a:r>
              <a:rPr lang="en-US" dirty="0" smtClean="0">
                <a:latin typeface="Times New Roman" pitchFamily="18" charset="0"/>
              </a:rPr>
              <a:t>Personal Care Services</a:t>
            </a:r>
          </a:p>
          <a:p>
            <a:pPr>
              <a:buNone/>
            </a:pPr>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rPr>
              <a:t>New Benefits in MMC for Population</a:t>
            </a:r>
            <a:endParaRPr lang="en-US" dirty="0"/>
          </a:p>
        </p:txBody>
      </p:sp>
      <p:sp>
        <p:nvSpPr>
          <p:cNvPr id="3" name="Content Placeholder 2"/>
          <p:cNvSpPr>
            <a:spLocks noGrp="1"/>
          </p:cNvSpPr>
          <p:nvPr>
            <p:ph idx="1"/>
          </p:nvPr>
        </p:nvSpPr>
        <p:spPr/>
        <p:txBody>
          <a:bodyPr>
            <a:normAutofit lnSpcReduction="10000"/>
          </a:bodyPr>
          <a:lstStyle/>
          <a:p>
            <a:r>
              <a:rPr lang="en-US" dirty="0" smtClean="0">
                <a:latin typeface="Times New Roman" pitchFamily="18" charset="0"/>
              </a:rPr>
              <a:t>Medical Social Services and Home Delivered Meals  are highly utilized but were not previously available in the Medicaid Managed Care benefit package .</a:t>
            </a:r>
          </a:p>
          <a:p>
            <a:pPr>
              <a:buNone/>
            </a:pPr>
            <a:endParaRPr lang="en-US" sz="1050" dirty="0" smtClean="0">
              <a:latin typeface="Times New Roman" pitchFamily="18" charset="0"/>
            </a:endParaRPr>
          </a:p>
          <a:p>
            <a:r>
              <a:rPr lang="en-US" dirty="0" smtClean="0">
                <a:latin typeface="Times New Roman" pitchFamily="18" charset="0"/>
              </a:rPr>
              <a:t>Both services will be added to the MCO benefit package and will be available to transitioned LTHHCP participants who were in receipt of the service immediately prior to transition.</a:t>
            </a:r>
          </a:p>
          <a:p>
            <a:pPr>
              <a:buNone/>
            </a:pPr>
            <a:r>
              <a:rPr lang="en-US" dirty="0" smtClean="0">
                <a:latin typeface="Times New Roman" pitchFamily="18" charset="0"/>
              </a:rPr>
              <a:t>  </a:t>
            </a:r>
          </a:p>
          <a:p>
            <a:r>
              <a:rPr lang="en-US" dirty="0" smtClean="0">
                <a:latin typeface="Times New Roman" pitchFamily="18" charset="0"/>
              </a:rPr>
              <a:t>The waiver services will be available as long as there is assessed need.</a:t>
            </a:r>
          </a:p>
          <a:p>
            <a:pPr>
              <a:buNone/>
            </a:pPr>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Spousal Impoverishment Budgeting </a:t>
            </a:r>
            <a:endParaRPr lang="en-US" dirty="0"/>
          </a:p>
        </p:txBody>
      </p:sp>
      <p:sp>
        <p:nvSpPr>
          <p:cNvPr id="3" name="Content Placeholder 2"/>
          <p:cNvSpPr>
            <a:spLocks noGrp="1"/>
          </p:cNvSpPr>
          <p:nvPr>
            <p:ph idx="1"/>
          </p:nvPr>
        </p:nvSpPr>
        <p:spPr/>
        <p:txBody>
          <a:bodyPr>
            <a:normAutofit fontScale="92500"/>
          </a:bodyPr>
          <a:lstStyle/>
          <a:p>
            <a:r>
              <a:rPr lang="en-US" dirty="0" smtClean="0">
                <a:latin typeface="Times New Roman" pitchFamily="18" charset="0"/>
                <a:cs typeface="Times New Roman" pitchFamily="18" charset="0"/>
              </a:rPr>
              <a:t>Approximately 800 LTHHCP participants statewide.</a:t>
            </a:r>
          </a:p>
          <a:p>
            <a:pPr marL="0" indent="0">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NYS has indicated to CMS its desire to prevent disadvantaging those LTHHCP participants who are currently utilizing Spousal Impoverishment budgeting for Medicaid eligibility when transitioning to MLTC. </a:t>
            </a:r>
          </a:p>
          <a:p>
            <a:pPr marL="0" indent="0">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With CMS approval, those LTHHCP participants currently using Spousal Impoverishment budgeting for Medicaid eligibility, will be allowed to continue doing so.</a:t>
            </a:r>
          </a:p>
          <a:p>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905000"/>
          </a:xfrm>
        </p:spPr>
        <p:txBody>
          <a:bodyPr>
            <a:normAutofit fontScale="90000"/>
          </a:bodyPr>
          <a:lstStyle/>
          <a:p>
            <a:pPr algn="ctr"/>
            <a:r>
              <a:rPr lang="en-US" sz="6000" dirty="0" smtClean="0">
                <a:latin typeface="Times New Roman" pitchFamily="18" charset="0"/>
                <a:cs typeface="Times New Roman" pitchFamily="18" charset="0"/>
              </a:rPr>
              <a:t/>
            </a:r>
            <a:br>
              <a:rPr lang="en-US" sz="6000" dirty="0" smtClean="0">
                <a:latin typeface="Times New Roman" pitchFamily="18" charset="0"/>
                <a:cs typeface="Times New Roman" pitchFamily="18" charset="0"/>
              </a:rPr>
            </a:br>
            <a:r>
              <a:rPr lang="en-US" sz="6000" dirty="0" smtClean="0">
                <a:latin typeface="Times New Roman" pitchFamily="18" charset="0"/>
                <a:cs typeface="Times New Roman" pitchFamily="18" charset="0"/>
              </a:rPr>
              <a:t/>
            </a:r>
            <a:br>
              <a:rPr lang="en-US" sz="6000" dirty="0" smtClean="0">
                <a:latin typeface="Times New Roman" pitchFamily="18" charset="0"/>
                <a:cs typeface="Times New Roman" pitchFamily="18" charset="0"/>
              </a:rPr>
            </a:br>
            <a:r>
              <a:rPr lang="en-US" sz="6000" dirty="0" smtClean="0">
                <a:latin typeface="Times New Roman" pitchFamily="18" charset="0"/>
                <a:cs typeface="Times New Roman" pitchFamily="18" charset="0"/>
              </a:rPr>
              <a:t>Questions?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3" name="Content Placeholder 2"/>
          <p:cNvSpPr>
            <a:spLocks noGrp="1"/>
          </p:cNvSpPr>
          <p:nvPr>
            <p:ph idx="1"/>
          </p:nvPr>
        </p:nvSpPr>
        <p:spPr>
          <a:xfrm>
            <a:off x="457200" y="5181600"/>
            <a:ext cx="8229600" cy="1392936"/>
          </a:xfrm>
        </p:spPr>
        <p:txBody>
          <a:bodyPr/>
          <a:lstStyle/>
          <a:p>
            <a:pPr>
              <a:buNone/>
            </a:pPr>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26</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Medicaid Redesign Team (Continued)</a:t>
            </a:r>
            <a:endParaRPr lang="en-US" dirty="0"/>
          </a:p>
        </p:txBody>
      </p:sp>
      <p:sp>
        <p:nvSpPr>
          <p:cNvPr id="3" name="Content Placeholder 2"/>
          <p:cNvSpPr>
            <a:spLocks noGrp="1"/>
          </p:cNvSpPr>
          <p:nvPr>
            <p:ph idx="1"/>
          </p:nvPr>
        </p:nvSpPr>
        <p:spPr/>
        <p:txBody>
          <a:bodyPr/>
          <a:lstStyle/>
          <a:p>
            <a:r>
              <a:rPr lang="en-US" sz="2400" dirty="0" smtClean="0">
                <a:latin typeface="Times New Roman" pitchFamily="18" charset="0"/>
                <a:cs typeface="Times New Roman" pitchFamily="18" charset="0"/>
              </a:rPr>
              <a:t>MRT # 1458</a:t>
            </a:r>
          </a:p>
          <a:p>
            <a:pPr lvl="1"/>
            <a:r>
              <a:rPr lang="en-US" sz="2400" dirty="0" smtClean="0">
                <a:latin typeface="Times New Roman" pitchFamily="18" charset="0"/>
                <a:cs typeface="Times New Roman" pitchFamily="18" charset="0"/>
              </a:rPr>
              <a:t>Enroll additional populations into Medicaid Managed Care (MMC)</a:t>
            </a:r>
          </a:p>
          <a:p>
            <a:pPr lvl="1"/>
            <a:r>
              <a:rPr lang="en-US" sz="2400" dirty="0" smtClean="0">
                <a:latin typeface="Times New Roman" pitchFamily="18" charset="0"/>
                <a:cs typeface="Times New Roman" pitchFamily="18" charset="0"/>
              </a:rPr>
              <a:t>Additional benefits into the MMC benefit package</a:t>
            </a:r>
          </a:p>
          <a:p>
            <a:pPr lvl="1"/>
            <a:r>
              <a:rPr lang="en-US" sz="2400" dirty="0" smtClean="0">
                <a:latin typeface="Times New Roman" pitchFamily="18" charset="0"/>
                <a:cs typeface="Times New Roman" pitchFamily="18" charset="0"/>
              </a:rPr>
              <a:t>Phase in of populations and benefits over 3 year period</a:t>
            </a:r>
          </a:p>
          <a:p>
            <a:pPr lvl="2">
              <a:buFont typeface="Wingdings" pitchFamily="2" charset="2"/>
              <a:buChar char="§"/>
            </a:pPr>
            <a:r>
              <a:rPr lang="en-US" dirty="0" smtClean="0">
                <a:latin typeface="Times New Roman" pitchFamily="18" charset="0"/>
                <a:cs typeface="Times New Roman" pitchFamily="18" charset="0"/>
              </a:rPr>
              <a:t>Benefits </a:t>
            </a:r>
            <a:r>
              <a:rPr lang="en-US" dirty="0" err="1" smtClean="0">
                <a:latin typeface="Times New Roman" pitchFamily="18" charset="0"/>
                <a:cs typeface="Times New Roman" pitchFamily="18" charset="0"/>
              </a:rPr>
              <a:t>eg</a:t>
            </a:r>
            <a:r>
              <a:rPr lang="en-US" dirty="0" smtClean="0">
                <a:latin typeface="Times New Roman" pitchFamily="18" charset="0"/>
                <a:cs typeface="Times New Roman" pitchFamily="18" charset="0"/>
              </a:rPr>
              <a:t>., pharmacy, orthodontia, personal care, PERS</a:t>
            </a:r>
          </a:p>
          <a:p>
            <a:pPr lvl="2">
              <a:buFont typeface="Wingdings" pitchFamily="2" charset="2"/>
              <a:buChar char="§"/>
            </a:pPr>
            <a:r>
              <a:rPr lang="en-US" dirty="0" smtClean="0">
                <a:latin typeface="Times New Roman" pitchFamily="18" charset="0"/>
                <a:cs typeface="Times New Roman" pitchFamily="18" charset="0"/>
              </a:rPr>
              <a:t>Populations </a:t>
            </a:r>
            <a:r>
              <a:rPr lang="en-US" dirty="0" err="1" smtClean="0">
                <a:latin typeface="Times New Roman" pitchFamily="18" charset="0"/>
                <a:cs typeface="Times New Roman" pitchFamily="18" charset="0"/>
              </a:rPr>
              <a:t>eg</a:t>
            </a:r>
            <a:r>
              <a:rPr lang="en-US" dirty="0" smtClean="0">
                <a:latin typeface="Times New Roman" pitchFamily="18" charset="0"/>
                <a:cs typeface="Times New Roman" pitchFamily="18" charset="0"/>
              </a:rPr>
              <a:t>., HIV upstate, CIDP, Homeless, Consumer Directed.</a:t>
            </a:r>
          </a:p>
          <a:p>
            <a:pPr>
              <a:buNone/>
            </a:pPr>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066800"/>
          </a:xfrm>
        </p:spPr>
        <p:txBody>
          <a:bodyPr/>
          <a:lstStyle/>
          <a:p>
            <a:pPr algn="ctr"/>
            <a:r>
              <a:rPr lang="en-US" dirty="0" smtClean="0">
                <a:latin typeface="Times New Roman" pitchFamily="18" charset="0"/>
                <a:cs typeface="Times New Roman" pitchFamily="18" charset="0"/>
              </a:rPr>
              <a:t>CMS APPROVAL</a:t>
            </a:r>
            <a:endParaRPr lang="en-US" dirty="0"/>
          </a:p>
        </p:txBody>
      </p:sp>
      <p:sp>
        <p:nvSpPr>
          <p:cNvPr id="3" name="Content Placeholder 2"/>
          <p:cNvSpPr>
            <a:spLocks noGrp="1"/>
          </p:cNvSpPr>
          <p:nvPr>
            <p:ph idx="1"/>
          </p:nvPr>
        </p:nvSpPr>
        <p:spPr/>
        <p:txBody>
          <a:bodyPr>
            <a:normAutofit lnSpcReduction="10000"/>
          </a:bodyPr>
          <a:lstStyle/>
          <a:p>
            <a:pPr>
              <a:spcBef>
                <a:spcPts val="0"/>
              </a:spcBef>
            </a:pPr>
            <a:r>
              <a:rPr lang="en-US" dirty="0" smtClean="0">
                <a:latin typeface="Times New Roman" pitchFamily="18" charset="0"/>
                <a:cs typeface="Times New Roman" pitchFamily="18" charset="0"/>
              </a:rPr>
              <a:t>On August 31, 2012, the Department received written approval from the Centers for Medicare and Medicaid Services (CMS) to move forward with the MRT 90 initiatives.</a:t>
            </a:r>
          </a:p>
          <a:p>
            <a:pPr marL="0" indent="0">
              <a:spcBef>
                <a:spcPts val="0"/>
              </a:spcBef>
              <a:buNone/>
            </a:pPr>
            <a:endParaRPr lang="en-US" dirty="0" smtClean="0">
              <a:latin typeface="Times New Roman" pitchFamily="18" charset="0"/>
              <a:cs typeface="Times New Roman" pitchFamily="18" charset="0"/>
            </a:endParaRPr>
          </a:p>
          <a:p>
            <a:pPr>
              <a:spcBef>
                <a:spcPts val="0"/>
              </a:spcBef>
            </a:pPr>
            <a:r>
              <a:rPr lang="en-US" dirty="0" smtClean="0">
                <a:latin typeface="Times New Roman" pitchFamily="18" charset="0"/>
                <a:cs typeface="Times New Roman" pitchFamily="18" charset="0"/>
              </a:rPr>
              <a:t>CMS approval is being granted in phases to fully implement MRT #1458 and transition/enrollment of individuals previously exempt or excluded from enrolling in Mainstream Managed Care and Managed Long Term Care Plans, including 1915(c) Long Term Home Health Care Program waiver participants.</a:t>
            </a:r>
          </a:p>
          <a:p>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MLTC Mandatory Target Population</a:t>
            </a:r>
            <a:endParaRPr lang="en-US" dirty="0"/>
          </a:p>
        </p:txBody>
      </p:sp>
      <p:sp>
        <p:nvSpPr>
          <p:cNvPr id="3" name="Content Placeholder 2"/>
          <p:cNvSpPr>
            <a:spLocks noGrp="1"/>
          </p:cNvSpPr>
          <p:nvPr>
            <p:ph idx="1"/>
          </p:nvPr>
        </p:nvSpPr>
        <p:spPr/>
        <p:txBody>
          <a:bodyPr>
            <a:normAutofit fontScale="85000" lnSpcReduction="20000"/>
          </a:bodyPr>
          <a:lstStyle/>
          <a:p>
            <a:pPr indent="0">
              <a:spcBef>
                <a:spcPts val="0"/>
              </a:spcBef>
              <a:buNone/>
            </a:pPr>
            <a:r>
              <a:rPr lang="en-US" dirty="0" smtClean="0">
                <a:latin typeface="Times New Roman" pitchFamily="18" charset="0"/>
                <a:cs typeface="Times New Roman" pitchFamily="18" charset="0"/>
              </a:rPr>
              <a:t>The 2011 Budget legislation requires that all </a:t>
            </a:r>
            <a:r>
              <a:rPr lang="en-US" b="1" dirty="0" smtClean="0">
                <a:latin typeface="Times New Roman" pitchFamily="18" charset="0"/>
                <a:cs typeface="Times New Roman" pitchFamily="18" charset="0"/>
              </a:rPr>
              <a:t>dual eligible </a:t>
            </a:r>
            <a:r>
              <a:rPr lang="en-US" dirty="0" smtClean="0">
                <a:latin typeface="Times New Roman" pitchFamily="18" charset="0"/>
                <a:cs typeface="Times New Roman" pitchFamily="18" charset="0"/>
              </a:rPr>
              <a:t>(Medicaid and Medicare) who are:</a:t>
            </a:r>
          </a:p>
          <a:p>
            <a:pPr>
              <a:spcBef>
                <a:spcPts val="0"/>
              </a:spcBef>
              <a:buNone/>
            </a:pPr>
            <a:endParaRPr lang="en-US" dirty="0" smtClean="0">
              <a:latin typeface="Times New Roman" pitchFamily="18" charset="0"/>
              <a:cs typeface="Times New Roman" pitchFamily="18" charset="0"/>
            </a:endParaRPr>
          </a:p>
          <a:p>
            <a:pPr>
              <a:spcBef>
                <a:spcPts val="0"/>
              </a:spcBef>
            </a:pPr>
            <a:r>
              <a:rPr lang="en-US" dirty="0" smtClean="0">
                <a:latin typeface="Times New Roman" pitchFamily="18" charset="0"/>
                <a:cs typeface="Times New Roman" pitchFamily="18" charset="0"/>
              </a:rPr>
              <a:t>Age 21 and older and in need of community-based long term care Services for more </a:t>
            </a:r>
            <a:r>
              <a:rPr lang="en-US" u="sng" dirty="0" smtClean="0">
                <a:latin typeface="Times New Roman" pitchFamily="18" charset="0"/>
                <a:cs typeface="Times New Roman" pitchFamily="18" charset="0"/>
              </a:rPr>
              <a:t>than 120 days</a:t>
            </a:r>
            <a:r>
              <a:rPr lang="en-US" dirty="0" smtClean="0">
                <a:latin typeface="Times New Roman" pitchFamily="18" charset="0"/>
                <a:cs typeface="Times New Roman" pitchFamily="18" charset="0"/>
              </a:rPr>
              <a:t> must enroll in a Managed Long Term Care Plan or other Care Coordination Model. </a:t>
            </a:r>
          </a:p>
          <a:p>
            <a:pPr marL="0" indent="0">
              <a:spcBef>
                <a:spcPts val="0"/>
              </a:spcBef>
              <a:buNone/>
            </a:pPr>
            <a:endParaRPr lang="en-US" dirty="0" smtClean="0">
              <a:latin typeface="Times New Roman" pitchFamily="18" charset="0"/>
              <a:cs typeface="Times New Roman" pitchFamily="18" charset="0"/>
            </a:endParaRPr>
          </a:p>
          <a:p>
            <a:pPr>
              <a:spcBef>
                <a:spcPts val="0"/>
              </a:spcBef>
            </a:pPr>
            <a:r>
              <a:rPr lang="en-US" dirty="0" smtClean="0">
                <a:latin typeface="Times New Roman" pitchFamily="18" charset="0"/>
                <a:cs typeface="Times New Roman" pitchFamily="18" charset="0"/>
              </a:rPr>
              <a:t>Duals between 18 and 21 remain voluntary.</a:t>
            </a:r>
          </a:p>
          <a:p>
            <a:pPr>
              <a:spcBef>
                <a:spcPts val="0"/>
              </a:spcBef>
            </a:pPr>
            <a:endParaRPr lang="en-US" dirty="0" smtClean="0">
              <a:latin typeface="Times New Roman" pitchFamily="18" charset="0"/>
              <a:cs typeface="Times New Roman" pitchFamily="18" charset="0"/>
            </a:endParaRPr>
          </a:p>
          <a:p>
            <a:pPr>
              <a:spcBef>
                <a:spcPts val="0"/>
              </a:spcBef>
            </a:pPr>
            <a:r>
              <a:rPr lang="en-US" dirty="0" smtClean="0">
                <a:latin typeface="Times New Roman" pitchFamily="18" charset="0"/>
                <a:cs typeface="Times New Roman" pitchFamily="18" charset="0"/>
              </a:rPr>
              <a:t>LTHHCP waiver will remain operational for those participants  not meeting the mandatory population definition and for participants for whom MLTC or other needed services are not yet available.</a:t>
            </a:r>
          </a:p>
          <a:p>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219200"/>
          </a:xfrm>
        </p:spPr>
        <p:txBody>
          <a:bodyPr>
            <a:normAutofit/>
          </a:bodyPr>
          <a:lstStyle/>
          <a:p>
            <a:pPr algn="ctr"/>
            <a:r>
              <a:rPr lang="en-US" sz="3200" dirty="0" smtClean="0">
                <a:latin typeface="Times New Roman" pitchFamily="18" charset="0"/>
                <a:cs typeface="Times New Roman" pitchFamily="18" charset="0"/>
              </a:rPr>
              <a:t>Amendment to the LTHHCP 1915 (c) Home and Community-Based Services Waiver</a:t>
            </a:r>
            <a:endParaRPr lang="en-US" sz="3200" dirty="0"/>
          </a:p>
        </p:txBody>
      </p:sp>
      <p:sp>
        <p:nvSpPr>
          <p:cNvPr id="3" name="Content Placeholder 2"/>
          <p:cNvSpPr>
            <a:spLocks noGrp="1"/>
          </p:cNvSpPr>
          <p:nvPr>
            <p:ph idx="1"/>
          </p:nvPr>
        </p:nvSpPr>
        <p:spPr/>
        <p:txBody>
          <a:bodyPr>
            <a:normAutofit fontScale="92500" lnSpcReduction="20000"/>
          </a:bodyPr>
          <a:lstStyle/>
          <a:p>
            <a:pPr>
              <a:spcBef>
                <a:spcPts val="0"/>
              </a:spcBef>
            </a:pPr>
            <a:r>
              <a:rPr lang="en-US" dirty="0" smtClean="0">
                <a:latin typeface="Times New Roman" pitchFamily="18" charset="0"/>
                <a:cs typeface="Times New Roman" pitchFamily="18" charset="0"/>
              </a:rPr>
              <a:t>The amendment request was submitted to the Centers for Medicare and Medicaid Services (CMS) on July 2, 2012.</a:t>
            </a:r>
          </a:p>
          <a:p>
            <a:pPr marL="0" indent="0">
              <a:spcBef>
                <a:spcPts val="0"/>
              </a:spcBef>
              <a:buNone/>
            </a:pPr>
            <a:endParaRPr lang="en-US" dirty="0" smtClean="0">
              <a:latin typeface="Times New Roman" pitchFamily="18" charset="0"/>
              <a:cs typeface="Times New Roman" pitchFamily="18" charset="0"/>
            </a:endParaRPr>
          </a:p>
          <a:p>
            <a:pPr>
              <a:spcBef>
                <a:spcPts val="0"/>
              </a:spcBef>
            </a:pPr>
            <a:r>
              <a:rPr lang="en-US" dirty="0" smtClean="0">
                <a:latin typeface="Times New Roman" pitchFamily="18" charset="0"/>
                <a:cs typeface="Times New Roman" pitchFamily="18" charset="0"/>
              </a:rPr>
              <a:t>The LTHHCP 1915(c) amendment request is to align the approved waiver with the planned impact of the MMC/MLTC enrollment plan.</a:t>
            </a:r>
          </a:p>
          <a:p>
            <a:pPr marL="0" indent="0">
              <a:spcBef>
                <a:spcPts val="0"/>
              </a:spcBef>
              <a:buNone/>
            </a:pPr>
            <a:endParaRPr lang="en-US" dirty="0" smtClean="0">
              <a:latin typeface="Times New Roman" pitchFamily="18" charset="0"/>
              <a:cs typeface="Times New Roman" pitchFamily="18" charset="0"/>
            </a:endParaRPr>
          </a:p>
          <a:p>
            <a:pPr>
              <a:spcBef>
                <a:spcPts val="0"/>
              </a:spcBef>
            </a:pPr>
            <a:r>
              <a:rPr lang="en-US" dirty="0" smtClean="0">
                <a:latin typeface="Times New Roman" pitchFamily="18" charset="0"/>
                <a:cs typeface="Times New Roman" pitchFamily="18" charset="0"/>
              </a:rPr>
              <a:t>Request for Additional Information (RAI) received from CMS on August 30, 2012 and a response from NYS Department of Health was submitted on September 20, 2012.</a:t>
            </a:r>
          </a:p>
          <a:p>
            <a:pPr marL="0" indent="0">
              <a:spcBef>
                <a:spcPts val="0"/>
              </a:spcBef>
              <a:buNone/>
            </a:pPr>
            <a:endParaRPr lang="en-US" dirty="0" smtClean="0">
              <a:latin typeface="Times New Roman" pitchFamily="18" charset="0"/>
              <a:cs typeface="Times New Roman" pitchFamily="18" charset="0"/>
            </a:endParaRPr>
          </a:p>
          <a:p>
            <a:pPr>
              <a:spcBef>
                <a:spcPts val="0"/>
              </a:spcBef>
            </a:pPr>
            <a:r>
              <a:rPr lang="en-US" dirty="0" smtClean="0">
                <a:latin typeface="Times New Roman" pitchFamily="18" charset="0"/>
                <a:cs typeface="Times New Roman" pitchFamily="18" charset="0"/>
              </a:rPr>
              <a:t>Discussions with CMS are on-going.</a:t>
            </a:r>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MLTC Transition Activities - </a:t>
            </a:r>
            <a:r>
              <a:rPr lang="en-US" b="1" dirty="0" smtClean="0">
                <a:latin typeface="Times New Roman" pitchFamily="18" charset="0"/>
                <a:cs typeface="Times New Roman" pitchFamily="18" charset="0"/>
              </a:rPr>
              <a:t>Duals</a:t>
            </a:r>
            <a:endParaRPr lang="en-US" dirty="0"/>
          </a:p>
        </p:txBody>
      </p:sp>
      <p:sp>
        <p:nvSpPr>
          <p:cNvPr id="3" name="Content Placeholder 2"/>
          <p:cNvSpPr>
            <a:spLocks noGrp="1"/>
          </p:cNvSpPr>
          <p:nvPr>
            <p:ph idx="1"/>
          </p:nvPr>
        </p:nvSpPr>
        <p:spPr>
          <a:xfrm>
            <a:off x="228600" y="2249424"/>
            <a:ext cx="8686800" cy="4325112"/>
          </a:xfrm>
        </p:spPr>
        <p:txBody>
          <a:bodyPr>
            <a:normAutofit fontScale="25000" lnSpcReduction="20000"/>
          </a:bodyPr>
          <a:lstStyle/>
          <a:p>
            <a:pPr indent="0">
              <a:lnSpc>
                <a:spcPct val="120000"/>
              </a:lnSpc>
              <a:spcBef>
                <a:spcPts val="0"/>
              </a:spcBef>
              <a:buNone/>
            </a:pPr>
            <a:r>
              <a:rPr lang="en-US" sz="9600" dirty="0" smtClean="0">
                <a:latin typeface="Times New Roman" pitchFamily="18" charset="0"/>
                <a:cs typeface="Times New Roman" pitchFamily="18" charset="0"/>
              </a:rPr>
              <a:t>LTHHCP enrollment will cease upon CMS approval for those participants residing in NYC, Nassau, Suffolk and Westchester counties.</a:t>
            </a:r>
          </a:p>
          <a:p>
            <a:pPr indent="0">
              <a:lnSpc>
                <a:spcPct val="120000"/>
              </a:lnSpc>
              <a:spcBef>
                <a:spcPts val="0"/>
              </a:spcBef>
              <a:buNone/>
            </a:pPr>
            <a:r>
              <a:rPr lang="en-US" sz="7400" dirty="0" smtClean="0">
                <a:latin typeface="Times New Roman" pitchFamily="18" charset="0"/>
                <a:cs typeface="Times New Roman" pitchFamily="18" charset="0"/>
              </a:rPr>
              <a:t>	</a:t>
            </a:r>
          </a:p>
          <a:p>
            <a:pPr>
              <a:lnSpc>
                <a:spcPct val="120000"/>
              </a:lnSpc>
              <a:spcBef>
                <a:spcPts val="0"/>
              </a:spcBef>
            </a:pPr>
            <a:r>
              <a:rPr lang="en-US" sz="9600" dirty="0" smtClean="0">
                <a:latin typeface="Times New Roman" pitchFamily="18" charset="0"/>
                <a:cs typeface="Times New Roman" pitchFamily="18" charset="0"/>
              </a:rPr>
              <a:t>Approximately 17,600 LTHHCP participants are identified for initial transition:</a:t>
            </a:r>
            <a:endParaRPr lang="en-US" sz="7400" dirty="0" smtClean="0">
              <a:latin typeface="Times New Roman" pitchFamily="18" charset="0"/>
              <a:cs typeface="Times New Roman" pitchFamily="18" charset="0"/>
            </a:endParaRPr>
          </a:p>
          <a:p>
            <a:pPr lvl="1">
              <a:lnSpc>
                <a:spcPct val="120000"/>
              </a:lnSpc>
              <a:spcBef>
                <a:spcPts val="0"/>
              </a:spcBef>
            </a:pPr>
            <a:r>
              <a:rPr lang="en-US" sz="9600" dirty="0" smtClean="0">
                <a:latin typeface="Times New Roman" pitchFamily="18" charset="0"/>
                <a:cs typeface="Times New Roman" pitchFamily="18" charset="0"/>
              </a:rPr>
              <a:t>NYC - 15,000</a:t>
            </a:r>
            <a:endParaRPr lang="en-US" sz="7400" dirty="0" smtClean="0">
              <a:latin typeface="Times New Roman" pitchFamily="18" charset="0"/>
              <a:cs typeface="Times New Roman" pitchFamily="18" charset="0"/>
            </a:endParaRPr>
          </a:p>
          <a:p>
            <a:pPr lvl="1">
              <a:lnSpc>
                <a:spcPct val="120000"/>
              </a:lnSpc>
              <a:spcBef>
                <a:spcPts val="0"/>
              </a:spcBef>
            </a:pPr>
            <a:r>
              <a:rPr lang="en-US" sz="9600" dirty="0" smtClean="0">
                <a:latin typeface="Times New Roman" pitchFamily="18" charset="0"/>
                <a:cs typeface="Times New Roman" pitchFamily="18" charset="0"/>
              </a:rPr>
              <a:t>Nassau/Suffolk/Westchester – 2,600</a:t>
            </a:r>
          </a:p>
          <a:p>
            <a:pPr marL="366713" lvl="1" indent="0">
              <a:lnSpc>
                <a:spcPct val="120000"/>
              </a:lnSpc>
              <a:spcBef>
                <a:spcPts val="0"/>
              </a:spcBef>
              <a:buNone/>
            </a:pPr>
            <a:endParaRPr lang="en-US" sz="7400" dirty="0" smtClean="0">
              <a:latin typeface="Times New Roman" pitchFamily="18" charset="0"/>
              <a:cs typeface="Times New Roman" pitchFamily="18" charset="0"/>
            </a:endParaRPr>
          </a:p>
          <a:p>
            <a:pPr>
              <a:lnSpc>
                <a:spcPct val="120000"/>
              </a:lnSpc>
              <a:spcBef>
                <a:spcPts val="0"/>
              </a:spcBef>
            </a:pPr>
            <a:r>
              <a:rPr lang="en-US" sz="9600" dirty="0" smtClean="0">
                <a:latin typeface="Times New Roman" pitchFamily="18" charset="0"/>
                <a:cs typeface="Times New Roman" pitchFamily="18" charset="0"/>
              </a:rPr>
              <a:t>Enrollment will continue statewide as MLTC capacity is developed.</a:t>
            </a:r>
          </a:p>
        </p:txBody>
      </p:sp>
      <p:sp>
        <p:nvSpPr>
          <p:cNvPr id="4" name="Slide Number Placeholder 3"/>
          <p:cNvSpPr>
            <a:spLocks noGrp="1"/>
          </p:cNvSpPr>
          <p:nvPr>
            <p:ph type="sldNum" sz="quarter" idx="12"/>
          </p:nvPr>
        </p:nvSpPr>
        <p:spPr/>
        <p:txBody>
          <a:bodyPr/>
          <a:lstStyle/>
          <a:p>
            <a:fld id="{66A9D999-5A31-444D-BCC1-AC2AEAB1FA33}"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219200"/>
          </a:xfrm>
        </p:spPr>
        <p:txBody>
          <a:bodyPr>
            <a:normAutofit fontScale="90000"/>
          </a:bodyPr>
          <a:lstStyle/>
          <a:p>
            <a:pPr algn="ctr"/>
            <a:r>
              <a:rPr lang="en-US" dirty="0" smtClean="0">
                <a:latin typeface="Times New Roman" pitchFamily="18" charset="0"/>
                <a:cs typeface="Times New Roman" pitchFamily="18" charset="0"/>
              </a:rPr>
              <a:t>MMC Transition Activities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Non-Duals</a:t>
            </a:r>
            <a:endParaRPr lang="en-US" dirty="0"/>
          </a:p>
        </p:txBody>
      </p:sp>
      <p:sp>
        <p:nvSpPr>
          <p:cNvPr id="3" name="Content Placeholder 2"/>
          <p:cNvSpPr>
            <a:spLocks noGrp="1"/>
          </p:cNvSpPr>
          <p:nvPr>
            <p:ph idx="1"/>
          </p:nvPr>
        </p:nvSpPr>
        <p:spPr/>
        <p:txBody>
          <a:bodyPr/>
          <a:lstStyle/>
          <a:p>
            <a:pPr marL="0" indent="0" algn="ctr">
              <a:buNone/>
            </a:pPr>
            <a:r>
              <a:rPr lang="en-US" sz="3600" dirty="0" smtClean="0">
                <a:latin typeface="Times New Roman" pitchFamily="18" charset="0"/>
                <a:cs typeface="Times New Roman" pitchFamily="18" charset="0"/>
              </a:rPr>
              <a:t>Upon CMS approval, </a:t>
            </a:r>
            <a:r>
              <a:rPr lang="en-US" sz="3600" b="1" dirty="0" smtClean="0">
                <a:latin typeface="Times New Roman" pitchFamily="18" charset="0"/>
                <a:cs typeface="Times New Roman" pitchFamily="18" charset="0"/>
              </a:rPr>
              <a:t>non-duals</a:t>
            </a:r>
            <a:r>
              <a:rPr lang="en-US" sz="3600" dirty="0" smtClean="0">
                <a:latin typeface="Times New Roman" pitchFamily="18" charset="0"/>
                <a:cs typeface="Times New Roman" pitchFamily="18" charset="0"/>
              </a:rPr>
              <a:t> will be transitioned on a state-wide basis</a:t>
            </a:r>
          </a:p>
          <a:p>
            <a:pPr marL="0" indent="0" algn="ctr">
              <a:buNone/>
            </a:pPr>
            <a:endParaRPr lang="en-US" sz="1400" dirty="0" smtClean="0">
              <a:latin typeface="Times New Roman" pitchFamily="18" charset="0"/>
              <a:cs typeface="Times New Roman" pitchFamily="18" charset="0"/>
            </a:endParaRPr>
          </a:p>
          <a:p>
            <a:pPr marL="0">
              <a:lnSpc>
                <a:spcPct val="80000"/>
              </a:lnSpc>
              <a:buNone/>
            </a:pPr>
            <a:r>
              <a:rPr lang="en-US" dirty="0" smtClean="0">
                <a:latin typeface="Times New Roman" pitchFamily="18" charset="0"/>
              </a:rPr>
              <a:t>Approximately 3100 non-dual consumers are identified for transition.</a:t>
            </a:r>
          </a:p>
          <a:p>
            <a:pPr algn="ctr">
              <a:lnSpc>
                <a:spcPct val="80000"/>
              </a:lnSpc>
              <a:buNone/>
            </a:pPr>
            <a:endParaRPr lang="en-US" dirty="0" smtClean="0">
              <a:latin typeface="Times New Roman" pitchFamily="18" charset="0"/>
            </a:endParaRPr>
          </a:p>
          <a:p>
            <a:pPr algn="ctr">
              <a:lnSpc>
                <a:spcPct val="80000"/>
              </a:lnSpc>
              <a:buNone/>
            </a:pPr>
            <a:r>
              <a:rPr lang="en-US" dirty="0" smtClean="0">
                <a:latin typeface="Times New Roman" pitchFamily="18" charset="0"/>
              </a:rPr>
              <a:t> 400 children (under 18 years old)</a:t>
            </a:r>
          </a:p>
          <a:p>
            <a:pPr algn="ctr">
              <a:lnSpc>
                <a:spcPct val="80000"/>
              </a:lnSpc>
              <a:buNone/>
            </a:pPr>
            <a:r>
              <a:rPr lang="en-US" dirty="0" smtClean="0">
                <a:latin typeface="Times New Roman" pitchFamily="18" charset="0"/>
              </a:rPr>
              <a:t>2700 adults (aged 18 and older)</a:t>
            </a:r>
          </a:p>
          <a:p>
            <a:pPr algn="ctr">
              <a:lnSpc>
                <a:spcPct val="80000"/>
              </a:lnSpc>
              <a:buNone/>
            </a:pPr>
            <a:endParaRPr lang="en-US" dirty="0" smtClean="0">
              <a:latin typeface="Times New Roman" pitchFamily="18" charset="0"/>
            </a:endParaRPr>
          </a:p>
          <a:p>
            <a:pPr algn="ctr">
              <a:lnSpc>
                <a:spcPct val="80000"/>
              </a:lnSpc>
              <a:buNone/>
            </a:pPr>
            <a:r>
              <a:rPr lang="en-US" dirty="0" smtClean="0">
                <a:latin typeface="Times New Roman" pitchFamily="18" charset="0"/>
              </a:rPr>
              <a:t>Approximately 62% are in NYC/38% rest of state </a:t>
            </a:r>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When MLTC Rollout Begins</a:t>
            </a:r>
            <a:endParaRPr lang="en-US" dirty="0"/>
          </a:p>
        </p:txBody>
      </p:sp>
      <p:sp>
        <p:nvSpPr>
          <p:cNvPr id="3" name="Content Placeholder 2"/>
          <p:cNvSpPr>
            <a:spLocks noGrp="1"/>
          </p:cNvSpPr>
          <p:nvPr>
            <p:ph idx="1"/>
          </p:nvPr>
        </p:nvSpPr>
        <p:spPr/>
        <p:txBody>
          <a:bodyPr>
            <a:normAutofit fontScale="92500" lnSpcReduction="10000"/>
          </a:bodyPr>
          <a:lstStyle/>
          <a:p>
            <a:pPr>
              <a:lnSpc>
                <a:spcPct val="90000"/>
              </a:lnSpc>
              <a:spcBef>
                <a:spcPts val="0"/>
              </a:spcBef>
            </a:pPr>
            <a:r>
              <a:rPr lang="en-US" sz="2400" b="1" dirty="0" smtClean="0">
                <a:latin typeface="Times New Roman" pitchFamily="18" charset="0"/>
              </a:rPr>
              <a:t>New LTHHCP enrollment for dual eligible participants will cease in those initially designated areas.</a:t>
            </a:r>
          </a:p>
          <a:p>
            <a:pPr>
              <a:lnSpc>
                <a:spcPct val="90000"/>
              </a:lnSpc>
              <a:spcBef>
                <a:spcPts val="0"/>
              </a:spcBef>
              <a:buFont typeface="Wingdings" pitchFamily="2" charset="2"/>
              <a:buNone/>
            </a:pPr>
            <a:endParaRPr lang="en-US" sz="2400" b="1" dirty="0" smtClean="0">
              <a:latin typeface="Times New Roman" pitchFamily="18" charset="0"/>
            </a:endParaRPr>
          </a:p>
          <a:p>
            <a:pPr>
              <a:lnSpc>
                <a:spcPct val="90000"/>
              </a:lnSpc>
              <a:spcBef>
                <a:spcPts val="0"/>
              </a:spcBef>
            </a:pPr>
            <a:r>
              <a:rPr lang="en-US" sz="2400" b="1" dirty="0" smtClean="0">
                <a:latin typeface="Times New Roman" pitchFamily="18" charset="0"/>
              </a:rPr>
              <a:t>Initial Client Notification Letter: </a:t>
            </a:r>
          </a:p>
          <a:p>
            <a:pPr>
              <a:lnSpc>
                <a:spcPct val="90000"/>
              </a:lnSpc>
              <a:spcBef>
                <a:spcPts val="0"/>
              </a:spcBef>
              <a:buFont typeface="Wingdings" pitchFamily="2" charset="2"/>
              <a:buNone/>
            </a:pPr>
            <a:endParaRPr lang="en-US" sz="2400" b="1" dirty="0" smtClean="0">
              <a:latin typeface="Times New Roman" pitchFamily="18" charset="0"/>
            </a:endParaRPr>
          </a:p>
          <a:p>
            <a:pPr lvl="1">
              <a:lnSpc>
                <a:spcPct val="90000"/>
              </a:lnSpc>
              <a:spcBef>
                <a:spcPts val="0"/>
              </a:spcBef>
            </a:pPr>
            <a:r>
              <a:rPr lang="en-US" sz="2400" dirty="0" smtClean="0">
                <a:latin typeface="Times New Roman" pitchFamily="18" charset="0"/>
                <a:cs typeface="Times New Roman" pitchFamily="18" charset="0"/>
              </a:rPr>
              <a:t>Informs the participant that the way home care services are received will soon change</a:t>
            </a:r>
          </a:p>
          <a:p>
            <a:pPr marL="366713" lvl="1" indent="0">
              <a:lnSpc>
                <a:spcPct val="90000"/>
              </a:lnSpc>
              <a:spcBef>
                <a:spcPts val="0"/>
              </a:spcBef>
              <a:buNone/>
            </a:pPr>
            <a:endParaRPr lang="en-US" sz="2400" dirty="0" smtClean="0">
              <a:latin typeface="Times New Roman" pitchFamily="18" charset="0"/>
              <a:cs typeface="Times New Roman" pitchFamily="18" charset="0"/>
            </a:endParaRPr>
          </a:p>
          <a:p>
            <a:pPr lvl="1">
              <a:lnSpc>
                <a:spcPct val="90000"/>
              </a:lnSpc>
              <a:spcBef>
                <a:spcPts val="0"/>
              </a:spcBef>
            </a:pPr>
            <a:r>
              <a:rPr lang="en-US" sz="2400" dirty="0" smtClean="0">
                <a:latin typeface="Times New Roman" pitchFamily="18" charset="0"/>
                <a:cs typeface="Times New Roman" pitchFamily="18" charset="0"/>
              </a:rPr>
              <a:t>That they will be required to join a MLTC plan or enroll in another program</a:t>
            </a:r>
          </a:p>
          <a:p>
            <a:pPr lvl="1">
              <a:lnSpc>
                <a:spcPct val="90000"/>
              </a:lnSpc>
              <a:spcBef>
                <a:spcPts val="0"/>
              </a:spcBef>
            </a:pPr>
            <a:endParaRPr lang="en-US" sz="2400" dirty="0" smtClean="0">
              <a:latin typeface="Times New Roman" pitchFamily="18" charset="0"/>
              <a:cs typeface="Times New Roman" pitchFamily="18" charset="0"/>
            </a:endParaRPr>
          </a:p>
          <a:p>
            <a:pPr lvl="1">
              <a:lnSpc>
                <a:spcPct val="90000"/>
              </a:lnSpc>
              <a:spcBef>
                <a:spcPts val="0"/>
              </a:spcBef>
            </a:pPr>
            <a:r>
              <a:rPr lang="en-US" sz="2400" dirty="0" smtClean="0">
                <a:latin typeface="Times New Roman" pitchFamily="18" charset="0"/>
                <a:cs typeface="Times New Roman" pitchFamily="18" charset="0"/>
              </a:rPr>
              <a:t>Provides an informational booklet about managed care and a list of MLTC plans</a:t>
            </a:r>
          </a:p>
          <a:p>
            <a:pPr marL="366713" lvl="1" indent="0">
              <a:lnSpc>
                <a:spcPct val="90000"/>
              </a:lnSpc>
              <a:spcBef>
                <a:spcPts val="0"/>
              </a:spcBef>
              <a:buNone/>
            </a:pPr>
            <a:endParaRPr lang="en-US" sz="2400" dirty="0" smtClean="0">
              <a:latin typeface="Times New Roman" pitchFamily="18" charset="0"/>
              <a:cs typeface="Times New Roman" pitchFamily="18" charset="0"/>
            </a:endParaRPr>
          </a:p>
          <a:p>
            <a:pPr lvl="1">
              <a:lnSpc>
                <a:spcPct val="90000"/>
              </a:lnSpc>
              <a:spcBef>
                <a:spcPts val="0"/>
              </a:spcBef>
            </a:pPr>
            <a:r>
              <a:rPr lang="en-US" sz="2400" dirty="0" smtClean="0">
                <a:latin typeface="Times New Roman" pitchFamily="18" charset="0"/>
                <a:cs typeface="Times New Roman" pitchFamily="18" charset="0"/>
              </a:rPr>
              <a:t>Provides New York Medicaid Choice contact information</a:t>
            </a:r>
            <a:endParaRPr lang="en-US" dirty="0"/>
          </a:p>
        </p:txBody>
      </p:sp>
      <p:sp>
        <p:nvSpPr>
          <p:cNvPr id="4" name="Slide Number Placeholder 3"/>
          <p:cNvSpPr>
            <a:spLocks noGrp="1"/>
          </p:cNvSpPr>
          <p:nvPr>
            <p:ph type="sldNum" sz="quarter" idx="12"/>
          </p:nvPr>
        </p:nvSpPr>
        <p:spPr/>
        <p:txBody>
          <a:bodyPr/>
          <a:lstStyle/>
          <a:p>
            <a:fld id="{66A9D999-5A31-444D-BCC1-AC2AEAB1FA33}"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450</TotalTime>
  <Words>1846</Words>
  <Application>Microsoft Office PowerPoint</Application>
  <PresentationFormat>On-screen Show (4:3)</PresentationFormat>
  <Paragraphs>217</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Urban</vt:lpstr>
      <vt:lpstr>Transition of Dual and Non-Dual Eligible LTHHCP Participants to Managed Long Term Care (MLTC)/Mainstream Managed Care (MMC)</vt:lpstr>
      <vt:lpstr>Medicaid Redesign Team (MRT)</vt:lpstr>
      <vt:lpstr>Medicaid Redesign Team (Continued)</vt:lpstr>
      <vt:lpstr>CMS APPROVAL</vt:lpstr>
      <vt:lpstr>MLTC Mandatory Target Population</vt:lpstr>
      <vt:lpstr>Amendment to the LTHHCP 1915 (c) Home and Community-Based Services Waiver</vt:lpstr>
      <vt:lpstr>MLTC Transition Activities - Duals</vt:lpstr>
      <vt:lpstr>MMC Transition Activities   Non-Duals</vt:lpstr>
      <vt:lpstr>When MLTC Rollout Begins</vt:lpstr>
      <vt:lpstr>Types of MLTC Plans</vt:lpstr>
      <vt:lpstr>Additional MLTC Notification – Duals </vt:lpstr>
      <vt:lpstr>When MMC Rollout Begins Non-Duals</vt:lpstr>
      <vt:lpstr>Additional MMC Notification </vt:lpstr>
      <vt:lpstr>Other Alternatives to MMC/MLTC Enrollment</vt:lpstr>
      <vt:lpstr>Mandated MMC Enrollment Exception</vt:lpstr>
      <vt:lpstr>Six month exemption will not apply in all scenarios </vt:lpstr>
      <vt:lpstr>How Can Providers Assist Consumers in Selecting the Right Plan?</vt:lpstr>
      <vt:lpstr>Continuity of Care</vt:lpstr>
      <vt:lpstr>After 60 days or Plan’s assessment</vt:lpstr>
      <vt:lpstr>Enrollee Rights</vt:lpstr>
      <vt:lpstr>MLTC Lock-In Policy</vt:lpstr>
      <vt:lpstr>MMC Lock-In Policy</vt:lpstr>
      <vt:lpstr>Mainstream Managed Care Benefit Package</vt:lpstr>
      <vt:lpstr>New Benefits in MMC for Population</vt:lpstr>
      <vt:lpstr>Spousal Impoverishment Budgeting </vt:lpstr>
      <vt:lpstr>  Questions? </vt:lpstr>
    </vt:vector>
  </TitlesOfParts>
  <Company>NYS Department of Health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Medicaid Needed Reform</dc:title>
  <dc:creator>ksk05</dc:creator>
  <cp:lastModifiedBy>Cheryl Udell</cp:lastModifiedBy>
  <cp:revision>78</cp:revision>
  <dcterms:created xsi:type="dcterms:W3CDTF">2011-12-19T16:55:04Z</dcterms:created>
  <dcterms:modified xsi:type="dcterms:W3CDTF">2013-03-19T20:06:25Z</dcterms:modified>
</cp:coreProperties>
</file>