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5" r:id="rId7"/>
    <p:sldId id="264" r:id="rId8"/>
    <p:sldId id="262" r:id="rId9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</a:defRPr>
    </a:lvl9pPr>
  </p:defaultTextStyle>
  <p:extLst>
    <p:ext uri="{EFAFB233-063F-42B5-8137-9DF3F51BA10A}">
      <p15:sldGuideLst xmlns:p15="http://schemas.microsoft.com/office/powerpoint/2012/main">
        <p15:guide id="1" orient="horz" pos="4110" userDrawn="1">
          <p15:clr>
            <a:srgbClr val="A4A3A4"/>
          </p15:clr>
        </p15:guide>
        <p15:guide id="2" pos="25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99A3D"/>
    <a:srgbClr val="5657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38" autoAdjust="0"/>
    <p:restoredTop sz="91069" autoAdjust="0"/>
  </p:normalViewPr>
  <p:slideViewPr>
    <p:cSldViewPr>
      <p:cViewPr varScale="1">
        <p:scale>
          <a:sx n="100" d="100"/>
          <a:sy n="100" d="100"/>
        </p:scale>
        <p:origin x="918" y="72"/>
      </p:cViewPr>
      <p:guideLst>
        <p:guide orient="horz" pos="4110"/>
        <p:guide pos="25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54608A-BC9D-49B0-B31B-8594A88080B7}" type="datetimeFigureOut">
              <a:rPr lang="en-US" smtClean="0"/>
              <a:t>2/6/2020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C0CA1B-84EA-4E8A-AF9A-5DE64344EC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7215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C0CA1B-84EA-4E8A-AF9A-5DE64344EC8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0147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C0CA1B-84EA-4E8A-AF9A-5DE64344EC8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8919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C0CA1B-84EA-4E8A-AF9A-5DE64344EC8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2995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9F142F7A-22E2-42E5-A9D9-7B05F4CBC957}" type="datetimeFigureOut">
              <a:t>2/6/2020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A689646-3BB6-40CD-98C4-DCC85091E5C8}" type="slidenum">
              <a:t>‹#›</a:t>
            </a:fld>
            <a:endParaRPr lang="en-US"/>
          </a:p>
        </p:txBody>
      </p:sp>
    </p:spTree>
  </p:cSld>
  <p:clrMapOvr>
    <a:masterClrMapping/>
  </p:clrMapOvr>
  <p:hf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Title and Vertical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Vertical Text Placeholder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9F142F7A-22E2-42E5-A9D9-7B05F4CBC957}" type="datetimeFigureOut">
              <a:t>2/6/2020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A689646-3BB6-40CD-98C4-DCC85091E5C8}" type="slidenum">
              <a:t>‹#›</a:t>
            </a:fld>
            <a:endParaRPr lang="en-US"/>
          </a:p>
        </p:txBody>
      </p:sp>
    </p:spTree>
  </p:cSld>
  <p:clrMapOvr>
    <a:masterClrMapping/>
  </p:clrMapOvr>
  <p:hf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preserve="1" userDrawn="1">
  <p:cSld name="Vertical Title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Vertical Title 1"/>
          <p:cNvSpPr>
            <a:spLocks noGrp="1"/>
          </p:cNvSpPr>
          <p:nvPr>
            <p:ph type="title" orient="vert"/>
          </p:nvPr>
        </p:nvSpPr>
        <p:spPr bwMode="auto">
          <a:xfrm>
            <a:off x="8724900" y="365125"/>
            <a:ext cx="2628900" cy="5811838"/>
          </a:xfrm>
        </p:spPr>
        <p:txBody>
          <a:bodyPr vert="eaVert"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Vertical Text Placeholder 2"/>
          <p:cNvSpPr>
            <a:spLocks noGrp="1"/>
          </p:cNvSpPr>
          <p:nvPr>
            <p:ph type="body" orient="vert" idx="1"/>
          </p:nvPr>
        </p:nvSpPr>
        <p:spPr bwMode="auto">
          <a:xfrm>
            <a:off x="838200" y="365125"/>
            <a:ext cx="7734300" cy="5811838"/>
          </a:xfrm>
        </p:spPr>
        <p:txBody>
          <a:bodyPr vert="eaVert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9F142F7A-22E2-42E5-A9D9-7B05F4CBC957}" type="datetimeFigureOut">
              <a:t>2/6/2020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A689646-3BB6-40CD-98C4-DCC85091E5C8}" type="slidenum">
              <a:t>‹#›</a:t>
            </a:fld>
            <a:endParaRPr lang="en-US"/>
          </a:p>
        </p:txBody>
      </p:sp>
    </p:spTree>
  </p:cSld>
  <p:clrMapOvr>
    <a:masterClrMapping/>
  </p:clrMapOvr>
  <p:hf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Title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9F142F7A-22E2-42E5-A9D9-7B05F4CBC957}" type="datetimeFigureOut">
              <a:t>2/6/2020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A689646-3BB6-40CD-98C4-DCC85091E5C8}" type="slidenum">
              <a:t>‹#›</a:t>
            </a:fld>
            <a:endParaRPr lang="en-US"/>
          </a:p>
        </p:txBody>
      </p:sp>
    </p:spTree>
  </p:cSld>
  <p:clrMapOvr>
    <a:masterClrMapping/>
  </p:clrMapOvr>
  <p:hf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Section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9F142F7A-22E2-42E5-A9D9-7B05F4CBC957}" type="datetimeFigureOut">
              <a:t>2/6/2020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A689646-3BB6-40CD-98C4-DCC85091E5C8}" type="slidenum">
              <a:t>‹#›</a:t>
            </a:fld>
            <a:endParaRPr lang="en-US"/>
          </a:p>
        </p:txBody>
      </p:sp>
    </p:spTree>
  </p:cSld>
  <p:clrMapOvr>
    <a:masterClrMapping/>
  </p:clrMapOvr>
  <p:hf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Two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838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9F142F7A-22E2-42E5-A9D9-7B05F4CBC957}" type="datetimeFigureOut">
              <a:t>2/6/2020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A689646-3BB6-40CD-98C4-DCC85091E5C8}" type="slidenum">
              <a:t>‹#›</a:t>
            </a:fld>
            <a:endParaRPr lang="en-US"/>
          </a:p>
        </p:txBody>
      </p:sp>
    </p:spTree>
  </p:cSld>
  <p:clrMapOvr>
    <a:masterClrMapping/>
  </p:clrMapOvr>
  <p:hf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839788" y="365125"/>
            <a:ext cx="10515600" cy="13255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839788" y="2505074"/>
            <a:ext cx="5157787" cy="368458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505074"/>
            <a:ext cx="5183188" cy="368458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9F142F7A-22E2-42E5-A9D9-7B05F4CBC957}" type="datetimeFigureOut">
              <a:t>2/6/2020</a:t>
            </a:fld>
            <a:endParaRPr lang="en-US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A689646-3BB6-40CD-98C4-DCC85091E5C8}" type="slidenum">
              <a:t>‹#›</a:t>
            </a:fld>
            <a:endParaRPr lang="en-US"/>
          </a:p>
        </p:txBody>
      </p:sp>
    </p:spTree>
  </p:cSld>
  <p:clrMapOvr>
    <a:masterClrMapping/>
  </p:clrMapOvr>
  <p:hf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9F142F7A-22E2-42E5-A9D9-7B05F4CBC957}" type="datetimeFigureOut">
              <a:t>2/6/2020</a:t>
            </a:fld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A689646-3BB6-40CD-98C4-DCC85091E5C8}" type="slidenum">
              <a:t>‹#›</a:t>
            </a:fld>
            <a:endParaRPr lang="en-US"/>
          </a:p>
        </p:txBody>
      </p:sp>
    </p:spTree>
  </p:cSld>
  <p:clrMapOvr>
    <a:masterClrMapping/>
  </p:clrMapOvr>
  <p:hf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9F142F7A-22E2-42E5-A9D9-7B05F4CBC957}" type="datetimeFigureOut">
              <a:t>2/6/2020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A689646-3BB6-40CD-98C4-DCC85091E5C8}" type="slidenum">
              <a:t>‹#›</a:t>
            </a:fld>
            <a:endParaRPr lang="en-US"/>
          </a:p>
        </p:txBody>
      </p:sp>
    </p:spTree>
  </p:cSld>
  <p:clrMapOvr>
    <a:masterClrMapping/>
  </p:clrMapOvr>
  <p:hf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preserve="1" userDrawn="1">
  <p:cSld name="Content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9F142F7A-22E2-42E5-A9D9-7B05F4CBC957}" type="datetimeFigureOut">
              <a:t>2/6/2020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A689646-3BB6-40CD-98C4-DCC85091E5C8}" type="slidenum">
              <a:t>‹#›</a:t>
            </a:fld>
            <a:endParaRPr lang="en-US"/>
          </a:p>
        </p:txBody>
      </p:sp>
    </p:spTree>
  </p:cSld>
  <p:clrMapOvr>
    <a:masterClrMapping/>
  </p:clrMapOvr>
  <p:hf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preserve="1" userDrawn="1">
  <p:cSld name="Picture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2"/>
          <p:cNvSpPr>
            <a:spLocks noGrp="1"/>
          </p:cNvSpPr>
          <p:nvPr>
            <p:ph type="pic" idx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endParaRPr lang="en-US"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9F142F7A-22E2-42E5-A9D9-7B05F4CBC957}" type="datetimeFigureOut">
              <a:t>2/6/2020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A689646-3BB6-40CD-98C4-DCC85091E5C8}" type="slidenum">
              <a:t>‹#›</a:t>
            </a:fld>
            <a:endParaRPr lang="en-US"/>
          </a:p>
        </p:txBody>
      </p:sp>
    </p:spTree>
  </p:cSld>
  <p:clrMapOvr>
    <a:masterClrMapping/>
  </p:clrMapOvr>
  <p:hf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F142F7A-22E2-42E5-A9D9-7B05F4CBC957}" type="datetimeFigureOut">
              <a:t>2/6/2020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A689646-3BB6-40CD-98C4-DCC85091E5C8}" type="slidenum"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/>
  <p:txStyles>
    <p:titleStyle>
      <a:lvl1pPr algn="l" defTabSz="914400">
        <a:lnSpc>
          <a:spcPct val="90000"/>
        </a:lnSpc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g"/><Relationship Id="rId3" Type="http://schemas.openxmlformats.org/officeDocument/2006/relationships/image" Target="../media/image7.jpg"/><Relationship Id="rId7" Type="http://schemas.openxmlformats.org/officeDocument/2006/relationships/image" Target="../media/image11.jpg"/><Relationship Id="rId12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g"/><Relationship Id="rId11" Type="http://schemas.openxmlformats.org/officeDocument/2006/relationships/image" Target="../media/image15.jpg"/><Relationship Id="rId5" Type="http://schemas.openxmlformats.org/officeDocument/2006/relationships/image" Target="../media/image9.jpg"/><Relationship Id="rId10" Type="http://schemas.openxmlformats.org/officeDocument/2006/relationships/image" Target="../media/image14.jpg"/><Relationship Id="rId4" Type="http://schemas.openxmlformats.org/officeDocument/2006/relationships/image" Target="../media/image8.jpg"/><Relationship Id="rId9" Type="http://schemas.openxmlformats.org/officeDocument/2006/relationships/image" Target="../media/image13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g"/><Relationship Id="rId3" Type="http://schemas.openxmlformats.org/officeDocument/2006/relationships/image" Target="../media/image17.jpg"/><Relationship Id="rId7" Type="http://schemas.openxmlformats.org/officeDocument/2006/relationships/image" Target="../media/image21.jpg"/><Relationship Id="rId12" Type="http://schemas.openxmlformats.org/officeDocument/2006/relationships/image" Target="../media/image2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g"/><Relationship Id="rId11" Type="http://schemas.openxmlformats.org/officeDocument/2006/relationships/image" Target="../media/image25.jpg"/><Relationship Id="rId5" Type="http://schemas.openxmlformats.org/officeDocument/2006/relationships/image" Target="../media/image19.jpg"/><Relationship Id="rId10" Type="http://schemas.openxmlformats.org/officeDocument/2006/relationships/image" Target="../media/image24.jpg"/><Relationship Id="rId4" Type="http://schemas.openxmlformats.org/officeDocument/2006/relationships/image" Target="../media/image18.jpg"/><Relationship Id="rId9" Type="http://schemas.openxmlformats.org/officeDocument/2006/relationships/image" Target="../media/image23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g"/><Relationship Id="rId3" Type="http://schemas.openxmlformats.org/officeDocument/2006/relationships/image" Target="../media/image27.jpg"/><Relationship Id="rId7" Type="http://schemas.openxmlformats.org/officeDocument/2006/relationships/image" Target="../media/image31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jpg"/><Relationship Id="rId11" Type="http://schemas.openxmlformats.org/officeDocument/2006/relationships/image" Target="../media/image2.png"/><Relationship Id="rId5" Type="http://schemas.openxmlformats.org/officeDocument/2006/relationships/image" Target="../media/image29.jpg"/><Relationship Id="rId10" Type="http://schemas.openxmlformats.org/officeDocument/2006/relationships/image" Target="../media/image34.jpg"/><Relationship Id="rId4" Type="http://schemas.openxmlformats.org/officeDocument/2006/relationships/image" Target="../media/image28.jpg"/><Relationship Id="rId9" Type="http://schemas.openxmlformats.org/officeDocument/2006/relationships/image" Target="../media/image33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13" Type="http://schemas.openxmlformats.org/officeDocument/2006/relationships/image" Target="../media/image15.jpg"/><Relationship Id="rId18" Type="http://schemas.openxmlformats.org/officeDocument/2006/relationships/image" Target="../media/image20.jpg"/><Relationship Id="rId26" Type="http://schemas.openxmlformats.org/officeDocument/2006/relationships/image" Target="../media/image28.jpg"/><Relationship Id="rId3" Type="http://schemas.openxmlformats.org/officeDocument/2006/relationships/image" Target="../media/image2.png"/><Relationship Id="rId21" Type="http://schemas.openxmlformats.org/officeDocument/2006/relationships/image" Target="../media/image23.jpg"/><Relationship Id="rId7" Type="http://schemas.openxmlformats.org/officeDocument/2006/relationships/image" Target="../media/image9.jpg"/><Relationship Id="rId12" Type="http://schemas.openxmlformats.org/officeDocument/2006/relationships/image" Target="../media/image14.jpg"/><Relationship Id="rId17" Type="http://schemas.openxmlformats.org/officeDocument/2006/relationships/image" Target="../media/image19.jpg"/><Relationship Id="rId25" Type="http://schemas.openxmlformats.org/officeDocument/2006/relationships/image" Target="../media/image27.jp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8.jpg"/><Relationship Id="rId20" Type="http://schemas.openxmlformats.org/officeDocument/2006/relationships/image" Target="../media/image22.jpg"/><Relationship Id="rId29" Type="http://schemas.openxmlformats.org/officeDocument/2006/relationships/image" Target="../media/image3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g"/><Relationship Id="rId11" Type="http://schemas.openxmlformats.org/officeDocument/2006/relationships/image" Target="../media/image13.jpg"/><Relationship Id="rId24" Type="http://schemas.openxmlformats.org/officeDocument/2006/relationships/image" Target="../media/image26.jpg"/><Relationship Id="rId32" Type="http://schemas.openxmlformats.org/officeDocument/2006/relationships/image" Target="../media/image34.jpg"/><Relationship Id="rId5" Type="http://schemas.openxmlformats.org/officeDocument/2006/relationships/image" Target="../media/image7.jpg"/><Relationship Id="rId15" Type="http://schemas.openxmlformats.org/officeDocument/2006/relationships/image" Target="../media/image17.jpg"/><Relationship Id="rId23" Type="http://schemas.openxmlformats.org/officeDocument/2006/relationships/image" Target="../media/image25.jpg"/><Relationship Id="rId28" Type="http://schemas.openxmlformats.org/officeDocument/2006/relationships/image" Target="../media/image30.jpg"/><Relationship Id="rId10" Type="http://schemas.openxmlformats.org/officeDocument/2006/relationships/image" Target="../media/image12.jpg"/><Relationship Id="rId19" Type="http://schemas.openxmlformats.org/officeDocument/2006/relationships/image" Target="../media/image21.jpg"/><Relationship Id="rId31" Type="http://schemas.openxmlformats.org/officeDocument/2006/relationships/image" Target="../media/image33.jpg"/><Relationship Id="rId4" Type="http://schemas.openxmlformats.org/officeDocument/2006/relationships/image" Target="../media/image6.jpg"/><Relationship Id="rId9" Type="http://schemas.openxmlformats.org/officeDocument/2006/relationships/image" Target="../media/image11.jpg"/><Relationship Id="rId14" Type="http://schemas.openxmlformats.org/officeDocument/2006/relationships/image" Target="../media/image16.jpg"/><Relationship Id="rId22" Type="http://schemas.openxmlformats.org/officeDocument/2006/relationships/image" Target="../media/image24.jpg"/><Relationship Id="rId27" Type="http://schemas.openxmlformats.org/officeDocument/2006/relationships/image" Target="../media/image29.jpg"/><Relationship Id="rId30" Type="http://schemas.openxmlformats.org/officeDocument/2006/relationships/image" Target="../media/image32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4" descr="A picture containing drawing, food&#10;&#10;Description automatically generated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337718" y="760858"/>
            <a:ext cx="10109532" cy="3866897"/>
          </a:xfrm>
          <a:prstGeom prst="rect">
            <a:avLst/>
          </a:prstGeom>
        </p:spPr>
      </p:pic>
      <p:sp>
        <p:nvSpPr>
          <p:cNvPr id="5" name="Freeform: Shape 10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-1" y="5346694"/>
            <a:ext cx="10447252" cy="1511306"/>
          </a:xfrm>
          <a:custGeom>
            <a:avLst/>
            <a:gdLst>
              <a:gd name="connsiteX0" fmla="*/ 0 w 10447252"/>
              <a:gd name="connsiteY0" fmla="*/ 0 h 1511306"/>
              <a:gd name="connsiteX1" fmla="*/ 3100647 w 10447252"/>
              <a:gd name="connsiteY1" fmla="*/ 0 h 1511306"/>
              <a:gd name="connsiteX2" fmla="*/ 3292695 w 10447252"/>
              <a:gd name="connsiteY2" fmla="*/ 0 h 1511306"/>
              <a:gd name="connsiteX3" fmla="*/ 3340133 w 10447252"/>
              <a:gd name="connsiteY3" fmla="*/ 0 h 1511306"/>
              <a:gd name="connsiteX4" fmla="*/ 4310215 w 10447252"/>
              <a:gd name="connsiteY4" fmla="*/ 0 h 1511306"/>
              <a:gd name="connsiteX5" fmla="*/ 5506390 w 10447252"/>
              <a:gd name="connsiteY5" fmla="*/ 0 h 1511306"/>
              <a:gd name="connsiteX6" fmla="*/ 5506390 w 10447252"/>
              <a:gd name="connsiteY6" fmla="*/ 2544 h 1511306"/>
              <a:gd name="connsiteX7" fmla="*/ 5901778 w 10447252"/>
              <a:gd name="connsiteY7" fmla="*/ 2544 h 1511306"/>
              <a:gd name="connsiteX8" fmla="*/ 5901778 w 10447252"/>
              <a:gd name="connsiteY8" fmla="*/ 0 h 1511306"/>
              <a:gd name="connsiteX9" fmla="*/ 10447252 w 10447252"/>
              <a:gd name="connsiteY9" fmla="*/ 0 h 1511306"/>
              <a:gd name="connsiteX10" fmla="*/ 9749635 w 10447252"/>
              <a:gd name="connsiteY10" fmla="*/ 1511301 h 1511306"/>
              <a:gd name="connsiteX11" fmla="*/ 5901779 w 10447252"/>
              <a:gd name="connsiteY11" fmla="*/ 1511301 h 1511306"/>
              <a:gd name="connsiteX12" fmla="*/ 5901779 w 10447252"/>
              <a:gd name="connsiteY12" fmla="*/ 1511304 h 1511306"/>
              <a:gd name="connsiteX13" fmla="*/ 5506390 w 10447252"/>
              <a:gd name="connsiteY13" fmla="*/ 1511304 h 1511306"/>
              <a:gd name="connsiteX14" fmla="*/ 5506390 w 10447252"/>
              <a:gd name="connsiteY14" fmla="*/ 1511306 h 1511306"/>
              <a:gd name="connsiteX15" fmla="*/ 4434058 w 10447252"/>
              <a:gd name="connsiteY15" fmla="*/ 1511306 h 1511306"/>
              <a:gd name="connsiteX16" fmla="*/ 4319855 w 10447252"/>
              <a:gd name="connsiteY16" fmla="*/ 1511306 h 1511306"/>
              <a:gd name="connsiteX17" fmla="*/ 4310215 w 10447252"/>
              <a:gd name="connsiteY17" fmla="*/ 1511306 h 1511306"/>
              <a:gd name="connsiteX18" fmla="*/ 3340133 w 10447252"/>
              <a:gd name="connsiteY18" fmla="*/ 1511306 h 1511306"/>
              <a:gd name="connsiteX19" fmla="*/ 3292695 w 10447252"/>
              <a:gd name="connsiteY19" fmla="*/ 1511306 h 1511306"/>
              <a:gd name="connsiteX20" fmla="*/ 3100647 w 10447252"/>
              <a:gd name="connsiteY20" fmla="*/ 1511306 h 1511306"/>
              <a:gd name="connsiteX21" fmla="*/ 0 w 10447252"/>
              <a:gd name="connsiteY21" fmla="*/ 1511306 h 1511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0447252" h="1511306" extrusionOk="0">
                <a:moveTo>
                  <a:pt x="0" y="0"/>
                </a:moveTo>
                <a:lnTo>
                  <a:pt x="3100647" y="0"/>
                </a:lnTo>
                <a:lnTo>
                  <a:pt x="3292695" y="0"/>
                </a:lnTo>
                <a:lnTo>
                  <a:pt x="3340133" y="0"/>
                </a:lnTo>
                <a:lnTo>
                  <a:pt x="4310215" y="0"/>
                </a:lnTo>
                <a:lnTo>
                  <a:pt x="5506390" y="0"/>
                </a:lnTo>
                <a:lnTo>
                  <a:pt x="5506390" y="2544"/>
                </a:lnTo>
                <a:lnTo>
                  <a:pt x="5901778" y="2544"/>
                </a:lnTo>
                <a:lnTo>
                  <a:pt x="5901778" y="0"/>
                </a:lnTo>
                <a:lnTo>
                  <a:pt x="10447252" y="0"/>
                </a:lnTo>
                <a:lnTo>
                  <a:pt x="9749635" y="1511301"/>
                </a:lnTo>
                <a:lnTo>
                  <a:pt x="5901779" y="1511301"/>
                </a:lnTo>
                <a:lnTo>
                  <a:pt x="5901779" y="1511304"/>
                </a:lnTo>
                <a:lnTo>
                  <a:pt x="5506390" y="1511304"/>
                </a:lnTo>
                <a:lnTo>
                  <a:pt x="5506390" y="1511306"/>
                </a:lnTo>
                <a:lnTo>
                  <a:pt x="4434058" y="1511306"/>
                </a:lnTo>
                <a:lnTo>
                  <a:pt x="4319855" y="1511306"/>
                </a:lnTo>
                <a:lnTo>
                  <a:pt x="4310215" y="1511306"/>
                </a:lnTo>
                <a:lnTo>
                  <a:pt x="3340133" y="1511306"/>
                </a:lnTo>
                <a:lnTo>
                  <a:pt x="3292695" y="1511306"/>
                </a:lnTo>
                <a:lnTo>
                  <a:pt x="3100647" y="1511306"/>
                </a:lnTo>
                <a:lnTo>
                  <a:pt x="0" y="1511306"/>
                </a:lnTo>
                <a:close/>
              </a:path>
            </a:pathLst>
          </a:custGeom>
          <a:solidFill>
            <a:srgbClr val="DDDC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Freeform: Shape 12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9862891" y="5346700"/>
            <a:ext cx="2329109" cy="1511301"/>
          </a:xfrm>
          <a:custGeom>
            <a:avLst/>
            <a:gdLst>
              <a:gd name="connsiteX0" fmla="*/ 697617 w 2329109"/>
              <a:gd name="connsiteY0" fmla="*/ 0 h 1511301"/>
              <a:gd name="connsiteX1" fmla="*/ 2329109 w 2329109"/>
              <a:gd name="connsiteY1" fmla="*/ 0 h 1511301"/>
              <a:gd name="connsiteX2" fmla="*/ 2329109 w 2329109"/>
              <a:gd name="connsiteY2" fmla="*/ 1511301 h 1511301"/>
              <a:gd name="connsiteX3" fmla="*/ 0 w 2329109"/>
              <a:gd name="connsiteY3" fmla="*/ 1511301 h 1511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9109" h="1511301" extrusionOk="0">
                <a:moveTo>
                  <a:pt x="697617" y="0"/>
                </a:moveTo>
                <a:lnTo>
                  <a:pt x="2329109" y="0"/>
                </a:lnTo>
                <a:lnTo>
                  <a:pt x="2329109" y="1511301"/>
                </a:lnTo>
                <a:lnTo>
                  <a:pt x="0" y="1511301"/>
                </a:lnTo>
                <a:close/>
              </a:path>
            </a:pathLst>
          </a:custGeom>
          <a:solidFill>
            <a:srgbClr val="404040">
              <a:alpha val="8470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defRPr/>
            </a:pPr>
            <a:endParaRPr lang="en-US"/>
          </a:p>
        </p:txBody>
      </p:sp>
      <p:sp>
        <p:nvSpPr>
          <p:cNvPr id="7" name="TextBox 5"/>
          <p:cNvSpPr>
            <a:spLocks/>
          </p:cNvSpPr>
          <p:nvPr/>
        </p:nvSpPr>
        <p:spPr bwMode="auto">
          <a:xfrm>
            <a:off x="767240" y="5785125"/>
            <a:ext cx="9095651" cy="8302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6600" b="1">
                <a:solidFill>
                  <a:srgbClr val="56575B"/>
                </a:solidFill>
                <a:latin typeface="KievitOT-Bold"/>
                <a:ea typeface="+mj-ea"/>
              </a:rPr>
              <a:t>Member Community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Freeform: Shape 10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-1" y="5346694"/>
            <a:ext cx="10447252" cy="1511306"/>
          </a:xfrm>
          <a:custGeom>
            <a:avLst/>
            <a:gdLst>
              <a:gd name="connsiteX0" fmla="*/ 0 w 10447252"/>
              <a:gd name="connsiteY0" fmla="*/ 0 h 1511306"/>
              <a:gd name="connsiteX1" fmla="*/ 3100647 w 10447252"/>
              <a:gd name="connsiteY1" fmla="*/ 0 h 1511306"/>
              <a:gd name="connsiteX2" fmla="*/ 3292695 w 10447252"/>
              <a:gd name="connsiteY2" fmla="*/ 0 h 1511306"/>
              <a:gd name="connsiteX3" fmla="*/ 3340133 w 10447252"/>
              <a:gd name="connsiteY3" fmla="*/ 0 h 1511306"/>
              <a:gd name="connsiteX4" fmla="*/ 4310215 w 10447252"/>
              <a:gd name="connsiteY4" fmla="*/ 0 h 1511306"/>
              <a:gd name="connsiteX5" fmla="*/ 5506390 w 10447252"/>
              <a:gd name="connsiteY5" fmla="*/ 0 h 1511306"/>
              <a:gd name="connsiteX6" fmla="*/ 5506390 w 10447252"/>
              <a:gd name="connsiteY6" fmla="*/ 2544 h 1511306"/>
              <a:gd name="connsiteX7" fmla="*/ 5901778 w 10447252"/>
              <a:gd name="connsiteY7" fmla="*/ 2544 h 1511306"/>
              <a:gd name="connsiteX8" fmla="*/ 5901778 w 10447252"/>
              <a:gd name="connsiteY8" fmla="*/ 0 h 1511306"/>
              <a:gd name="connsiteX9" fmla="*/ 10447252 w 10447252"/>
              <a:gd name="connsiteY9" fmla="*/ 0 h 1511306"/>
              <a:gd name="connsiteX10" fmla="*/ 9749635 w 10447252"/>
              <a:gd name="connsiteY10" fmla="*/ 1511301 h 1511306"/>
              <a:gd name="connsiteX11" fmla="*/ 5901779 w 10447252"/>
              <a:gd name="connsiteY11" fmla="*/ 1511301 h 1511306"/>
              <a:gd name="connsiteX12" fmla="*/ 5901779 w 10447252"/>
              <a:gd name="connsiteY12" fmla="*/ 1511304 h 1511306"/>
              <a:gd name="connsiteX13" fmla="*/ 5506390 w 10447252"/>
              <a:gd name="connsiteY13" fmla="*/ 1511304 h 1511306"/>
              <a:gd name="connsiteX14" fmla="*/ 5506390 w 10447252"/>
              <a:gd name="connsiteY14" fmla="*/ 1511306 h 1511306"/>
              <a:gd name="connsiteX15" fmla="*/ 4434058 w 10447252"/>
              <a:gd name="connsiteY15" fmla="*/ 1511306 h 1511306"/>
              <a:gd name="connsiteX16" fmla="*/ 4319855 w 10447252"/>
              <a:gd name="connsiteY16" fmla="*/ 1511306 h 1511306"/>
              <a:gd name="connsiteX17" fmla="*/ 4310215 w 10447252"/>
              <a:gd name="connsiteY17" fmla="*/ 1511306 h 1511306"/>
              <a:gd name="connsiteX18" fmla="*/ 3340133 w 10447252"/>
              <a:gd name="connsiteY18" fmla="*/ 1511306 h 1511306"/>
              <a:gd name="connsiteX19" fmla="*/ 3292695 w 10447252"/>
              <a:gd name="connsiteY19" fmla="*/ 1511306 h 1511306"/>
              <a:gd name="connsiteX20" fmla="*/ 3100647 w 10447252"/>
              <a:gd name="connsiteY20" fmla="*/ 1511306 h 1511306"/>
              <a:gd name="connsiteX21" fmla="*/ 0 w 10447252"/>
              <a:gd name="connsiteY21" fmla="*/ 1511306 h 1511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0447252" h="1511306" extrusionOk="0">
                <a:moveTo>
                  <a:pt x="0" y="0"/>
                </a:moveTo>
                <a:lnTo>
                  <a:pt x="3100647" y="0"/>
                </a:lnTo>
                <a:lnTo>
                  <a:pt x="3292695" y="0"/>
                </a:lnTo>
                <a:lnTo>
                  <a:pt x="3340133" y="0"/>
                </a:lnTo>
                <a:lnTo>
                  <a:pt x="4310215" y="0"/>
                </a:lnTo>
                <a:lnTo>
                  <a:pt x="5506390" y="0"/>
                </a:lnTo>
                <a:lnTo>
                  <a:pt x="5506390" y="2544"/>
                </a:lnTo>
                <a:lnTo>
                  <a:pt x="5901778" y="2544"/>
                </a:lnTo>
                <a:lnTo>
                  <a:pt x="5901778" y="0"/>
                </a:lnTo>
                <a:lnTo>
                  <a:pt x="10447252" y="0"/>
                </a:lnTo>
                <a:lnTo>
                  <a:pt x="9749635" y="1511301"/>
                </a:lnTo>
                <a:lnTo>
                  <a:pt x="5901779" y="1511301"/>
                </a:lnTo>
                <a:lnTo>
                  <a:pt x="5901779" y="1511304"/>
                </a:lnTo>
                <a:lnTo>
                  <a:pt x="5506390" y="1511304"/>
                </a:lnTo>
                <a:lnTo>
                  <a:pt x="5506390" y="1511306"/>
                </a:lnTo>
                <a:lnTo>
                  <a:pt x="4434058" y="1511306"/>
                </a:lnTo>
                <a:lnTo>
                  <a:pt x="4319855" y="1511306"/>
                </a:lnTo>
                <a:lnTo>
                  <a:pt x="4310215" y="1511306"/>
                </a:lnTo>
                <a:lnTo>
                  <a:pt x="3340133" y="1511306"/>
                </a:lnTo>
                <a:lnTo>
                  <a:pt x="3292695" y="1511306"/>
                </a:lnTo>
                <a:lnTo>
                  <a:pt x="3100647" y="1511306"/>
                </a:lnTo>
                <a:lnTo>
                  <a:pt x="0" y="1511306"/>
                </a:lnTo>
                <a:close/>
              </a:path>
            </a:pathLst>
          </a:custGeom>
          <a:solidFill>
            <a:srgbClr val="DDDC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Freeform: Shape 12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9862891" y="5346700"/>
            <a:ext cx="2329109" cy="1511301"/>
          </a:xfrm>
          <a:custGeom>
            <a:avLst/>
            <a:gdLst>
              <a:gd name="connsiteX0" fmla="*/ 697617 w 2329109"/>
              <a:gd name="connsiteY0" fmla="*/ 0 h 1511301"/>
              <a:gd name="connsiteX1" fmla="*/ 2329109 w 2329109"/>
              <a:gd name="connsiteY1" fmla="*/ 0 h 1511301"/>
              <a:gd name="connsiteX2" fmla="*/ 2329109 w 2329109"/>
              <a:gd name="connsiteY2" fmla="*/ 1511301 h 1511301"/>
              <a:gd name="connsiteX3" fmla="*/ 0 w 2329109"/>
              <a:gd name="connsiteY3" fmla="*/ 1511301 h 1511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9109" h="1511301" extrusionOk="0">
                <a:moveTo>
                  <a:pt x="697617" y="0"/>
                </a:moveTo>
                <a:lnTo>
                  <a:pt x="2329109" y="0"/>
                </a:lnTo>
                <a:lnTo>
                  <a:pt x="2329109" y="1511301"/>
                </a:lnTo>
                <a:lnTo>
                  <a:pt x="0" y="1511301"/>
                </a:lnTo>
                <a:close/>
              </a:path>
            </a:pathLst>
          </a:custGeom>
          <a:solidFill>
            <a:srgbClr val="404040">
              <a:alpha val="8470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2"/>
          <p:cNvSpPr/>
          <p:nvPr/>
        </p:nvSpPr>
        <p:spPr bwMode="auto">
          <a:xfrm>
            <a:off x="344005" y="5626920"/>
            <a:ext cx="762420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4000" b="1" dirty="0">
                <a:solidFill>
                  <a:srgbClr val="56575B"/>
                </a:solidFill>
                <a:latin typeface="KievitOT-Bold"/>
              </a:rPr>
              <a:t>What is the Member Community?</a:t>
            </a:r>
            <a:endParaRPr sz="4000" dirty="0"/>
          </a:p>
        </p:txBody>
      </p:sp>
      <p:sp>
        <p:nvSpPr>
          <p:cNvPr id="7" name="Rectangle 3"/>
          <p:cNvSpPr/>
          <p:nvPr/>
        </p:nvSpPr>
        <p:spPr bwMode="auto">
          <a:xfrm>
            <a:off x="352123" y="363902"/>
            <a:ext cx="11712624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b="1" dirty="0">
                <a:solidFill>
                  <a:srgbClr val="56575B"/>
                </a:solidFill>
              </a:rPr>
              <a:t>The </a:t>
            </a:r>
            <a:r>
              <a:rPr lang="en-US" sz="2800" b="1" i="1" dirty="0">
                <a:solidFill>
                  <a:srgbClr val="799A3D"/>
                </a:solidFill>
              </a:rPr>
              <a:t>My LeadingAge Member Community</a:t>
            </a:r>
            <a:r>
              <a:rPr lang="en-US" sz="2800" b="1" i="1" dirty="0">
                <a:solidFill>
                  <a:srgbClr val="56575B"/>
                </a:solidFill>
              </a:rPr>
              <a:t> </a:t>
            </a:r>
            <a:r>
              <a:rPr lang="en-US" sz="2800" b="1" dirty="0">
                <a:solidFill>
                  <a:srgbClr val="56575B"/>
                </a:solidFill>
              </a:rPr>
              <a:t>is where LeadingAge members across the country </a:t>
            </a:r>
            <a:r>
              <a:rPr lang="en-US" sz="2800" b="1" dirty="0">
                <a:solidFill>
                  <a:srgbClr val="799A3D"/>
                </a:solidFill>
              </a:rPr>
              <a:t>connect</a:t>
            </a:r>
            <a:r>
              <a:rPr lang="en-US" sz="2800" b="1" dirty="0">
                <a:solidFill>
                  <a:srgbClr val="56575B"/>
                </a:solidFill>
              </a:rPr>
              <a:t> with one another online to . . . </a:t>
            </a:r>
          </a:p>
          <a:p>
            <a:pPr>
              <a:defRPr/>
            </a:pPr>
            <a:r>
              <a:rPr lang="en-US" sz="4800" b="1" dirty="0">
                <a:solidFill>
                  <a:srgbClr val="56575B"/>
                </a:solidFill>
              </a:rPr>
              <a:t> </a:t>
            </a:r>
            <a:r>
              <a:rPr lang="en-US" sz="3000" b="1" dirty="0">
                <a:solidFill>
                  <a:srgbClr val="56575B"/>
                </a:solidFill>
              </a:rPr>
              <a:t>	</a:t>
            </a:r>
          </a:p>
          <a:p>
            <a:pPr>
              <a:defRPr/>
            </a:pPr>
            <a:r>
              <a:rPr lang="en-US" sz="3000" b="1" dirty="0">
                <a:solidFill>
                  <a:srgbClr val="56575B"/>
                </a:solidFill>
              </a:rPr>
              <a:t>					</a:t>
            </a:r>
          </a:p>
          <a:p>
            <a:pPr>
              <a:defRPr/>
            </a:pPr>
            <a:endParaRPr lang="en-US" sz="3000" b="1" dirty="0">
              <a:solidFill>
                <a:srgbClr val="56575B"/>
              </a:solidFill>
            </a:endParaRPr>
          </a:p>
          <a:p>
            <a:pPr>
              <a:defRPr/>
            </a:pPr>
            <a:endParaRPr lang="en-US" sz="3000" b="1" dirty="0">
              <a:solidFill>
                <a:srgbClr val="56575B"/>
              </a:solidFill>
            </a:endParaRPr>
          </a:p>
          <a:p>
            <a:pPr>
              <a:defRPr/>
            </a:pPr>
            <a:r>
              <a:rPr lang="en-US" sz="4000" b="1" dirty="0">
                <a:solidFill>
                  <a:srgbClr val="56575B"/>
                </a:solidFill>
              </a:rPr>
              <a:t> </a:t>
            </a:r>
            <a:br>
              <a:rPr lang="en-US" sz="3000" b="1" dirty="0">
                <a:solidFill>
                  <a:srgbClr val="56575B"/>
                </a:solidFill>
              </a:rPr>
            </a:br>
            <a:r>
              <a:rPr lang="en-US" sz="2800" b="1" dirty="0">
                <a:solidFill>
                  <a:srgbClr val="56575B"/>
                </a:solidFill>
              </a:rPr>
              <a:t>Members have access to a personalized, interactive experience </a:t>
            </a:r>
            <a:br>
              <a:rPr lang="en-US" sz="2800" b="1" dirty="0">
                <a:solidFill>
                  <a:srgbClr val="56575B"/>
                </a:solidFill>
              </a:rPr>
            </a:br>
            <a:r>
              <a:rPr lang="en-US" sz="2800" b="1" dirty="0">
                <a:solidFill>
                  <a:srgbClr val="56575B"/>
                </a:solidFill>
              </a:rPr>
              <a:t>that empowers them to engage year-round with their peers </a:t>
            </a:r>
          </a:p>
          <a:p>
            <a:pPr>
              <a:defRPr/>
            </a:pPr>
            <a:r>
              <a:rPr lang="en-US" sz="2800" b="1" dirty="0">
                <a:solidFill>
                  <a:srgbClr val="56575B"/>
                </a:solidFill>
              </a:rPr>
              <a:t>in aging services. </a:t>
            </a:r>
            <a:endParaRPr sz="2800" dirty="0"/>
          </a:p>
        </p:txBody>
      </p:sp>
      <p:pic>
        <p:nvPicPr>
          <p:cNvPr id="8" name="Picture 7" descr="A close up of a logo&#10;&#10;Description automatically generated">
            <a:extLst>
              <a:ext uri="{FF2B5EF4-FFF2-40B4-BE49-F238E27FC236}">
                <a16:creationId xmlns:a16="http://schemas.microsoft.com/office/drawing/2014/main" id="{CB9B697D-F169-C64B-A9B3-96C0E6AC1D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355064" y="5938771"/>
            <a:ext cx="1717600" cy="66896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0EF69B7-9263-4767-A14E-BF7A7FF237CE}"/>
              </a:ext>
            </a:extLst>
          </p:cNvPr>
          <p:cNvSpPr/>
          <p:nvPr/>
        </p:nvSpPr>
        <p:spPr>
          <a:xfrm>
            <a:off x="764445" y="1588695"/>
            <a:ext cx="33153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b="1" dirty="0">
                <a:solidFill>
                  <a:srgbClr val="799A3D"/>
                </a:solidFill>
              </a:rPr>
              <a:t>exchange knowledge</a:t>
            </a:r>
            <a:endParaRPr lang="en-US" sz="2800" b="1" dirty="0">
              <a:solidFill>
                <a:srgbClr val="56575B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8F1212A-AD8E-44AB-B420-62E60F3DAAC5}"/>
              </a:ext>
            </a:extLst>
          </p:cNvPr>
          <p:cNvSpPr/>
          <p:nvPr/>
        </p:nvSpPr>
        <p:spPr>
          <a:xfrm>
            <a:off x="4799856" y="3265820"/>
            <a:ext cx="25314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b="1" dirty="0">
                <a:solidFill>
                  <a:srgbClr val="799A3D"/>
                </a:solidFill>
              </a:rPr>
              <a:t>solve problems</a:t>
            </a:r>
            <a:r>
              <a:rPr lang="en-US" sz="2800" b="1" dirty="0">
                <a:solidFill>
                  <a:srgbClr val="56575B"/>
                </a:solidFill>
              </a:rPr>
              <a:t>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DC96471-0472-4995-B864-96D9EF056E58}"/>
              </a:ext>
            </a:extLst>
          </p:cNvPr>
          <p:cNvSpPr/>
          <p:nvPr/>
        </p:nvSpPr>
        <p:spPr>
          <a:xfrm>
            <a:off x="8659218" y="1644261"/>
            <a:ext cx="25282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b="1" dirty="0">
                <a:solidFill>
                  <a:srgbClr val="799A3D"/>
                </a:solidFill>
              </a:rPr>
              <a:t>share resources</a:t>
            </a:r>
            <a:endParaRPr lang="en-US" sz="2800" b="1" dirty="0">
              <a:solidFill>
                <a:srgbClr val="56575B"/>
              </a:solidFill>
            </a:endParaRPr>
          </a:p>
        </p:txBody>
      </p:sp>
      <p:pic>
        <p:nvPicPr>
          <p:cNvPr id="11" name="Picture 10" descr="A picture containing light&#10;&#10;Description automatically generated">
            <a:extLst>
              <a:ext uri="{FF2B5EF4-FFF2-40B4-BE49-F238E27FC236}">
                <a16:creationId xmlns:a16="http://schemas.microsoft.com/office/drawing/2014/main" id="{AD8EEF55-7DA8-4212-BCBC-A2D9DBBB7ED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5333" y="1693581"/>
            <a:ext cx="1428740" cy="1550212"/>
          </a:xfrm>
          <a:prstGeom prst="rect">
            <a:avLst/>
          </a:prstGeom>
        </p:spPr>
      </p:pic>
      <p:pic>
        <p:nvPicPr>
          <p:cNvPr id="15" name="Picture 14" descr="A picture containing graphics, drawing&#10;&#10;Description automatically generated">
            <a:extLst>
              <a:ext uri="{FF2B5EF4-FFF2-40B4-BE49-F238E27FC236}">
                <a16:creationId xmlns:a16="http://schemas.microsoft.com/office/drawing/2014/main" id="{7F62679A-13A0-4A54-B66F-0E1BCA2FCA0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3086" y="2289571"/>
            <a:ext cx="1288578" cy="1229819"/>
          </a:xfrm>
          <a:prstGeom prst="rect">
            <a:avLst/>
          </a:prstGeom>
        </p:spPr>
      </p:pic>
      <p:pic>
        <p:nvPicPr>
          <p:cNvPr id="17" name="Picture 16" descr="A close up of a sign&#10;&#10;Description automatically generated">
            <a:extLst>
              <a:ext uri="{FF2B5EF4-FFF2-40B4-BE49-F238E27FC236}">
                <a16:creationId xmlns:a16="http://schemas.microsoft.com/office/drawing/2014/main" id="{2EF8224A-1225-45C4-8963-DCF36D8310D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0336" y="2301731"/>
            <a:ext cx="1798901" cy="1127269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893884B2-E400-497E-9E0D-DF106989AA40}"/>
              </a:ext>
            </a:extLst>
          </p:cNvPr>
          <p:cNvSpPr txBox="1"/>
          <p:nvPr/>
        </p:nvSpPr>
        <p:spPr bwMode="auto">
          <a:xfrm flipH="1">
            <a:off x="361094" y="6423065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56575B"/>
                </a:solidFill>
              </a:rPr>
              <a:t>Community.LeadingAge.org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Freeform: Shape 10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-1" y="5346694"/>
            <a:ext cx="10447252" cy="1511306"/>
          </a:xfrm>
          <a:custGeom>
            <a:avLst/>
            <a:gdLst>
              <a:gd name="connsiteX0" fmla="*/ 0 w 10447252"/>
              <a:gd name="connsiteY0" fmla="*/ 0 h 1511306"/>
              <a:gd name="connsiteX1" fmla="*/ 3100647 w 10447252"/>
              <a:gd name="connsiteY1" fmla="*/ 0 h 1511306"/>
              <a:gd name="connsiteX2" fmla="*/ 3292695 w 10447252"/>
              <a:gd name="connsiteY2" fmla="*/ 0 h 1511306"/>
              <a:gd name="connsiteX3" fmla="*/ 3340133 w 10447252"/>
              <a:gd name="connsiteY3" fmla="*/ 0 h 1511306"/>
              <a:gd name="connsiteX4" fmla="*/ 4310215 w 10447252"/>
              <a:gd name="connsiteY4" fmla="*/ 0 h 1511306"/>
              <a:gd name="connsiteX5" fmla="*/ 5506390 w 10447252"/>
              <a:gd name="connsiteY5" fmla="*/ 0 h 1511306"/>
              <a:gd name="connsiteX6" fmla="*/ 5506390 w 10447252"/>
              <a:gd name="connsiteY6" fmla="*/ 2544 h 1511306"/>
              <a:gd name="connsiteX7" fmla="*/ 5901778 w 10447252"/>
              <a:gd name="connsiteY7" fmla="*/ 2544 h 1511306"/>
              <a:gd name="connsiteX8" fmla="*/ 5901778 w 10447252"/>
              <a:gd name="connsiteY8" fmla="*/ 0 h 1511306"/>
              <a:gd name="connsiteX9" fmla="*/ 10447252 w 10447252"/>
              <a:gd name="connsiteY9" fmla="*/ 0 h 1511306"/>
              <a:gd name="connsiteX10" fmla="*/ 9749635 w 10447252"/>
              <a:gd name="connsiteY10" fmla="*/ 1511301 h 1511306"/>
              <a:gd name="connsiteX11" fmla="*/ 5901779 w 10447252"/>
              <a:gd name="connsiteY11" fmla="*/ 1511301 h 1511306"/>
              <a:gd name="connsiteX12" fmla="*/ 5901779 w 10447252"/>
              <a:gd name="connsiteY12" fmla="*/ 1511304 h 1511306"/>
              <a:gd name="connsiteX13" fmla="*/ 5506390 w 10447252"/>
              <a:gd name="connsiteY13" fmla="*/ 1511304 h 1511306"/>
              <a:gd name="connsiteX14" fmla="*/ 5506390 w 10447252"/>
              <a:gd name="connsiteY14" fmla="*/ 1511306 h 1511306"/>
              <a:gd name="connsiteX15" fmla="*/ 4434058 w 10447252"/>
              <a:gd name="connsiteY15" fmla="*/ 1511306 h 1511306"/>
              <a:gd name="connsiteX16" fmla="*/ 4319855 w 10447252"/>
              <a:gd name="connsiteY16" fmla="*/ 1511306 h 1511306"/>
              <a:gd name="connsiteX17" fmla="*/ 4310215 w 10447252"/>
              <a:gd name="connsiteY17" fmla="*/ 1511306 h 1511306"/>
              <a:gd name="connsiteX18" fmla="*/ 3340133 w 10447252"/>
              <a:gd name="connsiteY18" fmla="*/ 1511306 h 1511306"/>
              <a:gd name="connsiteX19" fmla="*/ 3292695 w 10447252"/>
              <a:gd name="connsiteY19" fmla="*/ 1511306 h 1511306"/>
              <a:gd name="connsiteX20" fmla="*/ 3100647 w 10447252"/>
              <a:gd name="connsiteY20" fmla="*/ 1511306 h 1511306"/>
              <a:gd name="connsiteX21" fmla="*/ 0 w 10447252"/>
              <a:gd name="connsiteY21" fmla="*/ 1511306 h 1511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0447252" h="1511306" extrusionOk="0">
                <a:moveTo>
                  <a:pt x="0" y="0"/>
                </a:moveTo>
                <a:lnTo>
                  <a:pt x="3100647" y="0"/>
                </a:lnTo>
                <a:lnTo>
                  <a:pt x="3292695" y="0"/>
                </a:lnTo>
                <a:lnTo>
                  <a:pt x="3340133" y="0"/>
                </a:lnTo>
                <a:lnTo>
                  <a:pt x="4310215" y="0"/>
                </a:lnTo>
                <a:lnTo>
                  <a:pt x="5506390" y="0"/>
                </a:lnTo>
                <a:lnTo>
                  <a:pt x="5506390" y="2544"/>
                </a:lnTo>
                <a:lnTo>
                  <a:pt x="5901778" y="2544"/>
                </a:lnTo>
                <a:lnTo>
                  <a:pt x="5901778" y="0"/>
                </a:lnTo>
                <a:lnTo>
                  <a:pt x="10447252" y="0"/>
                </a:lnTo>
                <a:lnTo>
                  <a:pt x="9749635" y="1511301"/>
                </a:lnTo>
                <a:lnTo>
                  <a:pt x="5901779" y="1511301"/>
                </a:lnTo>
                <a:lnTo>
                  <a:pt x="5901779" y="1511304"/>
                </a:lnTo>
                <a:lnTo>
                  <a:pt x="5506390" y="1511304"/>
                </a:lnTo>
                <a:lnTo>
                  <a:pt x="5506390" y="1511306"/>
                </a:lnTo>
                <a:lnTo>
                  <a:pt x="4434058" y="1511306"/>
                </a:lnTo>
                <a:lnTo>
                  <a:pt x="4319855" y="1511306"/>
                </a:lnTo>
                <a:lnTo>
                  <a:pt x="4310215" y="1511306"/>
                </a:lnTo>
                <a:lnTo>
                  <a:pt x="3340133" y="1511306"/>
                </a:lnTo>
                <a:lnTo>
                  <a:pt x="3292695" y="1511306"/>
                </a:lnTo>
                <a:lnTo>
                  <a:pt x="3100647" y="1511306"/>
                </a:lnTo>
                <a:lnTo>
                  <a:pt x="0" y="1511306"/>
                </a:lnTo>
                <a:close/>
              </a:path>
            </a:pathLst>
          </a:custGeom>
          <a:solidFill>
            <a:srgbClr val="DDDC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Freeform: Shape 12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9862891" y="5346700"/>
            <a:ext cx="2329109" cy="1511301"/>
          </a:xfrm>
          <a:custGeom>
            <a:avLst/>
            <a:gdLst>
              <a:gd name="connsiteX0" fmla="*/ 697617 w 2329109"/>
              <a:gd name="connsiteY0" fmla="*/ 0 h 1511301"/>
              <a:gd name="connsiteX1" fmla="*/ 2329109 w 2329109"/>
              <a:gd name="connsiteY1" fmla="*/ 0 h 1511301"/>
              <a:gd name="connsiteX2" fmla="*/ 2329109 w 2329109"/>
              <a:gd name="connsiteY2" fmla="*/ 1511301 h 1511301"/>
              <a:gd name="connsiteX3" fmla="*/ 0 w 2329109"/>
              <a:gd name="connsiteY3" fmla="*/ 1511301 h 1511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9109" h="1511301" extrusionOk="0">
                <a:moveTo>
                  <a:pt x="697617" y="0"/>
                </a:moveTo>
                <a:lnTo>
                  <a:pt x="2329109" y="0"/>
                </a:lnTo>
                <a:lnTo>
                  <a:pt x="2329109" y="1511301"/>
                </a:lnTo>
                <a:lnTo>
                  <a:pt x="0" y="1511301"/>
                </a:lnTo>
                <a:close/>
              </a:path>
            </a:pathLst>
          </a:custGeom>
          <a:solidFill>
            <a:srgbClr val="404040">
              <a:alpha val="8470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defRPr/>
            </a:pPr>
            <a:endParaRPr lang="en-US"/>
          </a:p>
        </p:txBody>
      </p:sp>
      <p:pic>
        <p:nvPicPr>
          <p:cNvPr id="7" name="Picture 4" descr="A picture containing drawing, sign&#10;&#10;Description automatically generated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569269" y="422549"/>
            <a:ext cx="1566291" cy="1566291"/>
          </a:xfrm>
          <a:prstGeom prst="rect">
            <a:avLst/>
          </a:prstGeom>
        </p:spPr>
      </p:pic>
      <p:pic>
        <p:nvPicPr>
          <p:cNvPr id="8" name="Picture 6" descr="A close up of a logo&#10;&#10;Description automatically generated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569269" y="2935461"/>
            <a:ext cx="1566291" cy="1566291"/>
          </a:xfrm>
          <a:prstGeom prst="rect">
            <a:avLst/>
          </a:prstGeom>
        </p:spPr>
      </p:pic>
      <p:pic>
        <p:nvPicPr>
          <p:cNvPr id="9" name="Picture 8" descr="A picture containing drawing, plate&#10;&#10;Description automatically generated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2873525" y="422549"/>
            <a:ext cx="1566291" cy="1566291"/>
          </a:xfrm>
          <a:prstGeom prst="rect">
            <a:avLst/>
          </a:prstGeom>
        </p:spPr>
      </p:pic>
      <p:pic>
        <p:nvPicPr>
          <p:cNvPr id="10" name="Picture 11" descr="A close up of a logo&#10;&#10;Description automatically generated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5144556" y="357838"/>
            <a:ext cx="1627372" cy="1627372"/>
          </a:xfrm>
          <a:prstGeom prst="rect">
            <a:avLst/>
          </a:prstGeom>
        </p:spPr>
      </p:pic>
      <p:pic>
        <p:nvPicPr>
          <p:cNvPr id="11" name="Picture 14" descr="A picture containing drawing&#10;&#10;Description automatically generated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7532665" y="361468"/>
            <a:ext cx="1627372" cy="1627372"/>
          </a:xfrm>
          <a:prstGeom prst="rect">
            <a:avLst/>
          </a:prstGeom>
        </p:spPr>
      </p:pic>
      <p:pic>
        <p:nvPicPr>
          <p:cNvPr id="12" name="Picture 16" descr="A drawing of a cartoon character&#10;&#10;Description automatically generated"/>
          <p:cNvPicPr>
            <a:picLocks noChangeAspect="1"/>
          </p:cNvPicPr>
          <p:nvPr/>
        </p:nvPicPr>
        <p:blipFill>
          <a:blip r:embed="rId7"/>
          <a:stretch/>
        </p:blipFill>
        <p:spPr bwMode="auto">
          <a:xfrm>
            <a:off x="10057784" y="422549"/>
            <a:ext cx="1566291" cy="1566291"/>
          </a:xfrm>
          <a:prstGeom prst="rect">
            <a:avLst/>
          </a:prstGeom>
        </p:spPr>
      </p:pic>
      <p:pic>
        <p:nvPicPr>
          <p:cNvPr id="13" name="Picture 18" descr="A picture containing drawing, sign&#10;&#10;Description automatically generated"/>
          <p:cNvPicPr>
            <a:picLocks noChangeAspect="1"/>
          </p:cNvPicPr>
          <p:nvPr/>
        </p:nvPicPr>
        <p:blipFill>
          <a:blip r:embed="rId8"/>
          <a:stretch/>
        </p:blipFill>
        <p:spPr bwMode="auto">
          <a:xfrm>
            <a:off x="2888050" y="2924944"/>
            <a:ext cx="1566291" cy="1566291"/>
          </a:xfrm>
          <a:prstGeom prst="rect">
            <a:avLst/>
          </a:prstGeom>
        </p:spPr>
      </p:pic>
      <p:pic>
        <p:nvPicPr>
          <p:cNvPr id="14" name="Picture 22" descr="A picture containing drawing&#10;&#10;Description automatically generated"/>
          <p:cNvPicPr>
            <a:picLocks noChangeAspect="1"/>
          </p:cNvPicPr>
          <p:nvPr/>
        </p:nvPicPr>
        <p:blipFill>
          <a:blip r:embed="rId9"/>
          <a:stretch/>
        </p:blipFill>
        <p:spPr bwMode="auto">
          <a:xfrm>
            <a:off x="5177781" y="2942829"/>
            <a:ext cx="1566291" cy="1566291"/>
          </a:xfrm>
          <a:prstGeom prst="rect">
            <a:avLst/>
          </a:prstGeom>
        </p:spPr>
      </p:pic>
      <p:pic>
        <p:nvPicPr>
          <p:cNvPr id="15" name="Picture 24" descr="A drawing of a cartoon character&#10;&#10;Description automatically generated"/>
          <p:cNvPicPr>
            <a:picLocks noChangeAspect="1"/>
          </p:cNvPicPr>
          <p:nvPr/>
        </p:nvPicPr>
        <p:blipFill>
          <a:blip r:embed="rId10"/>
          <a:stretch/>
        </p:blipFill>
        <p:spPr bwMode="auto">
          <a:xfrm>
            <a:off x="7546954" y="2924944"/>
            <a:ext cx="1627372" cy="1627372"/>
          </a:xfrm>
          <a:prstGeom prst="rect">
            <a:avLst/>
          </a:prstGeom>
        </p:spPr>
      </p:pic>
      <p:sp>
        <p:nvSpPr>
          <p:cNvPr id="16" name="TextBox 25"/>
          <p:cNvSpPr>
            <a:spLocks/>
          </p:cNvSpPr>
          <p:nvPr/>
        </p:nvSpPr>
        <p:spPr bwMode="auto">
          <a:xfrm>
            <a:off x="398984" y="2025984"/>
            <a:ext cx="19068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dirty="0"/>
              <a:t>Adult Day Services (Medical &amp; Social)</a:t>
            </a:r>
            <a:endParaRPr dirty="0"/>
          </a:p>
        </p:txBody>
      </p:sp>
      <p:sp>
        <p:nvSpPr>
          <p:cNvPr id="17" name="TextBox 26"/>
          <p:cNvSpPr>
            <a:spLocks/>
          </p:cNvSpPr>
          <p:nvPr/>
        </p:nvSpPr>
        <p:spPr bwMode="auto">
          <a:xfrm>
            <a:off x="2743436" y="2027009"/>
            <a:ext cx="19068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dirty="0"/>
              <a:t>CAST/Technology</a:t>
            </a:r>
            <a:endParaRPr dirty="0"/>
          </a:p>
        </p:txBody>
      </p:sp>
      <p:sp>
        <p:nvSpPr>
          <p:cNvPr id="18" name="TextBox 27"/>
          <p:cNvSpPr>
            <a:spLocks/>
          </p:cNvSpPr>
          <p:nvPr/>
        </p:nvSpPr>
        <p:spPr bwMode="auto">
          <a:xfrm>
            <a:off x="5087888" y="2025323"/>
            <a:ext cx="17671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dirty="0"/>
              <a:t>Communications Collaborative</a:t>
            </a:r>
            <a:endParaRPr dirty="0"/>
          </a:p>
        </p:txBody>
      </p:sp>
      <p:sp>
        <p:nvSpPr>
          <p:cNvPr id="19" name="TextBox 28"/>
          <p:cNvSpPr>
            <a:spLocks/>
          </p:cNvSpPr>
          <p:nvPr/>
        </p:nvSpPr>
        <p:spPr bwMode="auto">
          <a:xfrm>
            <a:off x="7462793" y="2025034"/>
            <a:ext cx="17671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/>
              <a:t>Compliance</a:t>
            </a:r>
            <a:endParaRPr/>
          </a:p>
        </p:txBody>
      </p:sp>
      <p:sp>
        <p:nvSpPr>
          <p:cNvPr id="20" name="TextBox 29"/>
          <p:cNvSpPr>
            <a:spLocks/>
          </p:cNvSpPr>
          <p:nvPr/>
        </p:nvSpPr>
        <p:spPr bwMode="auto">
          <a:xfrm>
            <a:off x="9956027" y="2025323"/>
            <a:ext cx="17671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dirty="0"/>
              <a:t>Continuing Care at Home (</a:t>
            </a:r>
            <a:r>
              <a:rPr lang="en-US" dirty="0" err="1"/>
              <a:t>CCaH</a:t>
            </a:r>
            <a:r>
              <a:rPr lang="en-US" dirty="0"/>
              <a:t>)</a:t>
            </a:r>
            <a:endParaRPr dirty="0"/>
          </a:p>
        </p:txBody>
      </p:sp>
      <p:sp>
        <p:nvSpPr>
          <p:cNvPr id="21" name="TextBox 30"/>
          <p:cNvSpPr>
            <a:spLocks/>
          </p:cNvSpPr>
          <p:nvPr/>
        </p:nvSpPr>
        <p:spPr bwMode="auto">
          <a:xfrm>
            <a:off x="346449" y="4567207"/>
            <a:ext cx="20771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dirty="0"/>
              <a:t>Corporate Alliance Program Members</a:t>
            </a:r>
            <a:endParaRPr dirty="0"/>
          </a:p>
        </p:txBody>
      </p:sp>
      <p:sp>
        <p:nvSpPr>
          <p:cNvPr id="22" name="TextBox 31"/>
          <p:cNvSpPr>
            <a:spLocks/>
          </p:cNvSpPr>
          <p:nvPr/>
        </p:nvSpPr>
        <p:spPr bwMode="auto">
          <a:xfrm>
            <a:off x="2345107" y="4567206"/>
            <a:ext cx="26220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/>
              <a:t>Facilities Management Professionals</a:t>
            </a:r>
            <a:endParaRPr/>
          </a:p>
        </p:txBody>
      </p:sp>
      <p:sp>
        <p:nvSpPr>
          <p:cNvPr id="23" name="TextBox 32"/>
          <p:cNvSpPr>
            <a:spLocks/>
          </p:cNvSpPr>
          <p:nvPr/>
        </p:nvSpPr>
        <p:spPr bwMode="auto">
          <a:xfrm>
            <a:off x="5004812" y="4567916"/>
            <a:ext cx="19068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dirty="0"/>
              <a:t>Governance</a:t>
            </a:r>
            <a:endParaRPr dirty="0"/>
          </a:p>
        </p:txBody>
      </p:sp>
      <p:sp>
        <p:nvSpPr>
          <p:cNvPr id="24" name="TextBox 33"/>
          <p:cNvSpPr>
            <a:spLocks/>
          </p:cNvSpPr>
          <p:nvPr/>
        </p:nvSpPr>
        <p:spPr bwMode="auto">
          <a:xfrm>
            <a:off x="7407175" y="4575373"/>
            <a:ext cx="1906930" cy="3657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dirty="0"/>
              <a:t>Holistic Wellbeing</a:t>
            </a:r>
            <a:endParaRPr dirty="0"/>
          </a:p>
        </p:txBody>
      </p:sp>
      <p:pic>
        <p:nvPicPr>
          <p:cNvPr id="25" name="Picture 34" descr="A picture containing drawing&#10;&#10;Description automatically generated"/>
          <p:cNvPicPr>
            <a:picLocks noChangeAspect="1"/>
          </p:cNvPicPr>
          <p:nvPr/>
        </p:nvPicPr>
        <p:blipFill>
          <a:blip r:embed="rId11"/>
          <a:stretch/>
        </p:blipFill>
        <p:spPr bwMode="auto">
          <a:xfrm>
            <a:off x="10056440" y="2942830"/>
            <a:ext cx="1566290" cy="1566290"/>
          </a:xfrm>
          <a:prstGeom prst="rect">
            <a:avLst/>
          </a:prstGeom>
        </p:spPr>
      </p:pic>
      <p:sp>
        <p:nvSpPr>
          <p:cNvPr id="26" name="TextBox 35"/>
          <p:cNvSpPr>
            <a:spLocks/>
          </p:cNvSpPr>
          <p:nvPr/>
        </p:nvSpPr>
        <p:spPr bwMode="auto">
          <a:xfrm>
            <a:off x="9782649" y="4582869"/>
            <a:ext cx="22545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dirty="0"/>
              <a:t>Home &amp; Community-Based Services</a:t>
            </a:r>
            <a:endParaRPr dirty="0"/>
          </a:p>
        </p:txBody>
      </p:sp>
      <p:pic>
        <p:nvPicPr>
          <p:cNvPr id="27" name="Picture 26" descr="A close up of a logo&#10;&#10;Description automatically generated">
            <a:extLst>
              <a:ext uri="{FF2B5EF4-FFF2-40B4-BE49-F238E27FC236}">
                <a16:creationId xmlns:a16="http://schemas.microsoft.com/office/drawing/2014/main" id="{F30B7C08-8B66-F745-9E4F-8626BEB562F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355064" y="5938771"/>
            <a:ext cx="1717600" cy="668960"/>
          </a:xfrm>
          <a:prstGeom prst="rect">
            <a:avLst/>
          </a:prstGeom>
        </p:spPr>
      </p:pic>
      <p:sp>
        <p:nvSpPr>
          <p:cNvPr id="29" name="Rectangle 2">
            <a:extLst>
              <a:ext uri="{FF2B5EF4-FFF2-40B4-BE49-F238E27FC236}">
                <a16:creationId xmlns:a16="http://schemas.microsoft.com/office/drawing/2014/main" id="{8EAE7C7C-8B7B-4EB2-A516-23B50886B1B2}"/>
              </a:ext>
            </a:extLst>
          </p:cNvPr>
          <p:cNvSpPr/>
          <p:nvPr/>
        </p:nvSpPr>
        <p:spPr bwMode="auto">
          <a:xfrm>
            <a:off x="263352" y="5615605"/>
            <a:ext cx="49167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4000" b="1" dirty="0">
                <a:solidFill>
                  <a:srgbClr val="56575B"/>
                </a:solidFill>
                <a:latin typeface="KievitOT-Bold"/>
              </a:rPr>
              <a:t>More Than 25 Groups</a:t>
            </a:r>
            <a:endParaRPr sz="40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13961B9-C81A-47F8-A98A-F93D0056BB38}"/>
              </a:ext>
            </a:extLst>
          </p:cNvPr>
          <p:cNvSpPr txBox="1"/>
          <p:nvPr/>
        </p:nvSpPr>
        <p:spPr bwMode="auto">
          <a:xfrm flipH="1">
            <a:off x="282824" y="6423065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56575B"/>
                </a:solidFill>
              </a:rPr>
              <a:t>Community.LeadingAge.org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Freeform: Shape 10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-1" y="5346694"/>
            <a:ext cx="10447252" cy="1511306"/>
          </a:xfrm>
          <a:custGeom>
            <a:avLst/>
            <a:gdLst>
              <a:gd name="connsiteX0" fmla="*/ 0 w 10447252"/>
              <a:gd name="connsiteY0" fmla="*/ 0 h 1511306"/>
              <a:gd name="connsiteX1" fmla="*/ 3100647 w 10447252"/>
              <a:gd name="connsiteY1" fmla="*/ 0 h 1511306"/>
              <a:gd name="connsiteX2" fmla="*/ 3292695 w 10447252"/>
              <a:gd name="connsiteY2" fmla="*/ 0 h 1511306"/>
              <a:gd name="connsiteX3" fmla="*/ 3340133 w 10447252"/>
              <a:gd name="connsiteY3" fmla="*/ 0 h 1511306"/>
              <a:gd name="connsiteX4" fmla="*/ 4310215 w 10447252"/>
              <a:gd name="connsiteY4" fmla="*/ 0 h 1511306"/>
              <a:gd name="connsiteX5" fmla="*/ 5506390 w 10447252"/>
              <a:gd name="connsiteY5" fmla="*/ 0 h 1511306"/>
              <a:gd name="connsiteX6" fmla="*/ 5506390 w 10447252"/>
              <a:gd name="connsiteY6" fmla="*/ 2544 h 1511306"/>
              <a:gd name="connsiteX7" fmla="*/ 5901778 w 10447252"/>
              <a:gd name="connsiteY7" fmla="*/ 2544 h 1511306"/>
              <a:gd name="connsiteX8" fmla="*/ 5901778 w 10447252"/>
              <a:gd name="connsiteY8" fmla="*/ 0 h 1511306"/>
              <a:gd name="connsiteX9" fmla="*/ 10447252 w 10447252"/>
              <a:gd name="connsiteY9" fmla="*/ 0 h 1511306"/>
              <a:gd name="connsiteX10" fmla="*/ 9749635 w 10447252"/>
              <a:gd name="connsiteY10" fmla="*/ 1511301 h 1511306"/>
              <a:gd name="connsiteX11" fmla="*/ 5901779 w 10447252"/>
              <a:gd name="connsiteY11" fmla="*/ 1511301 h 1511306"/>
              <a:gd name="connsiteX12" fmla="*/ 5901779 w 10447252"/>
              <a:gd name="connsiteY12" fmla="*/ 1511304 h 1511306"/>
              <a:gd name="connsiteX13" fmla="*/ 5506390 w 10447252"/>
              <a:gd name="connsiteY13" fmla="*/ 1511304 h 1511306"/>
              <a:gd name="connsiteX14" fmla="*/ 5506390 w 10447252"/>
              <a:gd name="connsiteY14" fmla="*/ 1511306 h 1511306"/>
              <a:gd name="connsiteX15" fmla="*/ 4434058 w 10447252"/>
              <a:gd name="connsiteY15" fmla="*/ 1511306 h 1511306"/>
              <a:gd name="connsiteX16" fmla="*/ 4319855 w 10447252"/>
              <a:gd name="connsiteY16" fmla="*/ 1511306 h 1511306"/>
              <a:gd name="connsiteX17" fmla="*/ 4310215 w 10447252"/>
              <a:gd name="connsiteY17" fmla="*/ 1511306 h 1511306"/>
              <a:gd name="connsiteX18" fmla="*/ 3340133 w 10447252"/>
              <a:gd name="connsiteY18" fmla="*/ 1511306 h 1511306"/>
              <a:gd name="connsiteX19" fmla="*/ 3292695 w 10447252"/>
              <a:gd name="connsiteY19" fmla="*/ 1511306 h 1511306"/>
              <a:gd name="connsiteX20" fmla="*/ 3100647 w 10447252"/>
              <a:gd name="connsiteY20" fmla="*/ 1511306 h 1511306"/>
              <a:gd name="connsiteX21" fmla="*/ 0 w 10447252"/>
              <a:gd name="connsiteY21" fmla="*/ 1511306 h 1511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0447252" h="1511306" extrusionOk="0">
                <a:moveTo>
                  <a:pt x="0" y="0"/>
                </a:moveTo>
                <a:lnTo>
                  <a:pt x="3100647" y="0"/>
                </a:lnTo>
                <a:lnTo>
                  <a:pt x="3292695" y="0"/>
                </a:lnTo>
                <a:lnTo>
                  <a:pt x="3340133" y="0"/>
                </a:lnTo>
                <a:lnTo>
                  <a:pt x="4310215" y="0"/>
                </a:lnTo>
                <a:lnTo>
                  <a:pt x="5506390" y="0"/>
                </a:lnTo>
                <a:lnTo>
                  <a:pt x="5506390" y="2544"/>
                </a:lnTo>
                <a:lnTo>
                  <a:pt x="5901778" y="2544"/>
                </a:lnTo>
                <a:lnTo>
                  <a:pt x="5901778" y="0"/>
                </a:lnTo>
                <a:lnTo>
                  <a:pt x="10447252" y="0"/>
                </a:lnTo>
                <a:lnTo>
                  <a:pt x="9749635" y="1511301"/>
                </a:lnTo>
                <a:lnTo>
                  <a:pt x="5901779" y="1511301"/>
                </a:lnTo>
                <a:lnTo>
                  <a:pt x="5901779" y="1511304"/>
                </a:lnTo>
                <a:lnTo>
                  <a:pt x="5506390" y="1511304"/>
                </a:lnTo>
                <a:lnTo>
                  <a:pt x="5506390" y="1511306"/>
                </a:lnTo>
                <a:lnTo>
                  <a:pt x="4434058" y="1511306"/>
                </a:lnTo>
                <a:lnTo>
                  <a:pt x="4319855" y="1511306"/>
                </a:lnTo>
                <a:lnTo>
                  <a:pt x="4310215" y="1511306"/>
                </a:lnTo>
                <a:lnTo>
                  <a:pt x="3340133" y="1511306"/>
                </a:lnTo>
                <a:lnTo>
                  <a:pt x="3292695" y="1511306"/>
                </a:lnTo>
                <a:lnTo>
                  <a:pt x="3100647" y="1511306"/>
                </a:lnTo>
                <a:lnTo>
                  <a:pt x="0" y="1511306"/>
                </a:lnTo>
                <a:close/>
              </a:path>
            </a:pathLst>
          </a:custGeom>
          <a:solidFill>
            <a:srgbClr val="DDDC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Freeform: Shape 12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9862891" y="5346700"/>
            <a:ext cx="2329109" cy="1511301"/>
          </a:xfrm>
          <a:custGeom>
            <a:avLst/>
            <a:gdLst>
              <a:gd name="connsiteX0" fmla="*/ 697617 w 2329109"/>
              <a:gd name="connsiteY0" fmla="*/ 0 h 1511301"/>
              <a:gd name="connsiteX1" fmla="*/ 2329109 w 2329109"/>
              <a:gd name="connsiteY1" fmla="*/ 0 h 1511301"/>
              <a:gd name="connsiteX2" fmla="*/ 2329109 w 2329109"/>
              <a:gd name="connsiteY2" fmla="*/ 1511301 h 1511301"/>
              <a:gd name="connsiteX3" fmla="*/ 0 w 2329109"/>
              <a:gd name="connsiteY3" fmla="*/ 1511301 h 1511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9109" h="1511301" extrusionOk="0">
                <a:moveTo>
                  <a:pt x="697617" y="0"/>
                </a:moveTo>
                <a:lnTo>
                  <a:pt x="2329109" y="0"/>
                </a:lnTo>
                <a:lnTo>
                  <a:pt x="2329109" y="1511301"/>
                </a:lnTo>
                <a:lnTo>
                  <a:pt x="0" y="1511301"/>
                </a:lnTo>
                <a:close/>
              </a:path>
            </a:pathLst>
          </a:custGeom>
          <a:solidFill>
            <a:srgbClr val="404040">
              <a:alpha val="8470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defRPr/>
            </a:pPr>
            <a:endParaRPr lang="en-US"/>
          </a:p>
        </p:txBody>
      </p:sp>
      <p:pic>
        <p:nvPicPr>
          <p:cNvPr id="7" name="Picture 7" descr="A close up of a logo&#10;&#10;Description automatically generated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506843" y="422550"/>
            <a:ext cx="1566290" cy="1566290"/>
          </a:xfrm>
          <a:prstGeom prst="rect">
            <a:avLst/>
          </a:prstGeom>
        </p:spPr>
      </p:pic>
      <p:pic>
        <p:nvPicPr>
          <p:cNvPr id="8" name="Picture 13" descr="A close up of a sign&#10;&#10;Description automatically generated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2768078" y="422550"/>
            <a:ext cx="1566290" cy="1566290"/>
          </a:xfrm>
          <a:prstGeom prst="rect">
            <a:avLst/>
          </a:prstGeom>
        </p:spPr>
      </p:pic>
      <p:pic>
        <p:nvPicPr>
          <p:cNvPr id="9" name="Picture 21" descr="A close up of a logo&#10;&#10;Description automatically generated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5029313" y="422550"/>
            <a:ext cx="1566290" cy="1566290"/>
          </a:xfrm>
          <a:prstGeom prst="rect">
            <a:avLst/>
          </a:prstGeom>
        </p:spPr>
      </p:pic>
      <p:pic>
        <p:nvPicPr>
          <p:cNvPr id="10" name="Picture 27" descr="A picture containing umbrella&#10;&#10;Description automatically generated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9712262" y="422550"/>
            <a:ext cx="1566290" cy="1566290"/>
          </a:xfrm>
          <a:prstGeom prst="rect">
            <a:avLst/>
          </a:prstGeom>
        </p:spPr>
      </p:pic>
      <p:pic>
        <p:nvPicPr>
          <p:cNvPr id="11" name="Picture 29" descr="A picture containing building, door, window&#10;&#10;Description automatically generated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506843" y="2924944"/>
            <a:ext cx="1566289" cy="1566289"/>
          </a:xfrm>
          <a:prstGeom prst="rect">
            <a:avLst/>
          </a:prstGeom>
        </p:spPr>
      </p:pic>
      <p:pic>
        <p:nvPicPr>
          <p:cNvPr id="12" name="Picture 31" descr="A picture containing building, clock&#10;&#10;Description automatically generated"/>
          <p:cNvPicPr>
            <a:picLocks noChangeAspect="1"/>
          </p:cNvPicPr>
          <p:nvPr/>
        </p:nvPicPr>
        <p:blipFill>
          <a:blip r:embed="rId7"/>
          <a:stretch/>
        </p:blipFill>
        <p:spPr bwMode="auto">
          <a:xfrm>
            <a:off x="2768078" y="2924944"/>
            <a:ext cx="1566289" cy="1566289"/>
          </a:xfrm>
          <a:prstGeom prst="rect">
            <a:avLst/>
          </a:prstGeom>
        </p:spPr>
      </p:pic>
      <p:pic>
        <p:nvPicPr>
          <p:cNvPr id="13" name="Picture 33" descr="A picture containing drawing&#10;&#10;Description automatically generated"/>
          <p:cNvPicPr>
            <a:picLocks noChangeAspect="1"/>
          </p:cNvPicPr>
          <p:nvPr/>
        </p:nvPicPr>
        <p:blipFill>
          <a:blip r:embed="rId8"/>
          <a:stretch/>
        </p:blipFill>
        <p:spPr bwMode="auto">
          <a:xfrm>
            <a:off x="5015880" y="2924944"/>
            <a:ext cx="1566289" cy="1566289"/>
          </a:xfrm>
          <a:prstGeom prst="rect">
            <a:avLst/>
          </a:prstGeom>
        </p:spPr>
      </p:pic>
      <p:pic>
        <p:nvPicPr>
          <p:cNvPr id="14" name="Picture 35" descr="A picture containing drawing&#10;&#10;Description automatically generated"/>
          <p:cNvPicPr>
            <a:picLocks noChangeAspect="1"/>
          </p:cNvPicPr>
          <p:nvPr/>
        </p:nvPicPr>
        <p:blipFill>
          <a:blip r:embed="rId9"/>
          <a:stretch/>
        </p:blipFill>
        <p:spPr bwMode="auto">
          <a:xfrm>
            <a:off x="7266015" y="2942831"/>
            <a:ext cx="1566289" cy="1566289"/>
          </a:xfrm>
          <a:prstGeom prst="rect">
            <a:avLst/>
          </a:prstGeom>
        </p:spPr>
      </p:pic>
      <p:pic>
        <p:nvPicPr>
          <p:cNvPr id="15" name="Picture 37" descr="A picture containing object, clock&#10;&#10;Description automatically generated"/>
          <p:cNvPicPr>
            <a:picLocks noChangeAspect="1"/>
          </p:cNvPicPr>
          <p:nvPr/>
        </p:nvPicPr>
        <p:blipFill>
          <a:blip r:embed="rId10"/>
          <a:stretch/>
        </p:blipFill>
        <p:spPr bwMode="auto">
          <a:xfrm>
            <a:off x="9714287" y="2942831"/>
            <a:ext cx="1566289" cy="1566289"/>
          </a:xfrm>
          <a:prstGeom prst="rect">
            <a:avLst/>
          </a:prstGeom>
        </p:spPr>
      </p:pic>
      <p:pic>
        <p:nvPicPr>
          <p:cNvPr id="16" name="Picture 38" descr="A picture containing drawing&#10;&#10;Description automatically generated"/>
          <p:cNvPicPr>
            <a:picLocks noChangeAspect="1"/>
          </p:cNvPicPr>
          <p:nvPr/>
        </p:nvPicPr>
        <p:blipFill>
          <a:blip r:embed="rId11"/>
          <a:stretch/>
        </p:blipFill>
        <p:spPr bwMode="auto">
          <a:xfrm>
            <a:off x="7290548" y="422550"/>
            <a:ext cx="1566290" cy="1566290"/>
          </a:xfrm>
          <a:prstGeom prst="rect">
            <a:avLst/>
          </a:prstGeom>
        </p:spPr>
      </p:pic>
      <p:sp>
        <p:nvSpPr>
          <p:cNvPr id="17" name="TextBox 39"/>
          <p:cNvSpPr>
            <a:spLocks/>
          </p:cNvSpPr>
          <p:nvPr/>
        </p:nvSpPr>
        <p:spPr bwMode="auto">
          <a:xfrm>
            <a:off x="336557" y="2017727"/>
            <a:ext cx="19068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/>
              <a:t>Home Health</a:t>
            </a:r>
            <a:endParaRPr/>
          </a:p>
        </p:txBody>
      </p:sp>
      <p:sp>
        <p:nvSpPr>
          <p:cNvPr id="18" name="TextBox 40"/>
          <p:cNvSpPr>
            <a:spLocks/>
          </p:cNvSpPr>
          <p:nvPr/>
        </p:nvSpPr>
        <p:spPr bwMode="auto">
          <a:xfrm>
            <a:off x="2604965" y="2025047"/>
            <a:ext cx="19068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/>
              <a:t>Hospice</a:t>
            </a:r>
            <a:endParaRPr/>
          </a:p>
        </p:txBody>
      </p:sp>
      <p:sp>
        <p:nvSpPr>
          <p:cNvPr id="19" name="TextBox 41"/>
          <p:cNvSpPr>
            <a:spLocks/>
          </p:cNvSpPr>
          <p:nvPr/>
        </p:nvSpPr>
        <p:spPr bwMode="auto">
          <a:xfrm>
            <a:off x="4751843" y="2026920"/>
            <a:ext cx="21362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dirty="0"/>
              <a:t>Housing Operations &amp; Policy</a:t>
            </a:r>
            <a:endParaRPr dirty="0"/>
          </a:p>
        </p:txBody>
      </p:sp>
      <p:sp>
        <p:nvSpPr>
          <p:cNvPr id="20" name="TextBox 42"/>
          <p:cNvSpPr>
            <a:spLocks/>
          </p:cNvSpPr>
          <p:nvPr/>
        </p:nvSpPr>
        <p:spPr bwMode="auto">
          <a:xfrm>
            <a:off x="6982574" y="2017727"/>
            <a:ext cx="21362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/>
              <a:t>HR/Workforce</a:t>
            </a:r>
            <a:endParaRPr/>
          </a:p>
        </p:txBody>
      </p:sp>
      <p:sp>
        <p:nvSpPr>
          <p:cNvPr id="21" name="TextBox 43"/>
          <p:cNvSpPr>
            <a:spLocks/>
          </p:cNvSpPr>
          <p:nvPr/>
        </p:nvSpPr>
        <p:spPr bwMode="auto">
          <a:xfrm>
            <a:off x="9432363" y="2015135"/>
            <a:ext cx="21362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dirty="0"/>
              <a:t>LGBT</a:t>
            </a:r>
            <a:endParaRPr dirty="0"/>
          </a:p>
        </p:txBody>
      </p:sp>
      <p:sp>
        <p:nvSpPr>
          <p:cNvPr id="22" name="TextBox 44"/>
          <p:cNvSpPr>
            <a:spLocks/>
          </p:cNvSpPr>
          <p:nvPr/>
        </p:nvSpPr>
        <p:spPr bwMode="auto">
          <a:xfrm>
            <a:off x="221863" y="4514137"/>
            <a:ext cx="21362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dirty="0"/>
              <a:t>Life Plan Community (CCRC) </a:t>
            </a:r>
            <a:endParaRPr dirty="0"/>
          </a:p>
        </p:txBody>
      </p:sp>
      <p:sp>
        <p:nvSpPr>
          <p:cNvPr id="23" name="TextBox 45"/>
          <p:cNvSpPr>
            <a:spLocks/>
          </p:cNvSpPr>
          <p:nvPr/>
        </p:nvSpPr>
        <p:spPr bwMode="auto">
          <a:xfrm>
            <a:off x="2423592" y="4521894"/>
            <a:ext cx="22409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dirty="0"/>
              <a:t>Life Plan Community (CCRC) - Single Site Providers</a:t>
            </a:r>
            <a:endParaRPr dirty="0"/>
          </a:p>
        </p:txBody>
      </p:sp>
      <p:sp>
        <p:nvSpPr>
          <p:cNvPr id="24" name="TextBox 46"/>
          <p:cNvSpPr>
            <a:spLocks/>
          </p:cNvSpPr>
          <p:nvPr/>
        </p:nvSpPr>
        <p:spPr bwMode="auto">
          <a:xfrm>
            <a:off x="4727848" y="4530529"/>
            <a:ext cx="21362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dirty="0"/>
              <a:t>Living Well With Dementia</a:t>
            </a:r>
            <a:endParaRPr dirty="0"/>
          </a:p>
        </p:txBody>
      </p:sp>
      <p:sp>
        <p:nvSpPr>
          <p:cNvPr id="25" name="TextBox 47"/>
          <p:cNvSpPr>
            <a:spLocks/>
          </p:cNvSpPr>
          <p:nvPr/>
        </p:nvSpPr>
        <p:spPr bwMode="auto">
          <a:xfrm>
            <a:off x="7005569" y="4533156"/>
            <a:ext cx="21362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/>
              <a:t>Managed Care</a:t>
            </a:r>
            <a:endParaRPr/>
          </a:p>
        </p:txBody>
      </p:sp>
      <p:sp>
        <p:nvSpPr>
          <p:cNvPr id="26" name="TextBox 48"/>
          <p:cNvSpPr>
            <a:spLocks/>
          </p:cNvSpPr>
          <p:nvPr/>
        </p:nvSpPr>
        <p:spPr bwMode="auto">
          <a:xfrm>
            <a:off x="9432363" y="4564912"/>
            <a:ext cx="21362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dirty="0"/>
              <a:t>Marketing</a:t>
            </a:r>
            <a:endParaRPr dirty="0"/>
          </a:p>
        </p:txBody>
      </p:sp>
      <p:pic>
        <p:nvPicPr>
          <p:cNvPr id="27" name="Picture 26" descr="A close up of a logo&#10;&#10;Description automatically generated">
            <a:extLst>
              <a:ext uri="{FF2B5EF4-FFF2-40B4-BE49-F238E27FC236}">
                <a16:creationId xmlns:a16="http://schemas.microsoft.com/office/drawing/2014/main" id="{A475F234-7BCC-F240-B102-CBC4D77EE178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355064" y="5938771"/>
            <a:ext cx="1717600" cy="668960"/>
          </a:xfrm>
          <a:prstGeom prst="rect">
            <a:avLst/>
          </a:prstGeom>
        </p:spPr>
      </p:pic>
      <p:sp>
        <p:nvSpPr>
          <p:cNvPr id="29" name="Rectangle 2">
            <a:extLst>
              <a:ext uri="{FF2B5EF4-FFF2-40B4-BE49-F238E27FC236}">
                <a16:creationId xmlns:a16="http://schemas.microsoft.com/office/drawing/2014/main" id="{501D6C22-8F6A-428C-A48C-7E618B2EBA4A}"/>
              </a:ext>
            </a:extLst>
          </p:cNvPr>
          <p:cNvSpPr/>
          <p:nvPr/>
        </p:nvSpPr>
        <p:spPr bwMode="auto">
          <a:xfrm>
            <a:off x="243165" y="5615605"/>
            <a:ext cx="49167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4000" b="1" dirty="0">
                <a:solidFill>
                  <a:srgbClr val="56575B"/>
                </a:solidFill>
                <a:latin typeface="KievitOT-Bold"/>
              </a:rPr>
              <a:t>More Than 25 Groups</a:t>
            </a:r>
            <a:endParaRPr sz="40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6221707-C587-47D2-A0B4-D1D8B2F5CA7B}"/>
              </a:ext>
            </a:extLst>
          </p:cNvPr>
          <p:cNvSpPr txBox="1"/>
          <p:nvPr/>
        </p:nvSpPr>
        <p:spPr bwMode="auto">
          <a:xfrm flipH="1">
            <a:off x="262637" y="6423065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56575B"/>
                </a:solidFill>
              </a:rPr>
              <a:t>Community.LeadingAge.org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Freeform: Shape 10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-1" y="5346694"/>
            <a:ext cx="10447252" cy="1511306"/>
          </a:xfrm>
          <a:custGeom>
            <a:avLst/>
            <a:gdLst>
              <a:gd name="connsiteX0" fmla="*/ 0 w 10447252"/>
              <a:gd name="connsiteY0" fmla="*/ 0 h 1511306"/>
              <a:gd name="connsiteX1" fmla="*/ 3100647 w 10447252"/>
              <a:gd name="connsiteY1" fmla="*/ 0 h 1511306"/>
              <a:gd name="connsiteX2" fmla="*/ 3292695 w 10447252"/>
              <a:gd name="connsiteY2" fmla="*/ 0 h 1511306"/>
              <a:gd name="connsiteX3" fmla="*/ 3340133 w 10447252"/>
              <a:gd name="connsiteY3" fmla="*/ 0 h 1511306"/>
              <a:gd name="connsiteX4" fmla="*/ 4310215 w 10447252"/>
              <a:gd name="connsiteY4" fmla="*/ 0 h 1511306"/>
              <a:gd name="connsiteX5" fmla="*/ 5506390 w 10447252"/>
              <a:gd name="connsiteY5" fmla="*/ 0 h 1511306"/>
              <a:gd name="connsiteX6" fmla="*/ 5506390 w 10447252"/>
              <a:gd name="connsiteY6" fmla="*/ 2544 h 1511306"/>
              <a:gd name="connsiteX7" fmla="*/ 5901778 w 10447252"/>
              <a:gd name="connsiteY7" fmla="*/ 2544 h 1511306"/>
              <a:gd name="connsiteX8" fmla="*/ 5901778 w 10447252"/>
              <a:gd name="connsiteY8" fmla="*/ 0 h 1511306"/>
              <a:gd name="connsiteX9" fmla="*/ 10447252 w 10447252"/>
              <a:gd name="connsiteY9" fmla="*/ 0 h 1511306"/>
              <a:gd name="connsiteX10" fmla="*/ 9749635 w 10447252"/>
              <a:gd name="connsiteY10" fmla="*/ 1511301 h 1511306"/>
              <a:gd name="connsiteX11" fmla="*/ 5901779 w 10447252"/>
              <a:gd name="connsiteY11" fmla="*/ 1511301 h 1511306"/>
              <a:gd name="connsiteX12" fmla="*/ 5901779 w 10447252"/>
              <a:gd name="connsiteY12" fmla="*/ 1511304 h 1511306"/>
              <a:gd name="connsiteX13" fmla="*/ 5506390 w 10447252"/>
              <a:gd name="connsiteY13" fmla="*/ 1511304 h 1511306"/>
              <a:gd name="connsiteX14" fmla="*/ 5506390 w 10447252"/>
              <a:gd name="connsiteY14" fmla="*/ 1511306 h 1511306"/>
              <a:gd name="connsiteX15" fmla="*/ 4434058 w 10447252"/>
              <a:gd name="connsiteY15" fmla="*/ 1511306 h 1511306"/>
              <a:gd name="connsiteX16" fmla="*/ 4319855 w 10447252"/>
              <a:gd name="connsiteY16" fmla="*/ 1511306 h 1511306"/>
              <a:gd name="connsiteX17" fmla="*/ 4310215 w 10447252"/>
              <a:gd name="connsiteY17" fmla="*/ 1511306 h 1511306"/>
              <a:gd name="connsiteX18" fmla="*/ 3340133 w 10447252"/>
              <a:gd name="connsiteY18" fmla="*/ 1511306 h 1511306"/>
              <a:gd name="connsiteX19" fmla="*/ 3292695 w 10447252"/>
              <a:gd name="connsiteY19" fmla="*/ 1511306 h 1511306"/>
              <a:gd name="connsiteX20" fmla="*/ 3100647 w 10447252"/>
              <a:gd name="connsiteY20" fmla="*/ 1511306 h 1511306"/>
              <a:gd name="connsiteX21" fmla="*/ 0 w 10447252"/>
              <a:gd name="connsiteY21" fmla="*/ 1511306 h 1511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0447252" h="1511306" extrusionOk="0">
                <a:moveTo>
                  <a:pt x="0" y="0"/>
                </a:moveTo>
                <a:lnTo>
                  <a:pt x="3100647" y="0"/>
                </a:lnTo>
                <a:lnTo>
                  <a:pt x="3292695" y="0"/>
                </a:lnTo>
                <a:lnTo>
                  <a:pt x="3340133" y="0"/>
                </a:lnTo>
                <a:lnTo>
                  <a:pt x="4310215" y="0"/>
                </a:lnTo>
                <a:lnTo>
                  <a:pt x="5506390" y="0"/>
                </a:lnTo>
                <a:lnTo>
                  <a:pt x="5506390" y="2544"/>
                </a:lnTo>
                <a:lnTo>
                  <a:pt x="5901778" y="2544"/>
                </a:lnTo>
                <a:lnTo>
                  <a:pt x="5901778" y="0"/>
                </a:lnTo>
                <a:lnTo>
                  <a:pt x="10447252" y="0"/>
                </a:lnTo>
                <a:lnTo>
                  <a:pt x="9749635" y="1511301"/>
                </a:lnTo>
                <a:lnTo>
                  <a:pt x="5901779" y="1511301"/>
                </a:lnTo>
                <a:lnTo>
                  <a:pt x="5901779" y="1511304"/>
                </a:lnTo>
                <a:lnTo>
                  <a:pt x="5506390" y="1511304"/>
                </a:lnTo>
                <a:lnTo>
                  <a:pt x="5506390" y="1511306"/>
                </a:lnTo>
                <a:lnTo>
                  <a:pt x="4434058" y="1511306"/>
                </a:lnTo>
                <a:lnTo>
                  <a:pt x="4319855" y="1511306"/>
                </a:lnTo>
                <a:lnTo>
                  <a:pt x="4310215" y="1511306"/>
                </a:lnTo>
                <a:lnTo>
                  <a:pt x="3340133" y="1511306"/>
                </a:lnTo>
                <a:lnTo>
                  <a:pt x="3292695" y="1511306"/>
                </a:lnTo>
                <a:lnTo>
                  <a:pt x="3100647" y="1511306"/>
                </a:lnTo>
                <a:lnTo>
                  <a:pt x="0" y="1511306"/>
                </a:lnTo>
                <a:close/>
              </a:path>
            </a:pathLst>
          </a:custGeom>
          <a:solidFill>
            <a:srgbClr val="DDDC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Freeform: Shape 12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9862891" y="5346700"/>
            <a:ext cx="2329109" cy="1511301"/>
          </a:xfrm>
          <a:custGeom>
            <a:avLst/>
            <a:gdLst>
              <a:gd name="connsiteX0" fmla="*/ 697617 w 2329109"/>
              <a:gd name="connsiteY0" fmla="*/ 0 h 1511301"/>
              <a:gd name="connsiteX1" fmla="*/ 2329109 w 2329109"/>
              <a:gd name="connsiteY1" fmla="*/ 0 h 1511301"/>
              <a:gd name="connsiteX2" fmla="*/ 2329109 w 2329109"/>
              <a:gd name="connsiteY2" fmla="*/ 1511301 h 1511301"/>
              <a:gd name="connsiteX3" fmla="*/ 0 w 2329109"/>
              <a:gd name="connsiteY3" fmla="*/ 1511301 h 1511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9109" h="1511301" extrusionOk="0">
                <a:moveTo>
                  <a:pt x="697617" y="0"/>
                </a:moveTo>
                <a:lnTo>
                  <a:pt x="2329109" y="0"/>
                </a:lnTo>
                <a:lnTo>
                  <a:pt x="2329109" y="1511301"/>
                </a:lnTo>
                <a:lnTo>
                  <a:pt x="0" y="1511301"/>
                </a:lnTo>
                <a:close/>
              </a:path>
            </a:pathLst>
          </a:custGeom>
          <a:solidFill>
            <a:srgbClr val="404040">
              <a:alpha val="8470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defRPr/>
            </a:pPr>
            <a:endParaRPr lang="en-US"/>
          </a:p>
        </p:txBody>
      </p:sp>
      <p:pic>
        <p:nvPicPr>
          <p:cNvPr id="7" name="Picture 4" descr="A picture containing drawing&#10;&#10;Description automatically generated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458103" y="449441"/>
            <a:ext cx="1566290" cy="1566290"/>
          </a:xfrm>
          <a:prstGeom prst="rect">
            <a:avLst/>
          </a:prstGeom>
        </p:spPr>
      </p:pic>
      <p:pic>
        <p:nvPicPr>
          <p:cNvPr id="8" name="Picture 6" descr="A drawing of a cartoon character&#10;&#10;Description automatically generated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2662578" y="449441"/>
            <a:ext cx="1566290" cy="1566290"/>
          </a:xfrm>
          <a:prstGeom prst="rect">
            <a:avLst/>
          </a:prstGeom>
        </p:spPr>
      </p:pic>
      <p:pic>
        <p:nvPicPr>
          <p:cNvPr id="9" name="Picture 9" descr="A close up of a sign&#10;&#10;Description automatically generated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5003088" y="449441"/>
            <a:ext cx="1566290" cy="1566290"/>
          </a:xfrm>
          <a:prstGeom prst="rect">
            <a:avLst/>
          </a:prstGeom>
        </p:spPr>
      </p:pic>
      <p:pic>
        <p:nvPicPr>
          <p:cNvPr id="10" name="Picture 14" descr="A picture containing drawing&#10;&#10;Description automatically generated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7188913" y="439597"/>
            <a:ext cx="1566290" cy="1566290"/>
          </a:xfrm>
          <a:prstGeom prst="rect">
            <a:avLst/>
          </a:prstGeom>
        </p:spPr>
      </p:pic>
      <p:pic>
        <p:nvPicPr>
          <p:cNvPr id="11" name="Picture 16" descr="A close up of a logo&#10;&#10;Description automatically generated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9461155" y="429752"/>
            <a:ext cx="1566290" cy="1566290"/>
          </a:xfrm>
          <a:prstGeom prst="rect">
            <a:avLst/>
          </a:prstGeom>
        </p:spPr>
      </p:pic>
      <p:pic>
        <p:nvPicPr>
          <p:cNvPr id="12" name="Picture 18" descr="A picture containing drawing&#10;&#10;Description automatically generated"/>
          <p:cNvPicPr>
            <a:picLocks noChangeAspect="1"/>
          </p:cNvPicPr>
          <p:nvPr/>
        </p:nvPicPr>
        <p:blipFill>
          <a:blip r:embed="rId7"/>
          <a:stretch/>
        </p:blipFill>
        <p:spPr bwMode="auto">
          <a:xfrm>
            <a:off x="1594455" y="2942830"/>
            <a:ext cx="1566290" cy="1566290"/>
          </a:xfrm>
          <a:prstGeom prst="rect">
            <a:avLst/>
          </a:prstGeom>
        </p:spPr>
      </p:pic>
      <p:pic>
        <p:nvPicPr>
          <p:cNvPr id="13" name="Picture 20" descr="A close up of a logo&#10;&#10;Description automatically generated"/>
          <p:cNvPicPr>
            <a:picLocks noChangeAspect="1"/>
          </p:cNvPicPr>
          <p:nvPr/>
        </p:nvPicPr>
        <p:blipFill>
          <a:blip r:embed="rId8"/>
          <a:stretch/>
        </p:blipFill>
        <p:spPr bwMode="auto">
          <a:xfrm>
            <a:off x="3796053" y="2942830"/>
            <a:ext cx="1566290" cy="1566290"/>
          </a:xfrm>
          <a:prstGeom prst="rect">
            <a:avLst/>
          </a:prstGeom>
        </p:spPr>
      </p:pic>
      <p:pic>
        <p:nvPicPr>
          <p:cNvPr id="14" name="Picture 25" descr="A close up of a sign&#10;&#10;Description automatically generated"/>
          <p:cNvPicPr>
            <a:picLocks noChangeAspect="1"/>
          </p:cNvPicPr>
          <p:nvPr/>
        </p:nvPicPr>
        <p:blipFill>
          <a:blip r:embed="rId9"/>
          <a:stretch/>
        </p:blipFill>
        <p:spPr bwMode="auto">
          <a:xfrm>
            <a:off x="6136563" y="2942830"/>
            <a:ext cx="1566290" cy="1566290"/>
          </a:xfrm>
          <a:prstGeom prst="rect">
            <a:avLst/>
          </a:prstGeom>
        </p:spPr>
      </p:pic>
      <p:pic>
        <p:nvPicPr>
          <p:cNvPr id="15" name="Picture 32" descr="A picture containing table&#10;&#10;Description automatically generated"/>
          <p:cNvPicPr>
            <a:picLocks noChangeAspect="1"/>
          </p:cNvPicPr>
          <p:nvPr/>
        </p:nvPicPr>
        <p:blipFill>
          <a:blip r:embed="rId10"/>
          <a:stretch/>
        </p:blipFill>
        <p:spPr bwMode="auto">
          <a:xfrm>
            <a:off x="8492847" y="2942830"/>
            <a:ext cx="1566290" cy="1566290"/>
          </a:xfrm>
          <a:prstGeom prst="rect">
            <a:avLst/>
          </a:prstGeom>
        </p:spPr>
      </p:pic>
      <p:sp>
        <p:nvSpPr>
          <p:cNvPr id="16" name="TextBox 38"/>
          <p:cNvSpPr>
            <a:spLocks/>
          </p:cNvSpPr>
          <p:nvPr/>
        </p:nvSpPr>
        <p:spPr bwMode="auto">
          <a:xfrm>
            <a:off x="173125" y="2015731"/>
            <a:ext cx="21362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dirty="0"/>
              <a:t>Next Gen Professionals</a:t>
            </a:r>
            <a:endParaRPr dirty="0"/>
          </a:p>
        </p:txBody>
      </p:sp>
      <p:sp>
        <p:nvSpPr>
          <p:cNvPr id="17" name="TextBox 39"/>
          <p:cNvSpPr>
            <a:spLocks/>
          </p:cNvSpPr>
          <p:nvPr/>
        </p:nvSpPr>
        <p:spPr bwMode="auto">
          <a:xfrm>
            <a:off x="2377600" y="2032027"/>
            <a:ext cx="21362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/>
              <a:t>Nursing Homes</a:t>
            </a:r>
            <a:endParaRPr/>
          </a:p>
        </p:txBody>
      </p:sp>
      <p:sp>
        <p:nvSpPr>
          <p:cNvPr id="18" name="TextBox 40"/>
          <p:cNvSpPr>
            <a:spLocks/>
          </p:cNvSpPr>
          <p:nvPr/>
        </p:nvSpPr>
        <p:spPr bwMode="auto">
          <a:xfrm>
            <a:off x="4718110" y="2032027"/>
            <a:ext cx="21362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/>
              <a:t>PACE</a:t>
            </a:r>
            <a:endParaRPr/>
          </a:p>
        </p:txBody>
      </p:sp>
      <p:sp>
        <p:nvSpPr>
          <p:cNvPr id="19" name="TextBox 41"/>
          <p:cNvSpPr>
            <a:spLocks/>
          </p:cNvSpPr>
          <p:nvPr/>
        </p:nvSpPr>
        <p:spPr bwMode="auto">
          <a:xfrm>
            <a:off x="6903934" y="2032027"/>
            <a:ext cx="21362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dirty="0"/>
              <a:t>Payroll-Based Journal (PBJ)</a:t>
            </a:r>
            <a:endParaRPr dirty="0"/>
          </a:p>
        </p:txBody>
      </p:sp>
      <p:sp>
        <p:nvSpPr>
          <p:cNvPr id="20" name="TextBox 42"/>
          <p:cNvSpPr>
            <a:spLocks/>
          </p:cNvSpPr>
          <p:nvPr/>
        </p:nvSpPr>
        <p:spPr bwMode="auto">
          <a:xfrm>
            <a:off x="9244444" y="2044946"/>
            <a:ext cx="21362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/>
              <a:t>Philanthropy</a:t>
            </a:r>
            <a:endParaRPr/>
          </a:p>
        </p:txBody>
      </p:sp>
      <p:sp>
        <p:nvSpPr>
          <p:cNvPr id="21" name="TextBox 43"/>
          <p:cNvSpPr>
            <a:spLocks/>
          </p:cNvSpPr>
          <p:nvPr/>
        </p:nvSpPr>
        <p:spPr bwMode="auto">
          <a:xfrm>
            <a:off x="1306958" y="4571836"/>
            <a:ext cx="21362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dirty="0"/>
              <a:t>Rural Providers</a:t>
            </a:r>
            <a:endParaRPr dirty="0"/>
          </a:p>
        </p:txBody>
      </p:sp>
      <p:sp>
        <p:nvSpPr>
          <p:cNvPr id="22" name="TextBox 44"/>
          <p:cNvSpPr>
            <a:spLocks/>
          </p:cNvSpPr>
          <p:nvPr/>
        </p:nvSpPr>
        <p:spPr bwMode="auto">
          <a:xfrm>
            <a:off x="3503712" y="4558917"/>
            <a:ext cx="21362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dirty="0"/>
              <a:t>Social Accountability </a:t>
            </a:r>
            <a:endParaRPr dirty="0"/>
          </a:p>
        </p:txBody>
      </p:sp>
      <p:sp>
        <p:nvSpPr>
          <p:cNvPr id="23" name="TextBox 45"/>
          <p:cNvSpPr>
            <a:spLocks/>
          </p:cNvSpPr>
          <p:nvPr/>
        </p:nvSpPr>
        <p:spPr bwMode="auto">
          <a:xfrm>
            <a:off x="5891843" y="4558917"/>
            <a:ext cx="21362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/>
              <a:t>Social Work</a:t>
            </a:r>
            <a:endParaRPr/>
          </a:p>
        </p:txBody>
      </p:sp>
      <p:sp>
        <p:nvSpPr>
          <p:cNvPr id="24" name="TextBox 47"/>
          <p:cNvSpPr>
            <a:spLocks/>
          </p:cNvSpPr>
          <p:nvPr/>
        </p:nvSpPr>
        <p:spPr bwMode="auto">
          <a:xfrm>
            <a:off x="8208227" y="4567184"/>
            <a:ext cx="21362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dirty="0"/>
              <a:t>Student Program</a:t>
            </a:r>
            <a:endParaRPr dirty="0"/>
          </a:p>
        </p:txBody>
      </p:sp>
      <p:pic>
        <p:nvPicPr>
          <p:cNvPr id="25" name="Picture 24" descr="A close up of a logo&#10;&#10;Description automatically generated">
            <a:extLst>
              <a:ext uri="{FF2B5EF4-FFF2-40B4-BE49-F238E27FC236}">
                <a16:creationId xmlns:a16="http://schemas.microsoft.com/office/drawing/2014/main" id="{746F0A9B-19E6-B94A-B780-1EF843A55D99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355064" y="5938771"/>
            <a:ext cx="1717600" cy="668960"/>
          </a:xfrm>
          <a:prstGeom prst="rect">
            <a:avLst/>
          </a:prstGeom>
        </p:spPr>
      </p:pic>
      <p:sp>
        <p:nvSpPr>
          <p:cNvPr id="27" name="Rectangle 2">
            <a:extLst>
              <a:ext uri="{FF2B5EF4-FFF2-40B4-BE49-F238E27FC236}">
                <a16:creationId xmlns:a16="http://schemas.microsoft.com/office/drawing/2014/main" id="{2B44E93B-587D-4AD5-8B4F-56F5CFFAC3B5}"/>
              </a:ext>
            </a:extLst>
          </p:cNvPr>
          <p:cNvSpPr/>
          <p:nvPr/>
        </p:nvSpPr>
        <p:spPr bwMode="auto">
          <a:xfrm>
            <a:off x="263352" y="5615605"/>
            <a:ext cx="49167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4000" b="1" dirty="0">
                <a:solidFill>
                  <a:srgbClr val="56575B"/>
                </a:solidFill>
                <a:latin typeface="KievitOT-Bold"/>
              </a:rPr>
              <a:t>More Than 25 Groups</a:t>
            </a:r>
            <a:endParaRPr sz="40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143D432-C56D-46AA-A644-1CBCABB7F7DD}"/>
              </a:ext>
            </a:extLst>
          </p:cNvPr>
          <p:cNvSpPr txBox="1"/>
          <p:nvPr/>
        </p:nvSpPr>
        <p:spPr bwMode="auto">
          <a:xfrm flipH="1">
            <a:off x="282824" y="6423065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56575B"/>
                </a:solidFill>
              </a:rPr>
              <a:t>Community.LeadingAge.org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Freeform: Shape 10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-1" y="5346694"/>
            <a:ext cx="10447252" cy="1511306"/>
          </a:xfrm>
          <a:custGeom>
            <a:avLst/>
            <a:gdLst>
              <a:gd name="connsiteX0" fmla="*/ 0 w 10447252"/>
              <a:gd name="connsiteY0" fmla="*/ 0 h 1511306"/>
              <a:gd name="connsiteX1" fmla="*/ 3100647 w 10447252"/>
              <a:gd name="connsiteY1" fmla="*/ 0 h 1511306"/>
              <a:gd name="connsiteX2" fmla="*/ 3292695 w 10447252"/>
              <a:gd name="connsiteY2" fmla="*/ 0 h 1511306"/>
              <a:gd name="connsiteX3" fmla="*/ 3340133 w 10447252"/>
              <a:gd name="connsiteY3" fmla="*/ 0 h 1511306"/>
              <a:gd name="connsiteX4" fmla="*/ 4310215 w 10447252"/>
              <a:gd name="connsiteY4" fmla="*/ 0 h 1511306"/>
              <a:gd name="connsiteX5" fmla="*/ 5506390 w 10447252"/>
              <a:gd name="connsiteY5" fmla="*/ 0 h 1511306"/>
              <a:gd name="connsiteX6" fmla="*/ 5506390 w 10447252"/>
              <a:gd name="connsiteY6" fmla="*/ 2544 h 1511306"/>
              <a:gd name="connsiteX7" fmla="*/ 5901778 w 10447252"/>
              <a:gd name="connsiteY7" fmla="*/ 2544 h 1511306"/>
              <a:gd name="connsiteX8" fmla="*/ 5901778 w 10447252"/>
              <a:gd name="connsiteY8" fmla="*/ 0 h 1511306"/>
              <a:gd name="connsiteX9" fmla="*/ 10447252 w 10447252"/>
              <a:gd name="connsiteY9" fmla="*/ 0 h 1511306"/>
              <a:gd name="connsiteX10" fmla="*/ 9749635 w 10447252"/>
              <a:gd name="connsiteY10" fmla="*/ 1511301 h 1511306"/>
              <a:gd name="connsiteX11" fmla="*/ 5901779 w 10447252"/>
              <a:gd name="connsiteY11" fmla="*/ 1511301 h 1511306"/>
              <a:gd name="connsiteX12" fmla="*/ 5901779 w 10447252"/>
              <a:gd name="connsiteY12" fmla="*/ 1511304 h 1511306"/>
              <a:gd name="connsiteX13" fmla="*/ 5506390 w 10447252"/>
              <a:gd name="connsiteY13" fmla="*/ 1511304 h 1511306"/>
              <a:gd name="connsiteX14" fmla="*/ 5506390 w 10447252"/>
              <a:gd name="connsiteY14" fmla="*/ 1511306 h 1511306"/>
              <a:gd name="connsiteX15" fmla="*/ 4434058 w 10447252"/>
              <a:gd name="connsiteY15" fmla="*/ 1511306 h 1511306"/>
              <a:gd name="connsiteX16" fmla="*/ 4319855 w 10447252"/>
              <a:gd name="connsiteY16" fmla="*/ 1511306 h 1511306"/>
              <a:gd name="connsiteX17" fmla="*/ 4310215 w 10447252"/>
              <a:gd name="connsiteY17" fmla="*/ 1511306 h 1511306"/>
              <a:gd name="connsiteX18" fmla="*/ 3340133 w 10447252"/>
              <a:gd name="connsiteY18" fmla="*/ 1511306 h 1511306"/>
              <a:gd name="connsiteX19" fmla="*/ 3292695 w 10447252"/>
              <a:gd name="connsiteY19" fmla="*/ 1511306 h 1511306"/>
              <a:gd name="connsiteX20" fmla="*/ 3100647 w 10447252"/>
              <a:gd name="connsiteY20" fmla="*/ 1511306 h 1511306"/>
              <a:gd name="connsiteX21" fmla="*/ 0 w 10447252"/>
              <a:gd name="connsiteY21" fmla="*/ 1511306 h 1511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0447252" h="1511306" extrusionOk="0">
                <a:moveTo>
                  <a:pt x="0" y="0"/>
                </a:moveTo>
                <a:lnTo>
                  <a:pt x="3100647" y="0"/>
                </a:lnTo>
                <a:lnTo>
                  <a:pt x="3292695" y="0"/>
                </a:lnTo>
                <a:lnTo>
                  <a:pt x="3340133" y="0"/>
                </a:lnTo>
                <a:lnTo>
                  <a:pt x="4310215" y="0"/>
                </a:lnTo>
                <a:lnTo>
                  <a:pt x="5506390" y="0"/>
                </a:lnTo>
                <a:lnTo>
                  <a:pt x="5506390" y="2544"/>
                </a:lnTo>
                <a:lnTo>
                  <a:pt x="5901778" y="2544"/>
                </a:lnTo>
                <a:lnTo>
                  <a:pt x="5901778" y="0"/>
                </a:lnTo>
                <a:lnTo>
                  <a:pt x="10447252" y="0"/>
                </a:lnTo>
                <a:lnTo>
                  <a:pt x="9749635" y="1511301"/>
                </a:lnTo>
                <a:lnTo>
                  <a:pt x="5901779" y="1511301"/>
                </a:lnTo>
                <a:lnTo>
                  <a:pt x="5901779" y="1511304"/>
                </a:lnTo>
                <a:lnTo>
                  <a:pt x="5506390" y="1511304"/>
                </a:lnTo>
                <a:lnTo>
                  <a:pt x="5506390" y="1511306"/>
                </a:lnTo>
                <a:lnTo>
                  <a:pt x="4434058" y="1511306"/>
                </a:lnTo>
                <a:lnTo>
                  <a:pt x="4319855" y="1511306"/>
                </a:lnTo>
                <a:lnTo>
                  <a:pt x="4310215" y="1511306"/>
                </a:lnTo>
                <a:lnTo>
                  <a:pt x="3340133" y="1511306"/>
                </a:lnTo>
                <a:lnTo>
                  <a:pt x="3292695" y="1511306"/>
                </a:lnTo>
                <a:lnTo>
                  <a:pt x="3100647" y="1511306"/>
                </a:lnTo>
                <a:lnTo>
                  <a:pt x="0" y="1511306"/>
                </a:lnTo>
                <a:close/>
              </a:path>
            </a:pathLst>
          </a:custGeom>
          <a:solidFill>
            <a:srgbClr val="DDDC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Freeform: Shape 12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9862891" y="5346700"/>
            <a:ext cx="2329109" cy="1511301"/>
          </a:xfrm>
          <a:custGeom>
            <a:avLst/>
            <a:gdLst>
              <a:gd name="connsiteX0" fmla="*/ 697617 w 2329109"/>
              <a:gd name="connsiteY0" fmla="*/ 0 h 1511301"/>
              <a:gd name="connsiteX1" fmla="*/ 2329109 w 2329109"/>
              <a:gd name="connsiteY1" fmla="*/ 0 h 1511301"/>
              <a:gd name="connsiteX2" fmla="*/ 2329109 w 2329109"/>
              <a:gd name="connsiteY2" fmla="*/ 1511301 h 1511301"/>
              <a:gd name="connsiteX3" fmla="*/ 0 w 2329109"/>
              <a:gd name="connsiteY3" fmla="*/ 1511301 h 1511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9109" h="1511301" extrusionOk="0">
                <a:moveTo>
                  <a:pt x="697617" y="0"/>
                </a:moveTo>
                <a:lnTo>
                  <a:pt x="2329109" y="0"/>
                </a:lnTo>
                <a:lnTo>
                  <a:pt x="2329109" y="1511301"/>
                </a:lnTo>
                <a:lnTo>
                  <a:pt x="0" y="1511301"/>
                </a:lnTo>
                <a:close/>
              </a:path>
            </a:pathLst>
          </a:custGeom>
          <a:solidFill>
            <a:srgbClr val="404040">
              <a:alpha val="8470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defRPr/>
            </a:pPr>
            <a:endParaRPr lang="en-US"/>
          </a:p>
        </p:txBody>
      </p:sp>
      <p:pic>
        <p:nvPicPr>
          <p:cNvPr id="8" name="Picture 7" descr="A close up of a logo&#10;&#10;Description automatically generated">
            <a:extLst>
              <a:ext uri="{FF2B5EF4-FFF2-40B4-BE49-F238E27FC236}">
                <a16:creationId xmlns:a16="http://schemas.microsoft.com/office/drawing/2014/main" id="{CB9B697D-F169-C64B-A9B3-96C0E6AC1D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355064" y="5938771"/>
            <a:ext cx="1717600" cy="668960"/>
          </a:xfrm>
          <a:prstGeom prst="rect">
            <a:avLst/>
          </a:prstGeom>
        </p:spPr>
      </p:pic>
      <p:pic>
        <p:nvPicPr>
          <p:cNvPr id="7" name="Picture 4" descr="A picture containing drawing, sign&#10;&#10;Description automatically generated">
            <a:extLst>
              <a:ext uri="{FF2B5EF4-FFF2-40B4-BE49-F238E27FC236}">
                <a16:creationId xmlns:a16="http://schemas.microsoft.com/office/drawing/2014/main" id="{1A1B3E68-875E-4631-AD6F-E412E8375E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732263" y="1058020"/>
            <a:ext cx="836628" cy="836628"/>
          </a:xfrm>
          <a:prstGeom prst="rect">
            <a:avLst/>
          </a:prstGeom>
        </p:spPr>
      </p:pic>
      <p:pic>
        <p:nvPicPr>
          <p:cNvPr id="9" name="Picture 6" descr="A close up of a logo&#10;&#10;Description automatically generated">
            <a:extLst>
              <a:ext uri="{FF2B5EF4-FFF2-40B4-BE49-F238E27FC236}">
                <a16:creationId xmlns:a16="http://schemas.microsoft.com/office/drawing/2014/main" id="{5806BE21-234B-4C0A-8485-471BFB4E61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6264186" y="1058977"/>
            <a:ext cx="836627" cy="836627"/>
          </a:xfrm>
          <a:prstGeom prst="rect">
            <a:avLst/>
          </a:prstGeom>
        </p:spPr>
      </p:pic>
      <p:pic>
        <p:nvPicPr>
          <p:cNvPr id="10" name="Picture 9" descr="A picture containing drawing, plate&#10;&#10;Description automatically generated">
            <a:extLst>
              <a:ext uri="{FF2B5EF4-FFF2-40B4-BE49-F238E27FC236}">
                <a16:creationId xmlns:a16="http://schemas.microsoft.com/office/drawing/2014/main" id="{73DC6B3A-7276-4163-8004-61830F24FED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1866851" y="1058020"/>
            <a:ext cx="836628" cy="836628"/>
          </a:xfrm>
          <a:prstGeom prst="rect">
            <a:avLst/>
          </a:prstGeom>
        </p:spPr>
      </p:pic>
      <p:pic>
        <p:nvPicPr>
          <p:cNvPr id="11" name="Picture 11" descr="A close up of a logo&#10;&#10;Description automatically generated">
            <a:extLst>
              <a:ext uri="{FF2B5EF4-FFF2-40B4-BE49-F238E27FC236}">
                <a16:creationId xmlns:a16="http://schemas.microsoft.com/office/drawing/2014/main" id="{B3970C08-0BEB-4044-AEEE-2C5FF6691CA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/>
        </p:blipFill>
        <p:spPr bwMode="auto">
          <a:xfrm>
            <a:off x="3023825" y="1058020"/>
            <a:ext cx="836628" cy="836628"/>
          </a:xfrm>
          <a:prstGeom prst="rect">
            <a:avLst/>
          </a:prstGeom>
        </p:spPr>
      </p:pic>
      <p:pic>
        <p:nvPicPr>
          <p:cNvPr id="12" name="Picture 14" descr="A picture containing drawing&#10;&#10;Description automatically generated">
            <a:extLst>
              <a:ext uri="{FF2B5EF4-FFF2-40B4-BE49-F238E27FC236}">
                <a16:creationId xmlns:a16="http://schemas.microsoft.com/office/drawing/2014/main" id="{A6ECDD27-9A1C-4132-9B63-1829D566AB4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/>
        </p:blipFill>
        <p:spPr bwMode="auto">
          <a:xfrm>
            <a:off x="4116638" y="1052340"/>
            <a:ext cx="836628" cy="836628"/>
          </a:xfrm>
          <a:prstGeom prst="rect">
            <a:avLst/>
          </a:prstGeom>
        </p:spPr>
      </p:pic>
      <p:pic>
        <p:nvPicPr>
          <p:cNvPr id="13" name="Picture 16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3521F2D5-F14C-4276-B591-9E0DDAC2B16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/>
        </p:blipFill>
        <p:spPr bwMode="auto">
          <a:xfrm>
            <a:off x="5184064" y="1058535"/>
            <a:ext cx="836629" cy="836629"/>
          </a:xfrm>
          <a:prstGeom prst="rect">
            <a:avLst/>
          </a:prstGeom>
        </p:spPr>
      </p:pic>
      <p:pic>
        <p:nvPicPr>
          <p:cNvPr id="14" name="Picture 18" descr="A picture containing drawing, sign&#10;&#10;Description automatically generated">
            <a:extLst>
              <a:ext uri="{FF2B5EF4-FFF2-40B4-BE49-F238E27FC236}">
                <a16:creationId xmlns:a16="http://schemas.microsoft.com/office/drawing/2014/main" id="{52FF9729-59AE-46B8-8C21-872FAD8DAD9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/>
        </p:blipFill>
        <p:spPr bwMode="auto">
          <a:xfrm>
            <a:off x="7354057" y="1058977"/>
            <a:ext cx="836629" cy="836629"/>
          </a:xfrm>
          <a:prstGeom prst="rect">
            <a:avLst/>
          </a:prstGeom>
        </p:spPr>
      </p:pic>
      <p:pic>
        <p:nvPicPr>
          <p:cNvPr id="15" name="Picture 22" descr="A picture containing drawing&#10;&#10;Description automatically generated">
            <a:extLst>
              <a:ext uri="{FF2B5EF4-FFF2-40B4-BE49-F238E27FC236}">
                <a16:creationId xmlns:a16="http://schemas.microsoft.com/office/drawing/2014/main" id="{4BF4F70F-E070-432D-90F9-BDBACB9DDE7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/>
        </p:blipFill>
        <p:spPr bwMode="auto">
          <a:xfrm>
            <a:off x="8386699" y="1047859"/>
            <a:ext cx="836627" cy="836627"/>
          </a:xfrm>
          <a:prstGeom prst="rect">
            <a:avLst/>
          </a:prstGeom>
        </p:spPr>
      </p:pic>
      <p:pic>
        <p:nvPicPr>
          <p:cNvPr id="16" name="Picture 24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51B97CC3-2450-4ECD-9250-53FE8BE7692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/>
        </p:blipFill>
        <p:spPr bwMode="auto">
          <a:xfrm>
            <a:off x="9428532" y="1047858"/>
            <a:ext cx="836627" cy="836627"/>
          </a:xfrm>
          <a:prstGeom prst="rect">
            <a:avLst/>
          </a:prstGeom>
        </p:spPr>
      </p:pic>
      <p:pic>
        <p:nvPicPr>
          <p:cNvPr id="17" name="Picture 34" descr="A picture containing drawing&#10;&#10;Description automatically generated">
            <a:extLst>
              <a:ext uri="{FF2B5EF4-FFF2-40B4-BE49-F238E27FC236}">
                <a16:creationId xmlns:a16="http://schemas.microsoft.com/office/drawing/2014/main" id="{6C01866F-7C7A-4CB8-8248-A05513212EB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/>
        </p:blipFill>
        <p:spPr bwMode="auto">
          <a:xfrm>
            <a:off x="10512657" y="1047857"/>
            <a:ext cx="836628" cy="836628"/>
          </a:xfrm>
          <a:prstGeom prst="rect">
            <a:avLst/>
          </a:prstGeom>
        </p:spPr>
      </p:pic>
      <p:pic>
        <p:nvPicPr>
          <p:cNvPr id="18" name="Picture 7" descr="A close up of a logo&#10;&#10;Description automatically generated">
            <a:extLst>
              <a:ext uri="{FF2B5EF4-FFF2-40B4-BE49-F238E27FC236}">
                <a16:creationId xmlns:a16="http://schemas.microsoft.com/office/drawing/2014/main" id="{4D1FD97E-9369-481A-A665-2348EC2E4C6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/>
        </p:blipFill>
        <p:spPr bwMode="auto">
          <a:xfrm>
            <a:off x="732260" y="2103093"/>
            <a:ext cx="836628" cy="836628"/>
          </a:xfrm>
          <a:prstGeom prst="rect">
            <a:avLst/>
          </a:prstGeom>
        </p:spPr>
      </p:pic>
      <p:pic>
        <p:nvPicPr>
          <p:cNvPr id="19" name="Picture 13" descr="A close up of a sign&#10;&#10;Description automatically generated">
            <a:extLst>
              <a:ext uri="{FF2B5EF4-FFF2-40B4-BE49-F238E27FC236}">
                <a16:creationId xmlns:a16="http://schemas.microsoft.com/office/drawing/2014/main" id="{8B091BF8-EAE6-4B85-9B61-0C269A4E9E8C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/>
        </p:blipFill>
        <p:spPr bwMode="auto">
          <a:xfrm>
            <a:off x="1871697" y="2109288"/>
            <a:ext cx="836628" cy="836628"/>
          </a:xfrm>
          <a:prstGeom prst="rect">
            <a:avLst/>
          </a:prstGeom>
        </p:spPr>
      </p:pic>
      <p:pic>
        <p:nvPicPr>
          <p:cNvPr id="20" name="Picture 21" descr="A close up of a logo&#10;&#10;Description automatically generated">
            <a:extLst>
              <a:ext uri="{FF2B5EF4-FFF2-40B4-BE49-F238E27FC236}">
                <a16:creationId xmlns:a16="http://schemas.microsoft.com/office/drawing/2014/main" id="{9504115E-CEA6-4B40-AA46-86F02D22984C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/>
        </p:blipFill>
        <p:spPr bwMode="auto">
          <a:xfrm>
            <a:off x="3023825" y="2109288"/>
            <a:ext cx="836628" cy="836628"/>
          </a:xfrm>
          <a:prstGeom prst="rect">
            <a:avLst/>
          </a:prstGeom>
        </p:spPr>
      </p:pic>
      <p:pic>
        <p:nvPicPr>
          <p:cNvPr id="21" name="Picture 27" descr="A picture containing umbrella&#10;&#10;Description automatically generated">
            <a:extLst>
              <a:ext uri="{FF2B5EF4-FFF2-40B4-BE49-F238E27FC236}">
                <a16:creationId xmlns:a16="http://schemas.microsoft.com/office/drawing/2014/main" id="{1ACA0972-11A6-43D6-9903-B26A85383EE3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/>
        </p:blipFill>
        <p:spPr bwMode="auto">
          <a:xfrm>
            <a:off x="5197172" y="2103093"/>
            <a:ext cx="836628" cy="836628"/>
          </a:xfrm>
          <a:prstGeom prst="rect">
            <a:avLst/>
          </a:prstGeom>
        </p:spPr>
      </p:pic>
      <p:pic>
        <p:nvPicPr>
          <p:cNvPr id="22" name="Picture 29" descr="A picture containing building, door, window&#10;&#10;Description automatically generated">
            <a:extLst>
              <a:ext uri="{FF2B5EF4-FFF2-40B4-BE49-F238E27FC236}">
                <a16:creationId xmlns:a16="http://schemas.microsoft.com/office/drawing/2014/main" id="{36561700-FD51-4037-8F0E-17DFE4A152B3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/>
        </p:blipFill>
        <p:spPr bwMode="auto">
          <a:xfrm>
            <a:off x="6264186" y="2103094"/>
            <a:ext cx="836627" cy="836627"/>
          </a:xfrm>
          <a:prstGeom prst="rect">
            <a:avLst/>
          </a:prstGeom>
        </p:spPr>
      </p:pic>
      <p:pic>
        <p:nvPicPr>
          <p:cNvPr id="23" name="Picture 31" descr="A picture containing building, clock&#10;&#10;Description automatically generated">
            <a:extLst>
              <a:ext uri="{FF2B5EF4-FFF2-40B4-BE49-F238E27FC236}">
                <a16:creationId xmlns:a16="http://schemas.microsoft.com/office/drawing/2014/main" id="{193160B0-8889-45E5-A338-5737213E14ED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/>
        </p:blipFill>
        <p:spPr bwMode="auto">
          <a:xfrm>
            <a:off x="7354057" y="2103094"/>
            <a:ext cx="836627" cy="836627"/>
          </a:xfrm>
          <a:prstGeom prst="rect">
            <a:avLst/>
          </a:prstGeom>
        </p:spPr>
      </p:pic>
      <p:pic>
        <p:nvPicPr>
          <p:cNvPr id="24" name="Picture 33" descr="A picture containing drawing&#10;&#10;Description automatically generated">
            <a:extLst>
              <a:ext uri="{FF2B5EF4-FFF2-40B4-BE49-F238E27FC236}">
                <a16:creationId xmlns:a16="http://schemas.microsoft.com/office/drawing/2014/main" id="{5FA65D19-9318-4137-BFDF-3A39F1D89DC9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/>
        </p:blipFill>
        <p:spPr bwMode="auto">
          <a:xfrm>
            <a:off x="8395879" y="2119784"/>
            <a:ext cx="836627" cy="836627"/>
          </a:xfrm>
          <a:prstGeom prst="rect">
            <a:avLst/>
          </a:prstGeom>
        </p:spPr>
      </p:pic>
      <p:pic>
        <p:nvPicPr>
          <p:cNvPr id="25" name="Picture 35" descr="A picture containing drawing&#10;&#10;Description automatically generated">
            <a:extLst>
              <a:ext uri="{FF2B5EF4-FFF2-40B4-BE49-F238E27FC236}">
                <a16:creationId xmlns:a16="http://schemas.microsoft.com/office/drawing/2014/main" id="{D72CF6FB-B204-4120-B323-18249D4495EB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/>
        </p:blipFill>
        <p:spPr bwMode="auto">
          <a:xfrm>
            <a:off x="9428531" y="2119784"/>
            <a:ext cx="836627" cy="836627"/>
          </a:xfrm>
          <a:prstGeom prst="rect">
            <a:avLst/>
          </a:prstGeom>
        </p:spPr>
      </p:pic>
      <p:pic>
        <p:nvPicPr>
          <p:cNvPr id="26" name="Picture 37" descr="A picture containing object, clock&#10;&#10;Description automatically generated">
            <a:extLst>
              <a:ext uri="{FF2B5EF4-FFF2-40B4-BE49-F238E27FC236}">
                <a16:creationId xmlns:a16="http://schemas.microsoft.com/office/drawing/2014/main" id="{939CC39D-326E-4166-8502-1903355B8A72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/>
        </p:blipFill>
        <p:spPr bwMode="auto">
          <a:xfrm>
            <a:off x="10515957" y="2131971"/>
            <a:ext cx="836627" cy="836627"/>
          </a:xfrm>
          <a:prstGeom prst="rect">
            <a:avLst/>
          </a:prstGeom>
        </p:spPr>
      </p:pic>
      <p:pic>
        <p:nvPicPr>
          <p:cNvPr id="27" name="Picture 38" descr="A picture containing drawing&#10;&#10;Description automatically generated">
            <a:extLst>
              <a:ext uri="{FF2B5EF4-FFF2-40B4-BE49-F238E27FC236}">
                <a16:creationId xmlns:a16="http://schemas.microsoft.com/office/drawing/2014/main" id="{20C5DA29-218A-4CB1-8ADE-AD782DBAF0AB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/>
        </p:blipFill>
        <p:spPr bwMode="auto">
          <a:xfrm>
            <a:off x="4116638" y="2103093"/>
            <a:ext cx="836628" cy="836628"/>
          </a:xfrm>
          <a:prstGeom prst="rect">
            <a:avLst/>
          </a:prstGeom>
        </p:spPr>
      </p:pic>
      <p:pic>
        <p:nvPicPr>
          <p:cNvPr id="28" name="Picture 4" descr="A picture containing drawing&#10;&#10;Description automatically generated">
            <a:extLst>
              <a:ext uri="{FF2B5EF4-FFF2-40B4-BE49-F238E27FC236}">
                <a16:creationId xmlns:a16="http://schemas.microsoft.com/office/drawing/2014/main" id="{F170DF75-BCD2-4A3C-BE76-3E5C3FCA1FA8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/>
        </p:blipFill>
        <p:spPr bwMode="auto">
          <a:xfrm>
            <a:off x="722868" y="3148274"/>
            <a:ext cx="836628" cy="836628"/>
          </a:xfrm>
          <a:prstGeom prst="rect">
            <a:avLst/>
          </a:prstGeom>
        </p:spPr>
      </p:pic>
      <p:pic>
        <p:nvPicPr>
          <p:cNvPr id="29" name="Picture 6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60665842-0FE8-4EEA-8109-1736BD5D51A5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/>
        </p:blipFill>
        <p:spPr bwMode="auto">
          <a:xfrm>
            <a:off x="1874996" y="3148274"/>
            <a:ext cx="836628" cy="836628"/>
          </a:xfrm>
          <a:prstGeom prst="rect">
            <a:avLst/>
          </a:prstGeom>
        </p:spPr>
      </p:pic>
      <p:pic>
        <p:nvPicPr>
          <p:cNvPr id="30" name="Picture 9" descr="A close up of a sign&#10;&#10;Description automatically generated">
            <a:extLst>
              <a:ext uri="{FF2B5EF4-FFF2-40B4-BE49-F238E27FC236}">
                <a16:creationId xmlns:a16="http://schemas.microsoft.com/office/drawing/2014/main" id="{CAE1240F-DAEA-4C9E-A237-9895EE61C569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/>
        </p:blipFill>
        <p:spPr bwMode="auto">
          <a:xfrm>
            <a:off x="3023825" y="3148274"/>
            <a:ext cx="836628" cy="836628"/>
          </a:xfrm>
          <a:prstGeom prst="rect">
            <a:avLst/>
          </a:prstGeom>
        </p:spPr>
      </p:pic>
      <p:pic>
        <p:nvPicPr>
          <p:cNvPr id="31" name="Picture 14" descr="A picture containing drawing&#10;&#10;Description automatically generated">
            <a:extLst>
              <a:ext uri="{FF2B5EF4-FFF2-40B4-BE49-F238E27FC236}">
                <a16:creationId xmlns:a16="http://schemas.microsoft.com/office/drawing/2014/main" id="{5C06D304-92C6-4BC0-A1F1-AAC3EFF3680B}"/>
              </a:ext>
            </a:extLst>
          </p:cNvPr>
          <p:cNvPicPr>
            <a:picLocks noChangeAspect="1"/>
          </p:cNvPicPr>
          <p:nvPr/>
        </p:nvPicPr>
        <p:blipFill>
          <a:blip r:embed="rId27"/>
          <a:stretch/>
        </p:blipFill>
        <p:spPr bwMode="auto">
          <a:xfrm>
            <a:off x="4103945" y="3148274"/>
            <a:ext cx="836628" cy="836628"/>
          </a:xfrm>
          <a:prstGeom prst="rect">
            <a:avLst/>
          </a:prstGeom>
        </p:spPr>
      </p:pic>
      <p:pic>
        <p:nvPicPr>
          <p:cNvPr id="32" name="Picture 16" descr="A close up of a logo&#10;&#10;Description automatically generated">
            <a:extLst>
              <a:ext uri="{FF2B5EF4-FFF2-40B4-BE49-F238E27FC236}">
                <a16:creationId xmlns:a16="http://schemas.microsoft.com/office/drawing/2014/main" id="{865080A3-3F83-4D35-99A8-6A5221BEABBC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/>
        </p:blipFill>
        <p:spPr bwMode="auto">
          <a:xfrm>
            <a:off x="5184065" y="3147650"/>
            <a:ext cx="836628" cy="836628"/>
          </a:xfrm>
          <a:prstGeom prst="rect">
            <a:avLst/>
          </a:prstGeom>
        </p:spPr>
      </p:pic>
      <p:pic>
        <p:nvPicPr>
          <p:cNvPr id="33" name="Picture 18" descr="A picture containing drawing&#10;&#10;Description automatically generated">
            <a:extLst>
              <a:ext uri="{FF2B5EF4-FFF2-40B4-BE49-F238E27FC236}">
                <a16:creationId xmlns:a16="http://schemas.microsoft.com/office/drawing/2014/main" id="{A2EC6E05-7AEA-4068-BAA0-E9C3DD9F79E0}"/>
              </a:ext>
            </a:extLst>
          </p:cNvPr>
          <p:cNvPicPr>
            <a:picLocks noChangeAspect="1"/>
          </p:cNvPicPr>
          <p:nvPr/>
        </p:nvPicPr>
        <p:blipFill>
          <a:blip r:embed="rId29"/>
          <a:stretch/>
        </p:blipFill>
        <p:spPr bwMode="auto">
          <a:xfrm>
            <a:off x="6264185" y="3147650"/>
            <a:ext cx="836628" cy="836628"/>
          </a:xfrm>
          <a:prstGeom prst="rect">
            <a:avLst/>
          </a:prstGeom>
        </p:spPr>
      </p:pic>
      <p:pic>
        <p:nvPicPr>
          <p:cNvPr id="34" name="Picture 20" descr="A close up of a logo&#10;&#10;Description automatically generated">
            <a:extLst>
              <a:ext uri="{FF2B5EF4-FFF2-40B4-BE49-F238E27FC236}">
                <a16:creationId xmlns:a16="http://schemas.microsoft.com/office/drawing/2014/main" id="{989E7C33-D3CA-4458-8AE2-0B668D7345FC}"/>
              </a:ext>
            </a:extLst>
          </p:cNvPr>
          <p:cNvPicPr>
            <a:picLocks noChangeAspect="1"/>
          </p:cNvPicPr>
          <p:nvPr/>
        </p:nvPicPr>
        <p:blipFill>
          <a:blip r:embed="rId30"/>
          <a:stretch/>
        </p:blipFill>
        <p:spPr bwMode="auto">
          <a:xfrm>
            <a:off x="7341740" y="3140968"/>
            <a:ext cx="836628" cy="836628"/>
          </a:xfrm>
          <a:prstGeom prst="rect">
            <a:avLst/>
          </a:prstGeom>
        </p:spPr>
      </p:pic>
      <p:pic>
        <p:nvPicPr>
          <p:cNvPr id="35" name="Picture 25" descr="A close up of a sign&#10;&#10;Description automatically generated">
            <a:extLst>
              <a:ext uri="{FF2B5EF4-FFF2-40B4-BE49-F238E27FC236}">
                <a16:creationId xmlns:a16="http://schemas.microsoft.com/office/drawing/2014/main" id="{09366BBE-8E6A-4309-8869-DA3DEC58F654}"/>
              </a:ext>
            </a:extLst>
          </p:cNvPr>
          <p:cNvPicPr>
            <a:picLocks noChangeAspect="1"/>
          </p:cNvPicPr>
          <p:nvPr/>
        </p:nvPicPr>
        <p:blipFill>
          <a:blip r:embed="rId31"/>
          <a:stretch/>
        </p:blipFill>
        <p:spPr bwMode="auto">
          <a:xfrm>
            <a:off x="8386698" y="3140968"/>
            <a:ext cx="836628" cy="836628"/>
          </a:xfrm>
          <a:prstGeom prst="rect">
            <a:avLst/>
          </a:prstGeom>
        </p:spPr>
      </p:pic>
      <p:pic>
        <p:nvPicPr>
          <p:cNvPr id="36" name="Picture 32" descr="A picture containing table&#10;&#10;Description automatically generated">
            <a:extLst>
              <a:ext uri="{FF2B5EF4-FFF2-40B4-BE49-F238E27FC236}">
                <a16:creationId xmlns:a16="http://schemas.microsoft.com/office/drawing/2014/main" id="{917E2A98-C0D0-4879-9AE3-A3A154F369A4}"/>
              </a:ext>
            </a:extLst>
          </p:cNvPr>
          <p:cNvPicPr>
            <a:picLocks noChangeAspect="1"/>
          </p:cNvPicPr>
          <p:nvPr/>
        </p:nvPicPr>
        <p:blipFill>
          <a:blip r:embed="rId32"/>
          <a:stretch/>
        </p:blipFill>
        <p:spPr bwMode="auto">
          <a:xfrm>
            <a:off x="9432537" y="3147650"/>
            <a:ext cx="836628" cy="836628"/>
          </a:xfrm>
          <a:prstGeom prst="rect">
            <a:avLst/>
          </a:prstGeom>
        </p:spPr>
      </p:pic>
      <p:sp>
        <p:nvSpPr>
          <p:cNvPr id="38" name="Rectangle 2">
            <a:extLst>
              <a:ext uri="{FF2B5EF4-FFF2-40B4-BE49-F238E27FC236}">
                <a16:creationId xmlns:a16="http://schemas.microsoft.com/office/drawing/2014/main" id="{6145DFE5-D58D-4115-AB49-F2909B3D6A61}"/>
              </a:ext>
            </a:extLst>
          </p:cNvPr>
          <p:cNvSpPr/>
          <p:nvPr/>
        </p:nvSpPr>
        <p:spPr bwMode="auto">
          <a:xfrm>
            <a:off x="263352" y="5615605"/>
            <a:ext cx="49167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4000" b="1" dirty="0">
                <a:solidFill>
                  <a:srgbClr val="56575B"/>
                </a:solidFill>
                <a:latin typeface="KievitOT-Bold"/>
              </a:rPr>
              <a:t>More Than 25 Groups</a:t>
            </a:r>
            <a:endParaRPr sz="4000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32C5359-8DC0-41B4-9E2A-604B8C05627B}"/>
              </a:ext>
            </a:extLst>
          </p:cNvPr>
          <p:cNvSpPr txBox="1"/>
          <p:nvPr/>
        </p:nvSpPr>
        <p:spPr bwMode="auto">
          <a:xfrm flipH="1">
            <a:off x="282824" y="6423065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56575B"/>
                </a:solidFill>
              </a:rPr>
              <a:t>Community.LeadingAge.org</a:t>
            </a:r>
          </a:p>
        </p:txBody>
      </p:sp>
    </p:spTree>
    <p:extLst>
      <p:ext uri="{BB962C8B-B14F-4D97-AF65-F5344CB8AC3E}">
        <p14:creationId xmlns:p14="http://schemas.microsoft.com/office/powerpoint/2010/main" val="33319398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Freeform: Shape 10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-1" y="5346694"/>
            <a:ext cx="10447252" cy="1511306"/>
          </a:xfrm>
          <a:custGeom>
            <a:avLst/>
            <a:gdLst>
              <a:gd name="connsiteX0" fmla="*/ 0 w 10447252"/>
              <a:gd name="connsiteY0" fmla="*/ 0 h 1511306"/>
              <a:gd name="connsiteX1" fmla="*/ 3100647 w 10447252"/>
              <a:gd name="connsiteY1" fmla="*/ 0 h 1511306"/>
              <a:gd name="connsiteX2" fmla="*/ 3292695 w 10447252"/>
              <a:gd name="connsiteY2" fmla="*/ 0 h 1511306"/>
              <a:gd name="connsiteX3" fmla="*/ 3340133 w 10447252"/>
              <a:gd name="connsiteY3" fmla="*/ 0 h 1511306"/>
              <a:gd name="connsiteX4" fmla="*/ 4310215 w 10447252"/>
              <a:gd name="connsiteY4" fmla="*/ 0 h 1511306"/>
              <a:gd name="connsiteX5" fmla="*/ 5506390 w 10447252"/>
              <a:gd name="connsiteY5" fmla="*/ 0 h 1511306"/>
              <a:gd name="connsiteX6" fmla="*/ 5506390 w 10447252"/>
              <a:gd name="connsiteY6" fmla="*/ 2544 h 1511306"/>
              <a:gd name="connsiteX7" fmla="*/ 5901778 w 10447252"/>
              <a:gd name="connsiteY7" fmla="*/ 2544 h 1511306"/>
              <a:gd name="connsiteX8" fmla="*/ 5901778 w 10447252"/>
              <a:gd name="connsiteY8" fmla="*/ 0 h 1511306"/>
              <a:gd name="connsiteX9" fmla="*/ 10447252 w 10447252"/>
              <a:gd name="connsiteY9" fmla="*/ 0 h 1511306"/>
              <a:gd name="connsiteX10" fmla="*/ 9749635 w 10447252"/>
              <a:gd name="connsiteY10" fmla="*/ 1511301 h 1511306"/>
              <a:gd name="connsiteX11" fmla="*/ 5901779 w 10447252"/>
              <a:gd name="connsiteY11" fmla="*/ 1511301 h 1511306"/>
              <a:gd name="connsiteX12" fmla="*/ 5901779 w 10447252"/>
              <a:gd name="connsiteY12" fmla="*/ 1511304 h 1511306"/>
              <a:gd name="connsiteX13" fmla="*/ 5506390 w 10447252"/>
              <a:gd name="connsiteY13" fmla="*/ 1511304 h 1511306"/>
              <a:gd name="connsiteX14" fmla="*/ 5506390 w 10447252"/>
              <a:gd name="connsiteY14" fmla="*/ 1511306 h 1511306"/>
              <a:gd name="connsiteX15" fmla="*/ 4434058 w 10447252"/>
              <a:gd name="connsiteY15" fmla="*/ 1511306 h 1511306"/>
              <a:gd name="connsiteX16" fmla="*/ 4319855 w 10447252"/>
              <a:gd name="connsiteY16" fmla="*/ 1511306 h 1511306"/>
              <a:gd name="connsiteX17" fmla="*/ 4310215 w 10447252"/>
              <a:gd name="connsiteY17" fmla="*/ 1511306 h 1511306"/>
              <a:gd name="connsiteX18" fmla="*/ 3340133 w 10447252"/>
              <a:gd name="connsiteY18" fmla="*/ 1511306 h 1511306"/>
              <a:gd name="connsiteX19" fmla="*/ 3292695 w 10447252"/>
              <a:gd name="connsiteY19" fmla="*/ 1511306 h 1511306"/>
              <a:gd name="connsiteX20" fmla="*/ 3100647 w 10447252"/>
              <a:gd name="connsiteY20" fmla="*/ 1511306 h 1511306"/>
              <a:gd name="connsiteX21" fmla="*/ 0 w 10447252"/>
              <a:gd name="connsiteY21" fmla="*/ 1511306 h 1511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0447252" h="1511306" extrusionOk="0">
                <a:moveTo>
                  <a:pt x="0" y="0"/>
                </a:moveTo>
                <a:lnTo>
                  <a:pt x="3100647" y="0"/>
                </a:lnTo>
                <a:lnTo>
                  <a:pt x="3292695" y="0"/>
                </a:lnTo>
                <a:lnTo>
                  <a:pt x="3340133" y="0"/>
                </a:lnTo>
                <a:lnTo>
                  <a:pt x="4310215" y="0"/>
                </a:lnTo>
                <a:lnTo>
                  <a:pt x="5506390" y="0"/>
                </a:lnTo>
                <a:lnTo>
                  <a:pt x="5506390" y="2544"/>
                </a:lnTo>
                <a:lnTo>
                  <a:pt x="5901778" y="2544"/>
                </a:lnTo>
                <a:lnTo>
                  <a:pt x="5901778" y="0"/>
                </a:lnTo>
                <a:lnTo>
                  <a:pt x="10447252" y="0"/>
                </a:lnTo>
                <a:lnTo>
                  <a:pt x="9749635" y="1511301"/>
                </a:lnTo>
                <a:lnTo>
                  <a:pt x="5901779" y="1511301"/>
                </a:lnTo>
                <a:lnTo>
                  <a:pt x="5901779" y="1511304"/>
                </a:lnTo>
                <a:lnTo>
                  <a:pt x="5506390" y="1511304"/>
                </a:lnTo>
                <a:lnTo>
                  <a:pt x="5506390" y="1511306"/>
                </a:lnTo>
                <a:lnTo>
                  <a:pt x="4434058" y="1511306"/>
                </a:lnTo>
                <a:lnTo>
                  <a:pt x="4319855" y="1511306"/>
                </a:lnTo>
                <a:lnTo>
                  <a:pt x="4310215" y="1511306"/>
                </a:lnTo>
                <a:lnTo>
                  <a:pt x="3340133" y="1511306"/>
                </a:lnTo>
                <a:lnTo>
                  <a:pt x="3292695" y="1511306"/>
                </a:lnTo>
                <a:lnTo>
                  <a:pt x="3100647" y="1511306"/>
                </a:lnTo>
                <a:lnTo>
                  <a:pt x="0" y="1511306"/>
                </a:lnTo>
                <a:close/>
              </a:path>
            </a:pathLst>
          </a:custGeom>
          <a:solidFill>
            <a:srgbClr val="DDDC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Freeform: Shape 12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9862891" y="5346700"/>
            <a:ext cx="2329109" cy="1511301"/>
          </a:xfrm>
          <a:custGeom>
            <a:avLst/>
            <a:gdLst>
              <a:gd name="connsiteX0" fmla="*/ 697617 w 2329109"/>
              <a:gd name="connsiteY0" fmla="*/ 0 h 1511301"/>
              <a:gd name="connsiteX1" fmla="*/ 2329109 w 2329109"/>
              <a:gd name="connsiteY1" fmla="*/ 0 h 1511301"/>
              <a:gd name="connsiteX2" fmla="*/ 2329109 w 2329109"/>
              <a:gd name="connsiteY2" fmla="*/ 1511301 h 1511301"/>
              <a:gd name="connsiteX3" fmla="*/ 0 w 2329109"/>
              <a:gd name="connsiteY3" fmla="*/ 1511301 h 1511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9109" h="1511301" extrusionOk="0">
                <a:moveTo>
                  <a:pt x="697617" y="0"/>
                </a:moveTo>
                <a:lnTo>
                  <a:pt x="2329109" y="0"/>
                </a:lnTo>
                <a:lnTo>
                  <a:pt x="2329109" y="1511301"/>
                </a:lnTo>
                <a:lnTo>
                  <a:pt x="0" y="1511301"/>
                </a:lnTo>
                <a:close/>
              </a:path>
            </a:pathLst>
          </a:custGeom>
          <a:solidFill>
            <a:srgbClr val="404040">
              <a:alpha val="8470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defRPr/>
            </a:pPr>
            <a:endParaRPr lang="en-US"/>
          </a:p>
        </p:txBody>
      </p:sp>
      <p:pic>
        <p:nvPicPr>
          <p:cNvPr id="8" name="Picture 7" descr="A close up of a logo&#10;&#10;Description automatically generated">
            <a:extLst>
              <a:ext uri="{FF2B5EF4-FFF2-40B4-BE49-F238E27FC236}">
                <a16:creationId xmlns:a16="http://schemas.microsoft.com/office/drawing/2014/main" id="{CB9B697D-F169-C64B-A9B3-96C0E6AC1D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355064" y="5938771"/>
            <a:ext cx="1717600" cy="66896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0EA96DF7-62CE-4A5A-8AD2-8BA60A7D469F}"/>
              </a:ext>
            </a:extLst>
          </p:cNvPr>
          <p:cNvSpPr/>
          <p:nvPr/>
        </p:nvSpPr>
        <p:spPr>
          <a:xfrm>
            <a:off x="263352" y="395214"/>
            <a:ext cx="4019049" cy="47551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900" b="1" dirty="0">
                <a:solidFill>
                  <a:srgbClr val="56575B"/>
                </a:solidFill>
              </a:rPr>
              <a:t>Adult Day Services (Medical &amp; Social)</a:t>
            </a:r>
          </a:p>
          <a:p>
            <a:pPr>
              <a:lnSpc>
                <a:spcPct val="150000"/>
              </a:lnSpc>
            </a:pPr>
            <a:r>
              <a:rPr lang="en-US" sz="1900" b="1" dirty="0">
                <a:solidFill>
                  <a:srgbClr val="799A3D"/>
                </a:solidFill>
              </a:rPr>
              <a:t>CAST/Technology</a:t>
            </a:r>
          </a:p>
          <a:p>
            <a:pPr>
              <a:lnSpc>
                <a:spcPct val="150000"/>
              </a:lnSpc>
            </a:pPr>
            <a:r>
              <a:rPr lang="en-US" sz="1900" b="1" dirty="0">
                <a:solidFill>
                  <a:srgbClr val="56575B"/>
                </a:solidFill>
              </a:rPr>
              <a:t>Communications Collaborative</a:t>
            </a:r>
          </a:p>
          <a:p>
            <a:pPr>
              <a:lnSpc>
                <a:spcPct val="150000"/>
              </a:lnSpc>
            </a:pPr>
            <a:r>
              <a:rPr lang="en-US" sz="1900" b="1" dirty="0">
                <a:solidFill>
                  <a:srgbClr val="799A3D"/>
                </a:solidFill>
              </a:rPr>
              <a:t>Compliance</a:t>
            </a:r>
          </a:p>
          <a:p>
            <a:pPr>
              <a:lnSpc>
                <a:spcPct val="150000"/>
              </a:lnSpc>
            </a:pPr>
            <a:r>
              <a:rPr lang="en-US" sz="1900" b="1" dirty="0">
                <a:solidFill>
                  <a:srgbClr val="56575B"/>
                </a:solidFill>
              </a:rPr>
              <a:t>Continuing Care at Home (</a:t>
            </a:r>
            <a:r>
              <a:rPr lang="en-US" sz="1900" b="1" dirty="0" err="1">
                <a:solidFill>
                  <a:srgbClr val="56575B"/>
                </a:solidFill>
              </a:rPr>
              <a:t>CCaH</a:t>
            </a:r>
            <a:r>
              <a:rPr lang="en-US" sz="1900" b="1" dirty="0">
                <a:solidFill>
                  <a:srgbClr val="56575B"/>
                </a:solidFill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sz="1900" b="1" dirty="0">
                <a:solidFill>
                  <a:srgbClr val="799A3D"/>
                </a:solidFill>
              </a:rPr>
              <a:t>Corporate Alliance Program Members</a:t>
            </a:r>
          </a:p>
          <a:p>
            <a:pPr>
              <a:lnSpc>
                <a:spcPct val="150000"/>
              </a:lnSpc>
            </a:pPr>
            <a:r>
              <a:rPr lang="en-US" sz="1900" b="1" dirty="0">
                <a:solidFill>
                  <a:srgbClr val="56575B"/>
                </a:solidFill>
              </a:rPr>
              <a:t>Facilities Management Professionals</a:t>
            </a:r>
          </a:p>
          <a:p>
            <a:pPr>
              <a:lnSpc>
                <a:spcPct val="150000"/>
              </a:lnSpc>
            </a:pPr>
            <a:r>
              <a:rPr lang="en-US" sz="1900" b="1" dirty="0">
                <a:solidFill>
                  <a:srgbClr val="799A3D"/>
                </a:solidFill>
              </a:rPr>
              <a:t>Governance</a:t>
            </a:r>
          </a:p>
          <a:p>
            <a:pPr>
              <a:lnSpc>
                <a:spcPct val="150000"/>
              </a:lnSpc>
            </a:pPr>
            <a:r>
              <a:rPr lang="en-US" sz="1900" b="1" dirty="0">
                <a:solidFill>
                  <a:srgbClr val="56575B"/>
                </a:solidFill>
              </a:rPr>
              <a:t>Holistic Wellbeing</a:t>
            </a:r>
          </a:p>
          <a:p>
            <a:pPr>
              <a:lnSpc>
                <a:spcPct val="150000"/>
              </a:lnSpc>
            </a:pPr>
            <a:r>
              <a:rPr lang="en-US" sz="1900" b="1" dirty="0">
                <a:solidFill>
                  <a:srgbClr val="799A3D"/>
                </a:solidFill>
              </a:rPr>
              <a:t>Home &amp; Community-Based Services</a:t>
            </a:r>
          </a:p>
          <a:p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ACD8059-5C44-4B2F-818D-1C51E744BFC8}"/>
              </a:ext>
            </a:extLst>
          </p:cNvPr>
          <p:cNvSpPr/>
          <p:nvPr/>
        </p:nvSpPr>
        <p:spPr bwMode="auto">
          <a:xfrm>
            <a:off x="4494262" y="395214"/>
            <a:ext cx="4410182" cy="47551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900" b="1" dirty="0">
                <a:solidFill>
                  <a:srgbClr val="56575B"/>
                </a:solidFill>
              </a:rPr>
              <a:t>Home Health</a:t>
            </a:r>
          </a:p>
          <a:p>
            <a:pPr>
              <a:lnSpc>
                <a:spcPct val="150000"/>
              </a:lnSpc>
            </a:pPr>
            <a:r>
              <a:rPr lang="en-US" sz="1900" b="1" dirty="0">
                <a:solidFill>
                  <a:srgbClr val="799A3D"/>
                </a:solidFill>
              </a:rPr>
              <a:t>Hospice</a:t>
            </a:r>
          </a:p>
          <a:p>
            <a:pPr>
              <a:lnSpc>
                <a:spcPct val="150000"/>
              </a:lnSpc>
            </a:pPr>
            <a:r>
              <a:rPr lang="en-US" sz="1900" b="1" dirty="0">
                <a:solidFill>
                  <a:srgbClr val="56575B"/>
                </a:solidFill>
              </a:rPr>
              <a:t>Housing Operations &amp; Policy</a:t>
            </a:r>
          </a:p>
          <a:p>
            <a:pPr>
              <a:lnSpc>
                <a:spcPct val="150000"/>
              </a:lnSpc>
            </a:pPr>
            <a:r>
              <a:rPr lang="en-US" sz="1900" b="1" dirty="0">
                <a:solidFill>
                  <a:srgbClr val="799A3D"/>
                </a:solidFill>
              </a:rPr>
              <a:t>HR/Workforce</a:t>
            </a:r>
          </a:p>
          <a:p>
            <a:pPr>
              <a:lnSpc>
                <a:spcPct val="150000"/>
              </a:lnSpc>
            </a:pPr>
            <a:r>
              <a:rPr lang="en-US" sz="1900" b="1" dirty="0">
                <a:solidFill>
                  <a:srgbClr val="56575B"/>
                </a:solidFill>
              </a:rPr>
              <a:t>LGBT</a:t>
            </a:r>
          </a:p>
          <a:p>
            <a:pPr>
              <a:lnSpc>
                <a:spcPct val="150000"/>
              </a:lnSpc>
            </a:pPr>
            <a:r>
              <a:rPr lang="en-US" sz="1900" b="1" dirty="0">
                <a:solidFill>
                  <a:srgbClr val="799A3D"/>
                </a:solidFill>
              </a:rPr>
              <a:t>Life Plan Community (CCRC)</a:t>
            </a:r>
          </a:p>
          <a:p>
            <a:pPr>
              <a:lnSpc>
                <a:spcPct val="150000"/>
              </a:lnSpc>
            </a:pPr>
            <a:r>
              <a:rPr lang="en-US" sz="1900" b="1" dirty="0">
                <a:solidFill>
                  <a:srgbClr val="56575B"/>
                </a:solidFill>
              </a:rPr>
              <a:t>Life Plan Community-Single Site Providers</a:t>
            </a:r>
          </a:p>
          <a:p>
            <a:pPr>
              <a:lnSpc>
                <a:spcPct val="150000"/>
              </a:lnSpc>
            </a:pPr>
            <a:r>
              <a:rPr lang="en-US" sz="1900" b="1" dirty="0">
                <a:solidFill>
                  <a:srgbClr val="799A3D"/>
                </a:solidFill>
              </a:rPr>
              <a:t>Living Well with Dementia</a:t>
            </a:r>
          </a:p>
          <a:p>
            <a:pPr>
              <a:lnSpc>
                <a:spcPct val="150000"/>
              </a:lnSpc>
            </a:pPr>
            <a:r>
              <a:rPr lang="en-US" sz="1900" b="1" dirty="0">
                <a:solidFill>
                  <a:srgbClr val="56575B"/>
                </a:solidFill>
              </a:rPr>
              <a:t>Managed Care</a:t>
            </a:r>
          </a:p>
          <a:p>
            <a:pPr>
              <a:lnSpc>
                <a:spcPct val="150000"/>
              </a:lnSpc>
            </a:pPr>
            <a:r>
              <a:rPr lang="en-US" sz="1900" b="1" dirty="0">
                <a:solidFill>
                  <a:srgbClr val="799A3D"/>
                </a:solidFill>
              </a:rPr>
              <a:t>Marketing</a:t>
            </a:r>
          </a:p>
          <a:p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F3D69BA-BE7A-4590-9AB2-A68C313DF1B8}"/>
              </a:ext>
            </a:extLst>
          </p:cNvPr>
          <p:cNvSpPr/>
          <p:nvPr/>
        </p:nvSpPr>
        <p:spPr bwMode="auto">
          <a:xfrm>
            <a:off x="9099759" y="395214"/>
            <a:ext cx="2917786" cy="39942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900" b="1" dirty="0">
                <a:solidFill>
                  <a:srgbClr val="56575B"/>
                </a:solidFill>
              </a:rPr>
              <a:t>Next Gen Professionals</a:t>
            </a:r>
          </a:p>
          <a:p>
            <a:pPr>
              <a:lnSpc>
                <a:spcPct val="150000"/>
              </a:lnSpc>
            </a:pPr>
            <a:r>
              <a:rPr lang="en-US" sz="1900" b="1" dirty="0">
                <a:solidFill>
                  <a:srgbClr val="799A3D"/>
                </a:solidFill>
              </a:rPr>
              <a:t>Nursing Homes</a:t>
            </a:r>
          </a:p>
          <a:p>
            <a:pPr>
              <a:lnSpc>
                <a:spcPct val="150000"/>
              </a:lnSpc>
            </a:pPr>
            <a:r>
              <a:rPr lang="en-US" sz="1900" b="1" dirty="0">
                <a:solidFill>
                  <a:srgbClr val="56575B"/>
                </a:solidFill>
              </a:rPr>
              <a:t>PACE</a:t>
            </a:r>
          </a:p>
          <a:p>
            <a:pPr>
              <a:lnSpc>
                <a:spcPct val="150000"/>
              </a:lnSpc>
            </a:pPr>
            <a:r>
              <a:rPr lang="en-US" sz="1900" b="1" dirty="0">
                <a:solidFill>
                  <a:srgbClr val="799A3D"/>
                </a:solidFill>
              </a:rPr>
              <a:t>Payroll-Based Journal (PBJ)</a:t>
            </a:r>
          </a:p>
          <a:p>
            <a:pPr>
              <a:lnSpc>
                <a:spcPct val="150000"/>
              </a:lnSpc>
            </a:pPr>
            <a:r>
              <a:rPr lang="en-US" sz="1900" b="1" dirty="0">
                <a:solidFill>
                  <a:srgbClr val="56575B"/>
                </a:solidFill>
              </a:rPr>
              <a:t>Philanthropy</a:t>
            </a:r>
          </a:p>
          <a:p>
            <a:pPr>
              <a:lnSpc>
                <a:spcPct val="150000"/>
              </a:lnSpc>
            </a:pPr>
            <a:r>
              <a:rPr lang="en-US" sz="1900" b="1" dirty="0">
                <a:solidFill>
                  <a:srgbClr val="799A3D"/>
                </a:solidFill>
              </a:rPr>
              <a:t>Rural Providers</a:t>
            </a:r>
          </a:p>
          <a:p>
            <a:pPr>
              <a:lnSpc>
                <a:spcPct val="150000"/>
              </a:lnSpc>
            </a:pPr>
            <a:r>
              <a:rPr lang="en-US" sz="1900" b="1" dirty="0">
                <a:solidFill>
                  <a:srgbClr val="56575B"/>
                </a:solidFill>
              </a:rPr>
              <a:t>Social Accountability</a:t>
            </a:r>
          </a:p>
          <a:p>
            <a:pPr>
              <a:lnSpc>
                <a:spcPct val="150000"/>
              </a:lnSpc>
            </a:pPr>
            <a:r>
              <a:rPr lang="en-US" sz="1900" b="1" dirty="0">
                <a:solidFill>
                  <a:srgbClr val="799A3D"/>
                </a:solidFill>
              </a:rPr>
              <a:t>Social Work</a:t>
            </a:r>
          </a:p>
          <a:p>
            <a:pPr>
              <a:lnSpc>
                <a:spcPct val="150000"/>
              </a:lnSpc>
            </a:pPr>
            <a:r>
              <a:rPr lang="en-US" sz="1900" b="1" dirty="0">
                <a:solidFill>
                  <a:srgbClr val="56575B"/>
                </a:solidFill>
              </a:rPr>
              <a:t>Student Program</a:t>
            </a:r>
          </a:p>
        </p:txBody>
      </p:sp>
      <p:sp>
        <p:nvSpPr>
          <p:cNvPr id="12" name="Rectangle 2">
            <a:extLst>
              <a:ext uri="{FF2B5EF4-FFF2-40B4-BE49-F238E27FC236}">
                <a16:creationId xmlns:a16="http://schemas.microsoft.com/office/drawing/2014/main" id="{20BDC4ED-B265-4351-8221-528B9838504C}"/>
              </a:ext>
            </a:extLst>
          </p:cNvPr>
          <p:cNvSpPr/>
          <p:nvPr/>
        </p:nvSpPr>
        <p:spPr bwMode="auto">
          <a:xfrm>
            <a:off x="243165" y="5615605"/>
            <a:ext cx="49167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4000" b="1" dirty="0">
                <a:solidFill>
                  <a:srgbClr val="56575B"/>
                </a:solidFill>
                <a:latin typeface="KievitOT-Bold"/>
              </a:rPr>
              <a:t>More Than 25 Groups</a:t>
            </a:r>
            <a:endParaRPr sz="40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34AE191-35B6-49A8-8D62-4B2F97C49B51}"/>
              </a:ext>
            </a:extLst>
          </p:cNvPr>
          <p:cNvSpPr txBox="1"/>
          <p:nvPr/>
        </p:nvSpPr>
        <p:spPr bwMode="auto">
          <a:xfrm flipH="1">
            <a:off x="262637" y="6423065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56575B"/>
                </a:solidFill>
              </a:rPr>
              <a:t>Community.LeadingAge.org</a:t>
            </a:r>
          </a:p>
        </p:txBody>
      </p:sp>
    </p:spTree>
    <p:extLst>
      <p:ext uri="{BB962C8B-B14F-4D97-AF65-F5344CB8AC3E}">
        <p14:creationId xmlns:p14="http://schemas.microsoft.com/office/powerpoint/2010/main" val="41772852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Freeform: Shape 10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-1" y="5346694"/>
            <a:ext cx="10447252" cy="1511306"/>
          </a:xfrm>
          <a:custGeom>
            <a:avLst/>
            <a:gdLst>
              <a:gd name="connsiteX0" fmla="*/ 0 w 10447252"/>
              <a:gd name="connsiteY0" fmla="*/ 0 h 1511306"/>
              <a:gd name="connsiteX1" fmla="*/ 3100647 w 10447252"/>
              <a:gd name="connsiteY1" fmla="*/ 0 h 1511306"/>
              <a:gd name="connsiteX2" fmla="*/ 3292695 w 10447252"/>
              <a:gd name="connsiteY2" fmla="*/ 0 h 1511306"/>
              <a:gd name="connsiteX3" fmla="*/ 3340133 w 10447252"/>
              <a:gd name="connsiteY3" fmla="*/ 0 h 1511306"/>
              <a:gd name="connsiteX4" fmla="*/ 4310215 w 10447252"/>
              <a:gd name="connsiteY4" fmla="*/ 0 h 1511306"/>
              <a:gd name="connsiteX5" fmla="*/ 5506390 w 10447252"/>
              <a:gd name="connsiteY5" fmla="*/ 0 h 1511306"/>
              <a:gd name="connsiteX6" fmla="*/ 5506390 w 10447252"/>
              <a:gd name="connsiteY6" fmla="*/ 2544 h 1511306"/>
              <a:gd name="connsiteX7" fmla="*/ 5901778 w 10447252"/>
              <a:gd name="connsiteY7" fmla="*/ 2544 h 1511306"/>
              <a:gd name="connsiteX8" fmla="*/ 5901778 w 10447252"/>
              <a:gd name="connsiteY8" fmla="*/ 0 h 1511306"/>
              <a:gd name="connsiteX9" fmla="*/ 10447252 w 10447252"/>
              <a:gd name="connsiteY9" fmla="*/ 0 h 1511306"/>
              <a:gd name="connsiteX10" fmla="*/ 9749635 w 10447252"/>
              <a:gd name="connsiteY10" fmla="*/ 1511301 h 1511306"/>
              <a:gd name="connsiteX11" fmla="*/ 5901779 w 10447252"/>
              <a:gd name="connsiteY11" fmla="*/ 1511301 h 1511306"/>
              <a:gd name="connsiteX12" fmla="*/ 5901779 w 10447252"/>
              <a:gd name="connsiteY12" fmla="*/ 1511304 h 1511306"/>
              <a:gd name="connsiteX13" fmla="*/ 5506390 w 10447252"/>
              <a:gd name="connsiteY13" fmla="*/ 1511304 h 1511306"/>
              <a:gd name="connsiteX14" fmla="*/ 5506390 w 10447252"/>
              <a:gd name="connsiteY14" fmla="*/ 1511306 h 1511306"/>
              <a:gd name="connsiteX15" fmla="*/ 4434058 w 10447252"/>
              <a:gd name="connsiteY15" fmla="*/ 1511306 h 1511306"/>
              <a:gd name="connsiteX16" fmla="*/ 4319855 w 10447252"/>
              <a:gd name="connsiteY16" fmla="*/ 1511306 h 1511306"/>
              <a:gd name="connsiteX17" fmla="*/ 4310215 w 10447252"/>
              <a:gd name="connsiteY17" fmla="*/ 1511306 h 1511306"/>
              <a:gd name="connsiteX18" fmla="*/ 3340133 w 10447252"/>
              <a:gd name="connsiteY18" fmla="*/ 1511306 h 1511306"/>
              <a:gd name="connsiteX19" fmla="*/ 3292695 w 10447252"/>
              <a:gd name="connsiteY19" fmla="*/ 1511306 h 1511306"/>
              <a:gd name="connsiteX20" fmla="*/ 3100647 w 10447252"/>
              <a:gd name="connsiteY20" fmla="*/ 1511306 h 1511306"/>
              <a:gd name="connsiteX21" fmla="*/ 0 w 10447252"/>
              <a:gd name="connsiteY21" fmla="*/ 1511306 h 1511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0447252" h="1511306" extrusionOk="0">
                <a:moveTo>
                  <a:pt x="0" y="0"/>
                </a:moveTo>
                <a:lnTo>
                  <a:pt x="3100647" y="0"/>
                </a:lnTo>
                <a:lnTo>
                  <a:pt x="3292695" y="0"/>
                </a:lnTo>
                <a:lnTo>
                  <a:pt x="3340133" y="0"/>
                </a:lnTo>
                <a:lnTo>
                  <a:pt x="4310215" y="0"/>
                </a:lnTo>
                <a:lnTo>
                  <a:pt x="5506390" y="0"/>
                </a:lnTo>
                <a:lnTo>
                  <a:pt x="5506390" y="2544"/>
                </a:lnTo>
                <a:lnTo>
                  <a:pt x="5901778" y="2544"/>
                </a:lnTo>
                <a:lnTo>
                  <a:pt x="5901778" y="0"/>
                </a:lnTo>
                <a:lnTo>
                  <a:pt x="10447252" y="0"/>
                </a:lnTo>
                <a:lnTo>
                  <a:pt x="9749635" y="1511301"/>
                </a:lnTo>
                <a:lnTo>
                  <a:pt x="5901779" y="1511301"/>
                </a:lnTo>
                <a:lnTo>
                  <a:pt x="5901779" y="1511304"/>
                </a:lnTo>
                <a:lnTo>
                  <a:pt x="5506390" y="1511304"/>
                </a:lnTo>
                <a:lnTo>
                  <a:pt x="5506390" y="1511306"/>
                </a:lnTo>
                <a:lnTo>
                  <a:pt x="4434058" y="1511306"/>
                </a:lnTo>
                <a:lnTo>
                  <a:pt x="4319855" y="1511306"/>
                </a:lnTo>
                <a:lnTo>
                  <a:pt x="4310215" y="1511306"/>
                </a:lnTo>
                <a:lnTo>
                  <a:pt x="3340133" y="1511306"/>
                </a:lnTo>
                <a:lnTo>
                  <a:pt x="3292695" y="1511306"/>
                </a:lnTo>
                <a:lnTo>
                  <a:pt x="3100647" y="1511306"/>
                </a:lnTo>
                <a:lnTo>
                  <a:pt x="0" y="1511306"/>
                </a:lnTo>
                <a:close/>
              </a:path>
            </a:pathLst>
          </a:custGeom>
          <a:solidFill>
            <a:srgbClr val="DDDC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Freeform: Shape 12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9862891" y="5346700"/>
            <a:ext cx="2329109" cy="1511301"/>
          </a:xfrm>
          <a:custGeom>
            <a:avLst/>
            <a:gdLst>
              <a:gd name="connsiteX0" fmla="*/ 697617 w 2329109"/>
              <a:gd name="connsiteY0" fmla="*/ 0 h 1511301"/>
              <a:gd name="connsiteX1" fmla="*/ 2329109 w 2329109"/>
              <a:gd name="connsiteY1" fmla="*/ 0 h 1511301"/>
              <a:gd name="connsiteX2" fmla="*/ 2329109 w 2329109"/>
              <a:gd name="connsiteY2" fmla="*/ 1511301 h 1511301"/>
              <a:gd name="connsiteX3" fmla="*/ 0 w 2329109"/>
              <a:gd name="connsiteY3" fmla="*/ 1511301 h 1511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9109" h="1511301" extrusionOk="0">
                <a:moveTo>
                  <a:pt x="697617" y="0"/>
                </a:moveTo>
                <a:lnTo>
                  <a:pt x="2329109" y="0"/>
                </a:lnTo>
                <a:lnTo>
                  <a:pt x="2329109" y="1511301"/>
                </a:lnTo>
                <a:lnTo>
                  <a:pt x="0" y="1511301"/>
                </a:lnTo>
                <a:close/>
              </a:path>
            </a:pathLst>
          </a:custGeom>
          <a:solidFill>
            <a:srgbClr val="404040">
              <a:alpha val="8470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defRPr/>
            </a:pPr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C2F68CF-1F18-7D4F-853D-F35F554CDC38}"/>
              </a:ext>
            </a:extLst>
          </p:cNvPr>
          <p:cNvSpPr/>
          <p:nvPr/>
        </p:nvSpPr>
        <p:spPr>
          <a:xfrm>
            <a:off x="399089" y="5801357"/>
            <a:ext cx="9649072" cy="840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5400" b="1" dirty="0">
                <a:solidFill>
                  <a:srgbClr val="56575B"/>
                </a:solidFill>
                <a:latin typeface="KievitOT-Bold"/>
              </a:rPr>
              <a:t>Community.LeadingAge.org</a:t>
            </a:r>
            <a:endParaRPr lang="en-US" sz="5400" dirty="0"/>
          </a:p>
        </p:txBody>
      </p:sp>
      <p:pic>
        <p:nvPicPr>
          <p:cNvPr id="7" name="Picture 4" descr="A picture containing drawing, food&#10;&#10;Description automatically generated">
            <a:extLst>
              <a:ext uri="{FF2B5EF4-FFF2-40B4-BE49-F238E27FC236}">
                <a16:creationId xmlns:a16="http://schemas.microsoft.com/office/drawing/2014/main" id="{2C2B7536-857B-4CE6-9A86-D09DB11C95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337718" y="760858"/>
            <a:ext cx="10109532" cy="3866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03208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</TotalTime>
  <Words>267</Words>
  <Application>Microsoft Office PowerPoint</Application>
  <PresentationFormat>Widescreen</PresentationFormat>
  <Paragraphs>85</Paragraphs>
  <Slides>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KievitOT-Bold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Clement Coulston</dc:creator>
  <cp:lastModifiedBy>Clement Coulston</cp:lastModifiedBy>
  <cp:revision>29</cp:revision>
  <dcterms:modified xsi:type="dcterms:W3CDTF">2020-02-06T21:54:01Z</dcterms:modified>
</cp:coreProperties>
</file>