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 id="2147483660" r:id="rId2"/>
    <p:sldMasterId id="2147483648" r:id="rId3"/>
    <p:sldMasterId id="2147483674" r:id="rId4"/>
  </p:sldMasterIdLst>
  <p:notesMasterIdLst>
    <p:notesMasterId r:id="rId36"/>
  </p:notesMasterIdLst>
  <p:handoutMasterIdLst>
    <p:handoutMasterId r:id="rId37"/>
  </p:handoutMasterIdLst>
  <p:sldIdLst>
    <p:sldId id="256" r:id="rId5"/>
    <p:sldId id="258" r:id="rId6"/>
    <p:sldId id="257" r:id="rId7"/>
    <p:sldId id="363" r:id="rId8"/>
    <p:sldId id="265" r:id="rId9"/>
    <p:sldId id="348" r:id="rId10"/>
    <p:sldId id="298" r:id="rId11"/>
    <p:sldId id="311" r:id="rId12"/>
    <p:sldId id="312" r:id="rId13"/>
    <p:sldId id="345" r:id="rId14"/>
    <p:sldId id="263" r:id="rId15"/>
    <p:sldId id="322" r:id="rId16"/>
    <p:sldId id="260" r:id="rId17"/>
    <p:sldId id="336" r:id="rId18"/>
    <p:sldId id="349" r:id="rId19"/>
    <p:sldId id="359" r:id="rId20"/>
    <p:sldId id="329" r:id="rId21"/>
    <p:sldId id="356" r:id="rId22"/>
    <p:sldId id="357" r:id="rId23"/>
    <p:sldId id="358" r:id="rId24"/>
    <p:sldId id="352" r:id="rId25"/>
    <p:sldId id="361" r:id="rId26"/>
    <p:sldId id="362" r:id="rId27"/>
    <p:sldId id="370" r:id="rId28"/>
    <p:sldId id="360" r:id="rId29"/>
    <p:sldId id="350" r:id="rId30"/>
    <p:sldId id="367" r:id="rId31"/>
    <p:sldId id="368" r:id="rId32"/>
    <p:sldId id="369" r:id="rId33"/>
    <p:sldId id="347" r:id="rId34"/>
    <p:sldId id="346" r:id="rId35"/>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90A8"/>
    <a:srgbClr val="002D73"/>
    <a:srgbClr val="F0F5FA"/>
    <a:srgbClr val="74747A"/>
    <a:srgbClr val="7D7D83"/>
    <a:srgbClr val="505054"/>
    <a:srgbClr val="373739"/>
    <a:srgbClr val="71A7FF"/>
    <a:srgbClr val="0053DA"/>
    <a:srgbClr val="DFE9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94627" autoAdjust="0"/>
  </p:normalViewPr>
  <p:slideViewPr>
    <p:cSldViewPr>
      <p:cViewPr varScale="1">
        <p:scale>
          <a:sx n="143" d="100"/>
          <a:sy n="143" d="100"/>
        </p:scale>
        <p:origin x="510" y="12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97E14B8-612E-43F6-8CFE-9723AEAEF814}" type="datetimeFigureOut">
              <a:rPr lang="en-US" smtClean="0"/>
              <a:t>11/7/2017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020512C-A618-4547-AF92-4F0F3CBEAE8E}" type="slidenum">
              <a:rPr lang="en-US" smtClean="0"/>
              <a:t>‹#›</a:t>
            </a:fld>
            <a:endParaRPr lang="en-US"/>
          </a:p>
        </p:txBody>
      </p:sp>
    </p:spTree>
    <p:extLst>
      <p:ext uri="{BB962C8B-B14F-4D97-AF65-F5344CB8AC3E}">
        <p14:creationId xmlns:p14="http://schemas.microsoft.com/office/powerpoint/2010/main" val="787526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11/7/2017</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6</a:t>
            </a:fld>
            <a:endParaRPr lang="en-US"/>
          </a:p>
        </p:txBody>
      </p:sp>
    </p:spTree>
    <p:extLst>
      <p:ext uri="{BB962C8B-B14F-4D97-AF65-F5344CB8AC3E}">
        <p14:creationId xmlns:p14="http://schemas.microsoft.com/office/powerpoint/2010/main" val="2446192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8</a:t>
            </a:fld>
            <a:endParaRPr lang="en-US"/>
          </a:p>
        </p:txBody>
      </p:sp>
    </p:spTree>
    <p:extLst>
      <p:ext uri="{BB962C8B-B14F-4D97-AF65-F5344CB8AC3E}">
        <p14:creationId xmlns:p14="http://schemas.microsoft.com/office/powerpoint/2010/main" val="429834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268" y="4548135"/>
            <a:ext cx="5731651" cy="372178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10</a:t>
            </a:fld>
            <a:endParaRPr lang="en-US"/>
          </a:p>
        </p:txBody>
      </p:sp>
    </p:spTree>
    <p:extLst>
      <p:ext uri="{BB962C8B-B14F-4D97-AF65-F5344CB8AC3E}">
        <p14:creationId xmlns:p14="http://schemas.microsoft.com/office/powerpoint/2010/main" val="3989384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15</a:t>
            </a:fld>
            <a:endParaRPr lang="en-US"/>
          </a:p>
        </p:txBody>
      </p:sp>
    </p:spTree>
    <p:extLst>
      <p:ext uri="{BB962C8B-B14F-4D97-AF65-F5344CB8AC3E}">
        <p14:creationId xmlns:p14="http://schemas.microsoft.com/office/powerpoint/2010/main" val="2194779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30</a:t>
            </a:fld>
            <a:endParaRPr lang="en-US"/>
          </a:p>
        </p:txBody>
      </p:sp>
    </p:spTree>
    <p:extLst>
      <p:ext uri="{BB962C8B-B14F-4D97-AF65-F5344CB8AC3E}">
        <p14:creationId xmlns:p14="http://schemas.microsoft.com/office/powerpoint/2010/main" val="2343637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CED0365-0D65-4032-85A6-BECCAB4E9A68}"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CED0365-0D65-4032-85A6-BECCAB4E9A68}"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603190" cy="810768"/>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11/7/2017</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t>11/7/2017</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November 7, 2017</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NYSOO_DOH_rgb.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health.ny.gov/professionals/nursing_home_administrator/docs/2017-10-01_section_s_instructions.pdf"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7200" y="1809750"/>
            <a:ext cx="7696200" cy="1384995"/>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New York State 2017 Nursing Home Quality Initiative </a:t>
            </a:r>
            <a:r>
              <a:rPr lang="en-US" sz="2800" b="1" dirty="0">
                <a:solidFill>
                  <a:srgbClr val="002060"/>
                </a:solidFill>
                <a:latin typeface="Arial" panose="020B0604020202020204" pitchFamily="34" charset="0"/>
                <a:cs typeface="Arial" panose="020B0604020202020204" pitchFamily="34" charset="0"/>
              </a:rPr>
              <a:t>Results and 2018 Proposals</a:t>
            </a:r>
          </a:p>
          <a:p>
            <a:endParaRPr lang="en-US" sz="2800" b="1" dirty="0">
              <a:solidFill>
                <a:srgbClr val="002D73"/>
              </a:solidFill>
              <a:latin typeface="Arial" panose="020B0604020202020204" pitchFamily="34" charset="0"/>
              <a:cs typeface="Arial" panose="020B0604020202020204" pitchFamily="34" charset="0"/>
            </a:endParaRPr>
          </a:p>
        </p:txBody>
      </p:sp>
      <p:sp>
        <p:nvSpPr>
          <p:cNvPr id="7" name="TextBox 6"/>
          <p:cNvSpPr txBox="1"/>
          <p:nvPr/>
        </p:nvSpPr>
        <p:spPr>
          <a:xfrm>
            <a:off x="457200" y="2876550"/>
            <a:ext cx="5791200" cy="584775"/>
          </a:xfrm>
          <a:prstGeom prst="rect">
            <a:avLst/>
          </a:prstGeom>
          <a:noFill/>
          <a:ln>
            <a:noFill/>
          </a:ln>
        </p:spPr>
        <p:txBody>
          <a:bodyPr wrap="square" rtlCol="0">
            <a:spAutoFit/>
          </a:bodyPr>
          <a:lstStyle/>
          <a:p>
            <a:r>
              <a:rPr lang="en-US" sz="1600" b="1" dirty="0">
                <a:latin typeface="Arial" panose="020B0604020202020204" pitchFamily="34" charset="0"/>
                <a:cs typeface="Arial" panose="020B0604020202020204" pitchFamily="34" charset="0"/>
              </a:rPr>
              <a:t>New York State Department of Health</a:t>
            </a:r>
          </a:p>
          <a:p>
            <a:r>
              <a:rPr lang="en-US" sz="1600" b="1" dirty="0">
                <a:latin typeface="Arial" panose="020B0604020202020204" pitchFamily="34" charset="0"/>
                <a:cs typeface="Arial" panose="020B0604020202020204" pitchFamily="34" charset="0"/>
              </a:rPr>
              <a:t>November 7, 2017</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9329EF-8277-4F6B-B67E-0797820AD73A}"/>
              </a:ext>
            </a:extLst>
          </p:cNvPr>
          <p:cNvSpPr/>
          <p:nvPr/>
        </p:nvSpPr>
        <p:spPr>
          <a:xfrm>
            <a:off x="6934200" y="4476750"/>
            <a:ext cx="1938528"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85928" y="-76806"/>
            <a:ext cx="8686800" cy="523220"/>
          </a:xfrm>
          <a:prstGeom prst="rect">
            <a:avLst/>
          </a:prstGeom>
          <a:noFill/>
          <a:ln>
            <a:noFill/>
          </a:ln>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2017 NHQI Measure Statistics </a:t>
            </a:r>
          </a:p>
        </p:txBody>
      </p:sp>
      <p:sp>
        <p:nvSpPr>
          <p:cNvPr id="17" name="Slide Number Placeholder 3"/>
          <p:cNvSpPr txBox="1">
            <a:spLocks/>
          </p:cNvSpPr>
          <p:nvPr/>
        </p:nvSpPr>
        <p:spPr>
          <a:xfrm>
            <a:off x="8531788" y="5648960"/>
            <a:ext cx="548640" cy="39624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4A16C9-E1C8-4D45-90F9-7ADF3D94569A}" type="slidenum">
              <a:rPr lang="en-US" sz="1000">
                <a:latin typeface="Arial" panose="020B0604020202020204" pitchFamily="34" charset="0"/>
                <a:cs typeface="Arial" panose="020B0604020202020204" pitchFamily="34" charset="0"/>
              </a:rPr>
              <a:pPr/>
              <a:t>10</a:t>
            </a:fld>
            <a:endParaRPr lang="en-US" sz="100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75077874"/>
              </p:ext>
            </p:extLst>
          </p:nvPr>
        </p:nvGraphicFramePr>
        <p:xfrm>
          <a:off x="609601" y="784975"/>
          <a:ext cx="7955280" cy="1146695"/>
        </p:xfrm>
        <a:graphic>
          <a:graphicData uri="http://schemas.openxmlformats.org/drawingml/2006/table">
            <a:tbl>
              <a:tblPr>
                <a:effectLst/>
                <a:tableStyleId>{3C2FFA5D-87B4-456A-9821-1D502468CF0F}</a:tableStyleId>
              </a:tblPr>
              <a:tblGrid>
                <a:gridCol w="3474720">
                  <a:extLst>
                    <a:ext uri="{9D8B030D-6E8A-4147-A177-3AD203B41FA5}">
                      <a16:colId xmlns:a16="http://schemas.microsoft.com/office/drawing/2014/main" val="20000"/>
                    </a:ext>
                  </a:extLst>
                </a:gridCol>
                <a:gridCol w="320040">
                  <a:extLst>
                    <a:ext uri="{9D8B030D-6E8A-4147-A177-3AD203B41FA5}">
                      <a16:colId xmlns:a16="http://schemas.microsoft.com/office/drawing/2014/main" val="4235459657"/>
                    </a:ext>
                  </a:extLst>
                </a:gridCol>
                <a:gridCol w="320040">
                  <a:extLst>
                    <a:ext uri="{9D8B030D-6E8A-4147-A177-3AD203B41FA5}">
                      <a16:colId xmlns:a16="http://schemas.microsoft.com/office/drawing/2014/main" val="213096062"/>
                    </a:ext>
                  </a:extLst>
                </a:gridCol>
                <a:gridCol w="320040">
                  <a:extLst>
                    <a:ext uri="{9D8B030D-6E8A-4147-A177-3AD203B41FA5}">
                      <a16:colId xmlns:a16="http://schemas.microsoft.com/office/drawing/2014/main" val="20001"/>
                    </a:ext>
                  </a:extLst>
                </a:gridCol>
                <a:gridCol w="320040">
                  <a:extLst>
                    <a:ext uri="{9D8B030D-6E8A-4147-A177-3AD203B41FA5}">
                      <a16:colId xmlns:a16="http://schemas.microsoft.com/office/drawing/2014/main" val="20002"/>
                    </a:ext>
                  </a:extLst>
                </a:gridCol>
                <a:gridCol w="320040">
                  <a:extLst>
                    <a:ext uri="{9D8B030D-6E8A-4147-A177-3AD203B41FA5}">
                      <a16:colId xmlns:a16="http://schemas.microsoft.com/office/drawing/2014/main" val="20003"/>
                    </a:ext>
                  </a:extLst>
                </a:gridCol>
                <a:gridCol w="320040">
                  <a:extLst>
                    <a:ext uri="{9D8B030D-6E8A-4147-A177-3AD203B41FA5}">
                      <a16:colId xmlns:a16="http://schemas.microsoft.com/office/drawing/2014/main" val="20004"/>
                    </a:ext>
                  </a:extLst>
                </a:gridCol>
                <a:gridCol w="320040">
                  <a:extLst>
                    <a:ext uri="{9D8B030D-6E8A-4147-A177-3AD203B41FA5}">
                      <a16:colId xmlns:a16="http://schemas.microsoft.com/office/drawing/2014/main" val="20005"/>
                    </a:ext>
                  </a:extLst>
                </a:gridCol>
                <a:gridCol w="320040">
                  <a:extLst>
                    <a:ext uri="{9D8B030D-6E8A-4147-A177-3AD203B41FA5}">
                      <a16:colId xmlns:a16="http://schemas.microsoft.com/office/drawing/2014/main" val="20006"/>
                    </a:ext>
                  </a:extLst>
                </a:gridCol>
                <a:gridCol w="320040">
                  <a:extLst>
                    <a:ext uri="{9D8B030D-6E8A-4147-A177-3AD203B41FA5}">
                      <a16:colId xmlns:a16="http://schemas.microsoft.com/office/drawing/2014/main" val="20007"/>
                    </a:ext>
                  </a:extLst>
                </a:gridCol>
                <a:gridCol w="320040">
                  <a:extLst>
                    <a:ext uri="{9D8B030D-6E8A-4147-A177-3AD203B41FA5}">
                      <a16:colId xmlns:a16="http://schemas.microsoft.com/office/drawing/2014/main" val="20008"/>
                    </a:ext>
                  </a:extLst>
                </a:gridCol>
                <a:gridCol w="320040">
                  <a:extLst>
                    <a:ext uri="{9D8B030D-6E8A-4147-A177-3AD203B41FA5}">
                      <a16:colId xmlns:a16="http://schemas.microsoft.com/office/drawing/2014/main" val="20009"/>
                    </a:ext>
                  </a:extLst>
                </a:gridCol>
                <a:gridCol w="320040">
                  <a:extLst>
                    <a:ext uri="{9D8B030D-6E8A-4147-A177-3AD203B41FA5}">
                      <a16:colId xmlns:a16="http://schemas.microsoft.com/office/drawing/2014/main" val="20010"/>
                    </a:ext>
                  </a:extLst>
                </a:gridCol>
                <a:gridCol w="320040">
                  <a:extLst>
                    <a:ext uri="{9D8B030D-6E8A-4147-A177-3AD203B41FA5}">
                      <a16:colId xmlns:a16="http://schemas.microsoft.com/office/drawing/2014/main" val="20011"/>
                    </a:ext>
                  </a:extLst>
                </a:gridCol>
                <a:gridCol w="320040">
                  <a:extLst>
                    <a:ext uri="{9D8B030D-6E8A-4147-A177-3AD203B41FA5}">
                      <a16:colId xmlns:a16="http://schemas.microsoft.com/office/drawing/2014/main" val="20012"/>
                    </a:ext>
                  </a:extLst>
                </a:gridCol>
              </a:tblGrid>
              <a:tr h="274320">
                <a:tc row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Measures</a:t>
                      </a:r>
                      <a:endParaRPr lang="en-US" sz="900" b="1" u="none" strike="noStrike" baseline="0" dirty="0">
                        <a:solidFill>
                          <a:schemeClr val="bg1"/>
                        </a:solidFill>
                        <a:effectLst/>
                        <a:latin typeface="Arial" panose="020B0604020202020204" pitchFamily="34" charset="0"/>
                        <a:cs typeface="Arial" panose="020B0604020202020204" pitchFamily="34" charset="0"/>
                      </a:endParaRPr>
                    </a:p>
                    <a:p>
                      <a:pPr algn="ctr" fontAlgn="b"/>
                      <a:r>
                        <a:rPr lang="en-US" sz="900" b="1" u="none" strike="noStrike" baseline="0" dirty="0">
                          <a:solidFill>
                            <a:schemeClr val="bg1"/>
                          </a:solidFill>
                          <a:effectLst/>
                          <a:latin typeface="Arial" panose="020B0604020202020204" pitchFamily="34" charset="0"/>
                          <a:cs typeface="Arial" panose="020B0604020202020204" pitchFamily="34" charset="0"/>
                        </a:rPr>
                        <a:t>Higher Rate is Better</a:t>
                      </a:r>
                      <a:endParaRPr lang="en-US" sz="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gridSpan="2">
                  <a:txBody>
                    <a:bodyPr/>
                    <a:lstStyle/>
                    <a:p>
                      <a:pPr algn="ctr" rtl="0" fontAlgn="b"/>
                      <a:r>
                        <a:rPr lang="en-US" sz="800" b="1" u="none" strike="noStrike" dirty="0">
                          <a:solidFill>
                            <a:schemeClr val="bg1"/>
                          </a:solidFill>
                          <a:effectLst/>
                          <a:latin typeface="Arial" panose="020B0604020202020204" pitchFamily="34" charset="0"/>
                          <a:cs typeface="Arial" panose="020B0604020202020204" pitchFamily="34" charset="0"/>
                        </a:rPr>
                        <a:t>Statewide Average</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522" marR="6522" marT="6522" marB="0" anchor="ctr">
                    <a:solidFill>
                      <a:srgbClr val="002060"/>
                    </a:solidFill>
                  </a:tcPr>
                </a:tc>
                <a:tc hMerge="1">
                  <a:txBody>
                    <a:bodyPr/>
                    <a:lstStyle/>
                    <a:p>
                      <a:pPr algn="ctr" rtl="0"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522" marR="6522" marT="6522" marB="0" anchor="ctr">
                    <a:solidFill>
                      <a:srgbClr val="002D73"/>
                    </a:solidFill>
                  </a:tcPr>
                </a:tc>
                <a:tc gridSpan="2">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P100 (max)</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algn="ctr"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P80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algn="ctr"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u="none" strike="noStrike" dirty="0">
                          <a:solidFill>
                            <a:schemeClr val="bg1"/>
                          </a:solidFill>
                          <a:effectLst/>
                          <a:latin typeface="Arial" panose="020B0604020202020204" pitchFamily="34" charset="0"/>
                          <a:cs typeface="Arial" panose="020B0604020202020204" pitchFamily="34" charset="0"/>
                        </a:rPr>
                        <a:t>P60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u="none" strike="noStrike" dirty="0">
                          <a:solidFill>
                            <a:schemeClr val="bg1"/>
                          </a:solidFill>
                          <a:effectLst/>
                          <a:latin typeface="Arial" panose="020B0604020202020204" pitchFamily="34" charset="0"/>
                          <a:cs typeface="Arial" panose="020B0604020202020204" pitchFamily="34" charset="0"/>
                        </a:rPr>
                        <a:t>P40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u="none" strike="noStrike" dirty="0">
                          <a:solidFill>
                            <a:schemeClr val="bg1"/>
                          </a:solidFill>
                          <a:effectLst/>
                          <a:latin typeface="Arial" panose="020B0604020202020204" pitchFamily="34" charset="0"/>
                          <a:cs typeface="Arial" panose="020B0604020202020204" pitchFamily="34" charset="0"/>
                        </a:rPr>
                        <a:t>P20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P0 (min)</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algn="ctr"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extLst>
                  <a:ext uri="{0D108BD9-81ED-4DB2-BD59-A6C34878D82A}">
                    <a16:rowId xmlns:a16="http://schemas.microsoft.com/office/drawing/2014/main" val="10000"/>
                  </a:ext>
                </a:extLst>
              </a:tr>
              <a:tr h="140855">
                <a:tc vMerge="1">
                  <a:txBody>
                    <a:bodyPr/>
                    <a:lstStyle/>
                    <a:p>
                      <a:endParaRPr lang="en-US"/>
                    </a:p>
                  </a:txBody>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extLst>
                  <a:ext uri="{0D108BD9-81ED-4DB2-BD59-A6C34878D82A}">
                    <a16:rowId xmlns:a16="http://schemas.microsoft.com/office/drawing/2014/main" val="10001"/>
                  </a:ext>
                </a:extLst>
              </a:tr>
              <a:tr h="182880">
                <a:tc>
                  <a:txBody>
                    <a:bodyPr/>
                    <a:lstStyle/>
                    <a:p>
                      <a:pPr algn="l" fontAlgn="b"/>
                      <a:r>
                        <a:rPr lang="en-US" sz="700" u="none" strike="noStrike" dirty="0">
                          <a:effectLst/>
                          <a:latin typeface="Arial" panose="020B0604020202020204" pitchFamily="34" charset="0"/>
                          <a:cs typeface="Arial" panose="020B0604020202020204" pitchFamily="34" charset="0"/>
                        </a:rPr>
                        <a:t>Overall score</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50.1</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86.2</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60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53</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46</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39</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9</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10002"/>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received the pneumococcal vaccine </a:t>
                      </a:r>
                      <a:r>
                        <a:rPr lang="en-US" sz="700" u="none" strike="noStrike" baseline="0" dirty="0">
                          <a:effectLst/>
                          <a:latin typeface="Arial" panose="020B0604020202020204" pitchFamily="34" charset="0"/>
                          <a:cs typeface="Arial" panose="020B0604020202020204" pitchFamily="34" charset="0"/>
                        </a:rPr>
                        <a:t> </a:t>
                      </a:r>
                      <a:endParaRPr lang="en-US" sz="700" b="1"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80</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82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100</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92</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92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87</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87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80</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81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71</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74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14</a:t>
                      </a:r>
                    </a:p>
                  </a:txBody>
                  <a:tcPr marL="6522" marR="6522" marT="6522"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24</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522" marR="6522" marT="6522" marB="0" anchor="b">
                    <a:solidFill>
                      <a:schemeClr val="bg1"/>
                    </a:solidFill>
                  </a:tcPr>
                </a:tc>
                <a:extLst>
                  <a:ext uri="{0D108BD9-81ED-4DB2-BD59-A6C34878D82A}">
                    <a16:rowId xmlns:a16="http://schemas.microsoft.com/office/drawing/2014/main" val="10003"/>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received the seasonal influenza vaccine</a:t>
                      </a:r>
                      <a:endParaRPr lang="en-US" sz="700" b="1"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a:solidFill>
                            <a:srgbClr val="000000"/>
                          </a:solidFill>
                          <a:effectLst/>
                          <a:latin typeface="Arial" panose="020B0604020202020204" pitchFamily="34" charset="0"/>
                          <a:cs typeface="Arial" panose="020B0604020202020204" pitchFamily="34" charset="0"/>
                        </a:rPr>
                        <a:t>84</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83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100</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92</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92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88</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87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84</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83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78</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77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44</a:t>
                      </a:r>
                    </a:p>
                  </a:txBody>
                  <a:tcPr marL="6522" marR="6522" marT="6522"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47</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522" marR="6522" marT="6522" marB="0" anchor="b">
                    <a:solidFill>
                      <a:schemeClr val="bg1"/>
                    </a:solidFill>
                  </a:tcPr>
                </a:tc>
                <a:extLst>
                  <a:ext uri="{0D108BD9-81ED-4DB2-BD59-A6C34878D82A}">
                    <a16:rowId xmlns:a16="http://schemas.microsoft.com/office/drawing/2014/main" val="10004"/>
                  </a:ext>
                </a:extLst>
              </a:tr>
              <a:tr h="182880">
                <a:tc>
                  <a:txBody>
                    <a:bodyPr/>
                    <a:lstStyle/>
                    <a:p>
                      <a:pPr algn="l" fontAlgn="b"/>
                      <a:r>
                        <a:rPr lang="en-US" sz="700" u="none" strike="noStrike" dirty="0">
                          <a:effectLst/>
                          <a:latin typeface="Arial" panose="020B0604020202020204" pitchFamily="34" charset="0"/>
                          <a:cs typeface="Arial" panose="020B0604020202020204" pitchFamily="34" charset="0"/>
                        </a:rPr>
                        <a:t>Rate of staff hours per day</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3.4</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12.5</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3.1</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2.8</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2.5</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2.3</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10005"/>
                  </a:ext>
                </a:extLst>
              </a:tr>
            </a:tbl>
          </a:graphicData>
        </a:graphic>
      </p:graphicFrame>
      <p:sp>
        <p:nvSpPr>
          <p:cNvPr id="19" name="Down Arrow Callout 18"/>
          <p:cNvSpPr/>
          <p:nvPr/>
        </p:nvSpPr>
        <p:spPr>
          <a:xfrm>
            <a:off x="5164668" y="415135"/>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800" dirty="0">
              <a:latin typeface="Arial" panose="020B0604020202020204" pitchFamily="34" charset="0"/>
              <a:cs typeface="Arial" panose="020B0604020202020204" pitchFamily="34" charset="0"/>
            </a:endParaRPr>
          </a:p>
        </p:txBody>
      </p:sp>
      <p:sp>
        <p:nvSpPr>
          <p:cNvPr id="23" name="Down Arrow Callout 22"/>
          <p:cNvSpPr/>
          <p:nvPr/>
        </p:nvSpPr>
        <p:spPr>
          <a:xfrm>
            <a:off x="5804388" y="411196"/>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b="1" dirty="0"/>
          </a:p>
        </p:txBody>
      </p:sp>
      <p:sp>
        <p:nvSpPr>
          <p:cNvPr id="24" name="Down Arrow Callout 23"/>
          <p:cNvSpPr/>
          <p:nvPr/>
        </p:nvSpPr>
        <p:spPr>
          <a:xfrm>
            <a:off x="6431506" y="422334"/>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5" name="Down Arrow Callout 24"/>
          <p:cNvSpPr/>
          <p:nvPr/>
        </p:nvSpPr>
        <p:spPr>
          <a:xfrm>
            <a:off x="7081315" y="422334"/>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6" name="Down Arrow Callout 25"/>
          <p:cNvSpPr/>
          <p:nvPr/>
        </p:nvSpPr>
        <p:spPr>
          <a:xfrm>
            <a:off x="7717988" y="422334"/>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 name="TextBox 1"/>
          <p:cNvSpPr txBox="1"/>
          <p:nvPr/>
        </p:nvSpPr>
        <p:spPr>
          <a:xfrm>
            <a:off x="5066570" y="402608"/>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1</a:t>
            </a:r>
            <a:r>
              <a:rPr lang="en-US" sz="800" b="1" baseline="30000" dirty="0">
                <a:solidFill>
                  <a:schemeClr val="bg1"/>
                </a:solidFill>
                <a:latin typeface="Arial" panose="020B0604020202020204" pitchFamily="34" charset="0"/>
                <a:cs typeface="Arial" panose="020B0604020202020204" pitchFamily="34" charset="0"/>
              </a:rPr>
              <a:t>st</a:t>
            </a:r>
            <a:r>
              <a:rPr lang="en-US" sz="800" b="1" dirty="0">
                <a:solidFill>
                  <a:schemeClr val="bg1"/>
                </a:solidFill>
                <a:latin typeface="Arial" panose="020B0604020202020204" pitchFamily="34" charset="0"/>
                <a:cs typeface="Arial" panose="020B0604020202020204" pitchFamily="34" charset="0"/>
              </a:rPr>
              <a:t> Quintile</a:t>
            </a:r>
          </a:p>
        </p:txBody>
      </p:sp>
      <p:sp>
        <p:nvSpPr>
          <p:cNvPr id="28" name="TextBox 27"/>
          <p:cNvSpPr txBox="1"/>
          <p:nvPr/>
        </p:nvSpPr>
        <p:spPr>
          <a:xfrm>
            <a:off x="6343409" y="407092"/>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3</a:t>
            </a:r>
            <a:r>
              <a:rPr lang="en-US" sz="800" b="1" baseline="30000" dirty="0">
                <a:solidFill>
                  <a:schemeClr val="bg1"/>
                </a:solidFill>
                <a:latin typeface="Arial" panose="020B0604020202020204" pitchFamily="34" charset="0"/>
                <a:cs typeface="Arial" panose="020B0604020202020204" pitchFamily="34" charset="0"/>
              </a:rPr>
              <a:t>rd</a:t>
            </a:r>
            <a:r>
              <a:rPr lang="en-US" sz="800" b="1" dirty="0">
                <a:solidFill>
                  <a:schemeClr val="bg1"/>
                </a:solidFill>
                <a:latin typeface="Arial" panose="020B0604020202020204" pitchFamily="34" charset="0"/>
                <a:cs typeface="Arial" panose="020B0604020202020204" pitchFamily="34" charset="0"/>
              </a:rPr>
              <a:t> Quintile</a:t>
            </a:r>
          </a:p>
        </p:txBody>
      </p:sp>
      <p:sp>
        <p:nvSpPr>
          <p:cNvPr id="30" name="TextBox 29"/>
          <p:cNvSpPr txBox="1"/>
          <p:nvPr/>
        </p:nvSpPr>
        <p:spPr>
          <a:xfrm>
            <a:off x="5700531" y="402857"/>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2</a:t>
            </a:r>
            <a:r>
              <a:rPr lang="en-US" sz="800" b="1" baseline="30000" dirty="0">
                <a:solidFill>
                  <a:schemeClr val="bg1"/>
                </a:solidFill>
                <a:latin typeface="Arial" panose="020B0604020202020204" pitchFamily="34" charset="0"/>
                <a:cs typeface="Arial" panose="020B0604020202020204" pitchFamily="34" charset="0"/>
              </a:rPr>
              <a:t>nd</a:t>
            </a:r>
            <a:r>
              <a:rPr lang="en-US" sz="800" b="1" dirty="0">
                <a:solidFill>
                  <a:schemeClr val="bg1"/>
                </a:solidFill>
                <a:latin typeface="Arial" panose="020B0604020202020204" pitchFamily="34" charset="0"/>
                <a:cs typeface="Arial" panose="020B0604020202020204" pitchFamily="34" charset="0"/>
              </a:rPr>
              <a:t>  Quintile</a:t>
            </a:r>
          </a:p>
        </p:txBody>
      </p:sp>
      <p:sp>
        <p:nvSpPr>
          <p:cNvPr id="31" name="TextBox 30"/>
          <p:cNvSpPr txBox="1"/>
          <p:nvPr/>
        </p:nvSpPr>
        <p:spPr>
          <a:xfrm>
            <a:off x="6980082" y="407092"/>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4</a:t>
            </a:r>
            <a:r>
              <a:rPr lang="en-US" sz="800" b="1" baseline="30000" dirty="0">
                <a:solidFill>
                  <a:schemeClr val="bg1"/>
                </a:solidFill>
                <a:latin typeface="Arial" panose="020B0604020202020204" pitchFamily="34" charset="0"/>
                <a:cs typeface="Arial" panose="020B0604020202020204" pitchFamily="34" charset="0"/>
              </a:rPr>
              <a:t>th</a:t>
            </a:r>
            <a:r>
              <a:rPr lang="en-US" sz="800" b="1" dirty="0">
                <a:solidFill>
                  <a:schemeClr val="bg1"/>
                </a:solidFill>
                <a:latin typeface="Arial" panose="020B0604020202020204" pitchFamily="34" charset="0"/>
                <a:cs typeface="Arial" panose="020B0604020202020204" pitchFamily="34" charset="0"/>
              </a:rPr>
              <a:t>  Quintile</a:t>
            </a:r>
          </a:p>
        </p:txBody>
      </p:sp>
      <p:sp>
        <p:nvSpPr>
          <p:cNvPr id="32" name="TextBox 31"/>
          <p:cNvSpPr txBox="1"/>
          <p:nvPr/>
        </p:nvSpPr>
        <p:spPr>
          <a:xfrm>
            <a:off x="7633227" y="407092"/>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5</a:t>
            </a:r>
            <a:r>
              <a:rPr lang="en-US" sz="800" b="1" baseline="30000" dirty="0">
                <a:solidFill>
                  <a:schemeClr val="bg1"/>
                </a:solidFill>
                <a:latin typeface="Arial" panose="020B0604020202020204" pitchFamily="34" charset="0"/>
                <a:cs typeface="Arial" panose="020B0604020202020204" pitchFamily="34" charset="0"/>
              </a:rPr>
              <a:t>th</a:t>
            </a:r>
            <a:r>
              <a:rPr lang="en-US" sz="800" b="1" dirty="0">
                <a:solidFill>
                  <a:schemeClr val="bg1"/>
                </a:solidFill>
                <a:latin typeface="Arial" panose="020B0604020202020204" pitchFamily="34" charset="0"/>
                <a:cs typeface="Arial" panose="020B0604020202020204" pitchFamily="34" charset="0"/>
              </a:rPr>
              <a:t>  Quintile</a:t>
            </a:r>
          </a:p>
        </p:txBody>
      </p:sp>
      <p:graphicFrame>
        <p:nvGraphicFramePr>
          <p:cNvPr id="35" name="Table 34"/>
          <p:cNvGraphicFramePr>
            <a:graphicFrameLocks noGrp="1"/>
          </p:cNvGraphicFramePr>
          <p:nvPr>
            <p:extLst>
              <p:ext uri="{D42A27DB-BD31-4B8C-83A1-F6EECF244321}">
                <p14:modId xmlns:p14="http://schemas.microsoft.com/office/powerpoint/2010/main" val="2103133762"/>
              </p:ext>
            </p:extLst>
          </p:nvPr>
        </p:nvGraphicFramePr>
        <p:xfrm>
          <a:off x="607555" y="2800350"/>
          <a:ext cx="7955280" cy="1828800"/>
        </p:xfrm>
        <a:graphic>
          <a:graphicData uri="http://schemas.openxmlformats.org/drawingml/2006/table">
            <a:tbl>
              <a:tblPr>
                <a:effectLst/>
                <a:tableStyleId>{3C2FFA5D-87B4-456A-9821-1D502468CF0F}</a:tableStyleId>
              </a:tblPr>
              <a:tblGrid>
                <a:gridCol w="3474720">
                  <a:extLst>
                    <a:ext uri="{9D8B030D-6E8A-4147-A177-3AD203B41FA5}">
                      <a16:colId xmlns:a16="http://schemas.microsoft.com/office/drawing/2014/main" val="2312512794"/>
                    </a:ext>
                  </a:extLst>
                </a:gridCol>
                <a:gridCol w="320040">
                  <a:extLst>
                    <a:ext uri="{9D8B030D-6E8A-4147-A177-3AD203B41FA5}">
                      <a16:colId xmlns:a16="http://schemas.microsoft.com/office/drawing/2014/main" val="2986916757"/>
                    </a:ext>
                  </a:extLst>
                </a:gridCol>
                <a:gridCol w="320040">
                  <a:extLst>
                    <a:ext uri="{9D8B030D-6E8A-4147-A177-3AD203B41FA5}">
                      <a16:colId xmlns:a16="http://schemas.microsoft.com/office/drawing/2014/main" val="3384974896"/>
                    </a:ext>
                  </a:extLst>
                </a:gridCol>
                <a:gridCol w="320040">
                  <a:extLst>
                    <a:ext uri="{9D8B030D-6E8A-4147-A177-3AD203B41FA5}">
                      <a16:colId xmlns:a16="http://schemas.microsoft.com/office/drawing/2014/main" val="2902964532"/>
                    </a:ext>
                  </a:extLst>
                </a:gridCol>
                <a:gridCol w="320040">
                  <a:extLst>
                    <a:ext uri="{9D8B030D-6E8A-4147-A177-3AD203B41FA5}">
                      <a16:colId xmlns:a16="http://schemas.microsoft.com/office/drawing/2014/main" val="1069323312"/>
                    </a:ext>
                  </a:extLst>
                </a:gridCol>
                <a:gridCol w="320040">
                  <a:extLst>
                    <a:ext uri="{9D8B030D-6E8A-4147-A177-3AD203B41FA5}">
                      <a16:colId xmlns:a16="http://schemas.microsoft.com/office/drawing/2014/main" val="2915973980"/>
                    </a:ext>
                  </a:extLst>
                </a:gridCol>
                <a:gridCol w="320040">
                  <a:extLst>
                    <a:ext uri="{9D8B030D-6E8A-4147-A177-3AD203B41FA5}">
                      <a16:colId xmlns:a16="http://schemas.microsoft.com/office/drawing/2014/main" val="2164343676"/>
                    </a:ext>
                  </a:extLst>
                </a:gridCol>
                <a:gridCol w="320040">
                  <a:extLst>
                    <a:ext uri="{9D8B030D-6E8A-4147-A177-3AD203B41FA5}">
                      <a16:colId xmlns:a16="http://schemas.microsoft.com/office/drawing/2014/main" val="140770026"/>
                    </a:ext>
                  </a:extLst>
                </a:gridCol>
                <a:gridCol w="320040">
                  <a:extLst>
                    <a:ext uri="{9D8B030D-6E8A-4147-A177-3AD203B41FA5}">
                      <a16:colId xmlns:a16="http://schemas.microsoft.com/office/drawing/2014/main" val="430729406"/>
                    </a:ext>
                  </a:extLst>
                </a:gridCol>
                <a:gridCol w="320040">
                  <a:extLst>
                    <a:ext uri="{9D8B030D-6E8A-4147-A177-3AD203B41FA5}">
                      <a16:colId xmlns:a16="http://schemas.microsoft.com/office/drawing/2014/main" val="1431014057"/>
                    </a:ext>
                  </a:extLst>
                </a:gridCol>
                <a:gridCol w="320040">
                  <a:extLst>
                    <a:ext uri="{9D8B030D-6E8A-4147-A177-3AD203B41FA5}">
                      <a16:colId xmlns:a16="http://schemas.microsoft.com/office/drawing/2014/main" val="3161284643"/>
                    </a:ext>
                  </a:extLst>
                </a:gridCol>
                <a:gridCol w="320040">
                  <a:extLst>
                    <a:ext uri="{9D8B030D-6E8A-4147-A177-3AD203B41FA5}">
                      <a16:colId xmlns:a16="http://schemas.microsoft.com/office/drawing/2014/main" val="978673712"/>
                    </a:ext>
                  </a:extLst>
                </a:gridCol>
                <a:gridCol w="320040">
                  <a:extLst>
                    <a:ext uri="{9D8B030D-6E8A-4147-A177-3AD203B41FA5}">
                      <a16:colId xmlns:a16="http://schemas.microsoft.com/office/drawing/2014/main" val="2627035118"/>
                    </a:ext>
                  </a:extLst>
                </a:gridCol>
                <a:gridCol w="320040">
                  <a:extLst>
                    <a:ext uri="{9D8B030D-6E8A-4147-A177-3AD203B41FA5}">
                      <a16:colId xmlns:a16="http://schemas.microsoft.com/office/drawing/2014/main" val="1033628073"/>
                    </a:ext>
                  </a:extLst>
                </a:gridCol>
                <a:gridCol w="320040">
                  <a:extLst>
                    <a:ext uri="{9D8B030D-6E8A-4147-A177-3AD203B41FA5}">
                      <a16:colId xmlns:a16="http://schemas.microsoft.com/office/drawing/2014/main" val="927988216"/>
                    </a:ext>
                  </a:extLst>
                </a:gridCol>
              </a:tblGrid>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high risk residents with pressure ulcers</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7</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7.2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0</a:t>
                      </a: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4.4</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4.9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5.9</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6.2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7.4</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7.5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9</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9.4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20.6</a:t>
                      </a: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20.7</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980022945"/>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low risk residents who lose control of their bowel or bladder</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48.8</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46.6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1</a:t>
                      </a: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4</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34</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33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47</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44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55</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54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65</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62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98</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1149774983"/>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experiencing one or more falls with major injury</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2.6</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2.6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0</a:t>
                      </a: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1.2</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2</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2.2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3</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4.3</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4.3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20.8</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9.4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2456583616"/>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have depressive symptoms</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10.3</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11.6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0</a:t>
                      </a: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0.7</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0.9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2.3</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2.8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4.9</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6.2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15.4</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18.2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84.8</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98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3683096544"/>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lose too much weight</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5.8</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6.2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0.4</a:t>
                      </a: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0.4</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4</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4.2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5.2</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5.5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6.4</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6.7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7.8</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8.2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13.7</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16.2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4237197478"/>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with dementia who received an antipsychotic medication</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11.1</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12.8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0</a:t>
                      </a: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6</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9</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12</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16</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40</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50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1108913783"/>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self-report moderate to severe pain</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4.7</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5.6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0</a:t>
                      </a: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0.9</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2.5</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3.1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4.9</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6.1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8.8</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10.2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25.2</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22.2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2973647205"/>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whose need for help with daily activities has increased</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13.1</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13.5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3</a:t>
                      </a: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2</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9</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12</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15</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18</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19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33</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35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634078201"/>
                  </a:ext>
                </a:extLst>
              </a:tr>
              <a:tr h="182880">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with a urinary tract infection</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3.2</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4.2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0</a:t>
                      </a:r>
                    </a:p>
                  </a:txBody>
                  <a:tcPr marL="7144" marR="7144" marT="7144"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1.5</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2.4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2.6</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3.4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3.6</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4.7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5.1</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6.6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tc>
                  <a:txBody>
                    <a:bodyPr/>
                    <a:lstStyle/>
                    <a:p>
                      <a:pPr algn="r" fontAlgn="b"/>
                      <a:r>
                        <a:rPr lang="en-US" sz="800" b="1" i="0" u="none" strike="noStrike" dirty="0">
                          <a:solidFill>
                            <a:srgbClr val="000000"/>
                          </a:solidFill>
                          <a:effectLst/>
                          <a:latin typeface="Arial" panose="020B0604020202020204" pitchFamily="34" charset="0"/>
                          <a:cs typeface="Arial" panose="020B0604020202020204" pitchFamily="34" charset="0"/>
                        </a:rPr>
                        <a:t>18.1</a:t>
                      </a:r>
                    </a:p>
                  </a:txBody>
                  <a:tcPr marL="7144" marR="7144" marT="7144" marB="0" anchor="b">
                    <a:solidFill>
                      <a:schemeClr val="accent4">
                        <a:lumMod val="20000"/>
                        <a:lumOff val="80000"/>
                      </a:schemeClr>
                    </a:solidFill>
                  </a:tcPr>
                </a:tc>
                <a:tc>
                  <a:txBody>
                    <a:bodyPr/>
                    <a:lstStyle/>
                    <a:p>
                      <a:pPr algn="r" fontAlgn="b"/>
                      <a:r>
                        <a:rPr lang="en-US" sz="800" b="0" u="none" strike="noStrike" dirty="0">
                          <a:effectLst/>
                          <a:latin typeface="Arial" panose="020B0604020202020204" pitchFamily="34" charset="0"/>
                          <a:cs typeface="Arial" panose="020B0604020202020204" pitchFamily="34" charset="0"/>
                        </a:rPr>
                        <a:t>20.3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44" marB="0" anchor="b">
                    <a:solidFill>
                      <a:schemeClr val="bg1"/>
                    </a:solidFill>
                  </a:tcPr>
                </a:tc>
                <a:extLst>
                  <a:ext uri="{0D108BD9-81ED-4DB2-BD59-A6C34878D82A}">
                    <a16:rowId xmlns:a16="http://schemas.microsoft.com/office/drawing/2014/main" val="3456766866"/>
                  </a:ext>
                </a:extLst>
              </a:tr>
              <a:tr h="182880">
                <a:tc>
                  <a:txBody>
                    <a:bodyPr/>
                    <a:lstStyle/>
                    <a:p>
                      <a:pPr algn="l" fontAlgn="b"/>
                      <a:r>
                        <a:rPr lang="en-US" sz="700" u="none" strike="noStrike" dirty="0">
                          <a:effectLst/>
                          <a:latin typeface="Arial" panose="020B0604020202020204" pitchFamily="34" charset="0"/>
                          <a:cs typeface="Arial" panose="020B0604020202020204" pitchFamily="34" charset="0"/>
                        </a:rPr>
                        <a:t>Number of potentially avoidable hospitalizations per 10,000 long stay days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5.6</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6.4</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0</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0</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3.4</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4</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4.8</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5.7</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6.2</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7.2</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8</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9.2</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Arial" panose="020B0604020202020204" pitchFamily="34" charset="0"/>
                          <a:ea typeface="+mn-ea"/>
                          <a:cs typeface="Arial" panose="020B0604020202020204" pitchFamily="34" charset="0"/>
                        </a:rPr>
                        <a:t>23.7</a:t>
                      </a:r>
                    </a:p>
                  </a:txBody>
                  <a:tcPr marL="9525" marR="9525" marT="9525" marB="0" anchor="b">
                    <a:solidFill>
                      <a:schemeClr val="accent4">
                        <a:lumMod val="20000"/>
                        <a:lumOff val="80000"/>
                      </a:schemeClr>
                    </a:solidFill>
                  </a:tcPr>
                </a:tc>
                <a:tc>
                  <a:txBody>
                    <a:bodyPr/>
                    <a:lstStyle/>
                    <a:p>
                      <a:pPr marL="0" algn="r" defTabSz="914400" rtl="0" eaLnBrk="1" fontAlgn="b" latinLnBrk="0" hangingPunct="1"/>
                      <a:r>
                        <a:rPr lang="en-US" sz="800" b="0" u="none" strike="noStrike" kern="1200" dirty="0">
                          <a:effectLst/>
                          <a:latin typeface="Arial" panose="020B0604020202020204" pitchFamily="34" charset="0"/>
                          <a:cs typeface="Arial" panose="020B0604020202020204" pitchFamily="34" charset="0"/>
                        </a:rPr>
                        <a:t>31.1</a:t>
                      </a:r>
                      <a:endParaRPr lang="en-US" sz="8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val="283155090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67761244"/>
              </p:ext>
            </p:extLst>
          </p:nvPr>
        </p:nvGraphicFramePr>
        <p:xfrm>
          <a:off x="607555" y="2345743"/>
          <a:ext cx="7955280" cy="454607"/>
        </p:xfrm>
        <a:graphic>
          <a:graphicData uri="http://schemas.openxmlformats.org/drawingml/2006/table">
            <a:tbl>
              <a:tblPr>
                <a:effectLst/>
                <a:tableStyleId>{3C2FFA5D-87B4-456A-9821-1D502468CF0F}</a:tableStyleId>
              </a:tblPr>
              <a:tblGrid>
                <a:gridCol w="3474720">
                  <a:extLst>
                    <a:ext uri="{9D8B030D-6E8A-4147-A177-3AD203B41FA5}">
                      <a16:colId xmlns:a16="http://schemas.microsoft.com/office/drawing/2014/main" val="1905014133"/>
                    </a:ext>
                  </a:extLst>
                </a:gridCol>
                <a:gridCol w="320040">
                  <a:extLst>
                    <a:ext uri="{9D8B030D-6E8A-4147-A177-3AD203B41FA5}">
                      <a16:colId xmlns:a16="http://schemas.microsoft.com/office/drawing/2014/main" val="331879293"/>
                    </a:ext>
                  </a:extLst>
                </a:gridCol>
                <a:gridCol w="320040">
                  <a:extLst>
                    <a:ext uri="{9D8B030D-6E8A-4147-A177-3AD203B41FA5}">
                      <a16:colId xmlns:a16="http://schemas.microsoft.com/office/drawing/2014/main" val="2011468914"/>
                    </a:ext>
                  </a:extLst>
                </a:gridCol>
                <a:gridCol w="320040">
                  <a:extLst>
                    <a:ext uri="{9D8B030D-6E8A-4147-A177-3AD203B41FA5}">
                      <a16:colId xmlns:a16="http://schemas.microsoft.com/office/drawing/2014/main" val="1557874173"/>
                    </a:ext>
                  </a:extLst>
                </a:gridCol>
                <a:gridCol w="320040">
                  <a:extLst>
                    <a:ext uri="{9D8B030D-6E8A-4147-A177-3AD203B41FA5}">
                      <a16:colId xmlns:a16="http://schemas.microsoft.com/office/drawing/2014/main" val="1714319877"/>
                    </a:ext>
                  </a:extLst>
                </a:gridCol>
                <a:gridCol w="320040">
                  <a:extLst>
                    <a:ext uri="{9D8B030D-6E8A-4147-A177-3AD203B41FA5}">
                      <a16:colId xmlns:a16="http://schemas.microsoft.com/office/drawing/2014/main" val="2041675245"/>
                    </a:ext>
                  </a:extLst>
                </a:gridCol>
                <a:gridCol w="320040">
                  <a:extLst>
                    <a:ext uri="{9D8B030D-6E8A-4147-A177-3AD203B41FA5}">
                      <a16:colId xmlns:a16="http://schemas.microsoft.com/office/drawing/2014/main" val="2511965135"/>
                    </a:ext>
                  </a:extLst>
                </a:gridCol>
                <a:gridCol w="320040">
                  <a:extLst>
                    <a:ext uri="{9D8B030D-6E8A-4147-A177-3AD203B41FA5}">
                      <a16:colId xmlns:a16="http://schemas.microsoft.com/office/drawing/2014/main" val="2836249336"/>
                    </a:ext>
                  </a:extLst>
                </a:gridCol>
                <a:gridCol w="320040">
                  <a:extLst>
                    <a:ext uri="{9D8B030D-6E8A-4147-A177-3AD203B41FA5}">
                      <a16:colId xmlns:a16="http://schemas.microsoft.com/office/drawing/2014/main" val="372444723"/>
                    </a:ext>
                  </a:extLst>
                </a:gridCol>
                <a:gridCol w="320040">
                  <a:extLst>
                    <a:ext uri="{9D8B030D-6E8A-4147-A177-3AD203B41FA5}">
                      <a16:colId xmlns:a16="http://schemas.microsoft.com/office/drawing/2014/main" val="1544057350"/>
                    </a:ext>
                  </a:extLst>
                </a:gridCol>
                <a:gridCol w="320040">
                  <a:extLst>
                    <a:ext uri="{9D8B030D-6E8A-4147-A177-3AD203B41FA5}">
                      <a16:colId xmlns:a16="http://schemas.microsoft.com/office/drawing/2014/main" val="3903951114"/>
                    </a:ext>
                  </a:extLst>
                </a:gridCol>
                <a:gridCol w="320040">
                  <a:extLst>
                    <a:ext uri="{9D8B030D-6E8A-4147-A177-3AD203B41FA5}">
                      <a16:colId xmlns:a16="http://schemas.microsoft.com/office/drawing/2014/main" val="2353830314"/>
                    </a:ext>
                  </a:extLst>
                </a:gridCol>
                <a:gridCol w="320040">
                  <a:extLst>
                    <a:ext uri="{9D8B030D-6E8A-4147-A177-3AD203B41FA5}">
                      <a16:colId xmlns:a16="http://schemas.microsoft.com/office/drawing/2014/main" val="287957868"/>
                    </a:ext>
                  </a:extLst>
                </a:gridCol>
                <a:gridCol w="320040">
                  <a:extLst>
                    <a:ext uri="{9D8B030D-6E8A-4147-A177-3AD203B41FA5}">
                      <a16:colId xmlns:a16="http://schemas.microsoft.com/office/drawing/2014/main" val="1917909115"/>
                    </a:ext>
                  </a:extLst>
                </a:gridCol>
                <a:gridCol w="320040">
                  <a:extLst>
                    <a:ext uri="{9D8B030D-6E8A-4147-A177-3AD203B41FA5}">
                      <a16:colId xmlns:a16="http://schemas.microsoft.com/office/drawing/2014/main" val="4106619166"/>
                    </a:ext>
                  </a:extLst>
                </a:gridCol>
              </a:tblGrid>
              <a:tr h="274320">
                <a:tc row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Measures</a:t>
                      </a:r>
                      <a:endParaRPr lang="en-US" sz="900" b="1" u="none" strike="noStrike" baseline="0" dirty="0">
                        <a:solidFill>
                          <a:schemeClr val="bg1"/>
                        </a:solidFill>
                        <a:effectLst/>
                        <a:latin typeface="Arial" panose="020B0604020202020204" pitchFamily="34" charset="0"/>
                        <a:cs typeface="Arial" panose="020B0604020202020204" pitchFamily="34" charset="0"/>
                      </a:endParaRPr>
                    </a:p>
                    <a:p>
                      <a:pPr algn="ctr" fontAlgn="b"/>
                      <a:r>
                        <a:rPr lang="en-US" sz="900" b="1" u="none" strike="noStrike" baseline="0" dirty="0">
                          <a:solidFill>
                            <a:schemeClr val="bg1"/>
                          </a:solidFill>
                          <a:effectLst/>
                          <a:latin typeface="Arial" panose="020B0604020202020204" pitchFamily="34" charset="0"/>
                          <a:cs typeface="Arial" panose="020B0604020202020204" pitchFamily="34" charset="0"/>
                        </a:rPr>
                        <a:t>Lower Rate is Better</a:t>
                      </a:r>
                      <a:endParaRPr lang="en-US" sz="7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gridSpan="2">
                  <a:txBody>
                    <a:bodyPr/>
                    <a:lstStyle/>
                    <a:p>
                      <a:pPr algn="ctr" rtl="0" fontAlgn="b"/>
                      <a:r>
                        <a:rPr lang="en-US" sz="800" b="1" u="none" strike="noStrike" dirty="0">
                          <a:solidFill>
                            <a:schemeClr val="bg1"/>
                          </a:solidFill>
                          <a:effectLst/>
                          <a:latin typeface="Arial" panose="020B0604020202020204" pitchFamily="34" charset="0"/>
                          <a:cs typeface="Arial" panose="020B0604020202020204" pitchFamily="34" charset="0"/>
                        </a:rPr>
                        <a:t>Statewide Average</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522" marR="6522" marT="6522" marB="0" anchor="ctr">
                    <a:solidFill>
                      <a:srgbClr val="002060"/>
                    </a:solidFill>
                  </a:tcPr>
                </a:tc>
                <a:tc hMerge="1">
                  <a:txBody>
                    <a:bodyPr/>
                    <a:lstStyle/>
                    <a:p>
                      <a:pPr algn="ctr" rtl="0"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522" marR="6522" marT="6522" marB="0" anchor="ctr">
                    <a:solidFill>
                      <a:srgbClr val="002D73"/>
                    </a:solidFill>
                  </a:tcPr>
                </a:tc>
                <a:tc gridSpan="2">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P0 (min)</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algn="ctr"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P20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algn="ctr"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u="none" strike="noStrike" dirty="0">
                          <a:solidFill>
                            <a:schemeClr val="bg1"/>
                          </a:solidFill>
                          <a:effectLst/>
                          <a:latin typeface="Arial" panose="020B0604020202020204" pitchFamily="34" charset="0"/>
                          <a:cs typeface="Arial" panose="020B0604020202020204" pitchFamily="34" charset="0"/>
                        </a:rPr>
                        <a:t>P40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u="none" strike="noStrike" dirty="0">
                          <a:solidFill>
                            <a:schemeClr val="bg1"/>
                          </a:solidFill>
                          <a:effectLst/>
                          <a:latin typeface="Arial" panose="020B0604020202020204" pitchFamily="34" charset="0"/>
                          <a:cs typeface="Arial" panose="020B0604020202020204" pitchFamily="34" charset="0"/>
                        </a:rPr>
                        <a:t>P60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u="none" strike="noStrike" dirty="0">
                          <a:solidFill>
                            <a:schemeClr val="bg1"/>
                          </a:solidFill>
                          <a:effectLst/>
                          <a:latin typeface="Arial" panose="020B0604020202020204" pitchFamily="34" charset="0"/>
                          <a:cs typeface="Arial" panose="020B0604020202020204" pitchFamily="34" charset="0"/>
                        </a:rPr>
                        <a:t>P80</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P100 (max)</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hMerge="1">
                  <a:txBody>
                    <a:bodyPr/>
                    <a:lstStyle/>
                    <a:p>
                      <a:pPr algn="ctr" fontAlgn="b"/>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extLst>
                  <a:ext uri="{0D108BD9-81ED-4DB2-BD59-A6C34878D82A}">
                    <a16:rowId xmlns:a16="http://schemas.microsoft.com/office/drawing/2014/main" val="1664472483"/>
                  </a:ext>
                </a:extLst>
              </a:tr>
              <a:tr h="180287">
                <a:tc vMerge="1">
                  <a:txBody>
                    <a:bodyPr/>
                    <a:lstStyle/>
                    <a:p>
                      <a:endParaRPr lang="en-US"/>
                    </a:p>
                  </a:txBody>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2017</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2016</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060"/>
                    </a:solidFill>
                  </a:tcPr>
                </a:tc>
                <a:extLst>
                  <a:ext uri="{0D108BD9-81ED-4DB2-BD59-A6C34878D82A}">
                    <a16:rowId xmlns:a16="http://schemas.microsoft.com/office/drawing/2014/main" val="467549203"/>
                  </a:ext>
                </a:extLst>
              </a:tr>
            </a:tbl>
          </a:graphicData>
        </a:graphic>
      </p:graphicFrame>
      <p:sp>
        <p:nvSpPr>
          <p:cNvPr id="5" name="TextBox 4">
            <a:extLst>
              <a:ext uri="{FF2B5EF4-FFF2-40B4-BE49-F238E27FC236}">
                <a16:creationId xmlns:a16="http://schemas.microsoft.com/office/drawing/2014/main" id="{A9A0C700-EE08-47DE-A7FB-8E3441180C0A}"/>
              </a:ext>
            </a:extLst>
          </p:cNvPr>
          <p:cNvSpPr txBox="1"/>
          <p:nvPr/>
        </p:nvSpPr>
        <p:spPr>
          <a:xfrm>
            <a:off x="533400" y="1962150"/>
            <a:ext cx="2117887" cy="200055"/>
          </a:xfrm>
          <a:prstGeom prst="rect">
            <a:avLst/>
          </a:prstGeom>
          <a:noFill/>
        </p:spPr>
        <p:txBody>
          <a:bodyPr wrap="none" rtlCol="0">
            <a:spAutoFit/>
          </a:bodyPr>
          <a:lstStyle/>
          <a:p>
            <a:r>
              <a:rPr lang="en-US" sz="700" dirty="0">
                <a:latin typeface="Arial" panose="020B0604020202020204" pitchFamily="34" charset="0"/>
                <a:cs typeface="Arial" panose="020B0604020202020204" pitchFamily="34" charset="0"/>
              </a:rPr>
              <a:t>-- Measure unavailable; pending cost report data</a:t>
            </a:r>
          </a:p>
        </p:txBody>
      </p:sp>
    </p:spTree>
    <p:extLst>
      <p:ext uri="{BB962C8B-B14F-4D97-AF65-F5344CB8AC3E}">
        <p14:creationId xmlns:p14="http://schemas.microsoft.com/office/powerpoint/2010/main" val="1562668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57485"/>
            <a:ext cx="8686800" cy="954107"/>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Quality Component – Employee Vaccination Measure</a:t>
            </a:r>
          </a:p>
        </p:txBody>
      </p:sp>
      <p:sp>
        <p:nvSpPr>
          <p:cNvPr id="11" name="TextBox 10"/>
          <p:cNvSpPr txBox="1"/>
          <p:nvPr/>
        </p:nvSpPr>
        <p:spPr>
          <a:xfrm>
            <a:off x="381000" y="1123950"/>
            <a:ext cx="8229600" cy="738664"/>
          </a:xfrm>
          <a:prstGeom prst="rect">
            <a:avLst/>
          </a:prstGeom>
          <a:noFill/>
        </p:spPr>
        <p:txBody>
          <a:bodyPr wrap="square" rtlCol="0">
            <a:spAutoFit/>
          </a:bodyPr>
          <a:lstStyle/>
          <a:p>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Statewide employee influenza vaccination average remained the same from the 2015-2016 to 2016-2017 influenza seasons </a:t>
            </a:r>
          </a:p>
        </p:txBody>
      </p:sp>
      <p:graphicFrame>
        <p:nvGraphicFramePr>
          <p:cNvPr id="5" name="Table 4"/>
          <p:cNvGraphicFramePr>
            <a:graphicFrameLocks noGrp="1"/>
          </p:cNvGraphicFramePr>
          <p:nvPr>
            <p:extLst>
              <p:ext uri="{D42A27DB-BD31-4B8C-83A1-F6EECF244321}">
                <p14:modId xmlns:p14="http://schemas.microsoft.com/office/powerpoint/2010/main" val="2632977333"/>
              </p:ext>
            </p:extLst>
          </p:nvPr>
        </p:nvGraphicFramePr>
        <p:xfrm>
          <a:off x="2514600" y="1962150"/>
          <a:ext cx="4114800" cy="1564809"/>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tblGrid>
              <a:tr h="345609">
                <a:tc>
                  <a:txBody>
                    <a:bodyPr/>
                    <a:lstStyle/>
                    <a:p>
                      <a:r>
                        <a:rPr lang="en-US" sz="1000" dirty="0">
                          <a:latin typeface="Arial" panose="020B0604020202020204" pitchFamily="34" charset="0"/>
                          <a:cs typeface="Arial" panose="020B0604020202020204" pitchFamily="34" charset="0"/>
                        </a:rPr>
                        <a:t>Measurement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a:latin typeface="Arial" panose="020B0604020202020204" pitchFamily="34" charset="0"/>
                          <a:cs typeface="Arial" panose="020B0604020202020204" pitchFamily="34" charset="0"/>
                        </a:rPr>
                        <a:t>NHQI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a:latin typeface="Arial" panose="020B0604020202020204" pitchFamily="34" charset="0"/>
                          <a:cs typeface="Arial" panose="020B0604020202020204" pitchFamily="34" charset="0"/>
                        </a:rPr>
                        <a:t>Statewide</a:t>
                      </a:r>
                      <a:r>
                        <a:rPr lang="en-US" sz="1000" baseline="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Average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233082">
                <a:tc>
                  <a:txBody>
                    <a:bodyPr/>
                    <a:lstStyle/>
                    <a:p>
                      <a:pPr algn="l"/>
                      <a:r>
                        <a:rPr lang="en-US" sz="1000" dirty="0">
                          <a:latin typeface="Arial" panose="020B0604020202020204" pitchFamily="34" charset="0"/>
                          <a:cs typeface="Arial" panose="020B0604020202020204" pitchFamily="34" charset="0"/>
                        </a:rPr>
                        <a:t>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dirty="0">
                          <a:latin typeface="Arial" panose="020B0604020202020204" pitchFamily="34" charset="0"/>
                          <a:cs typeface="Arial" panose="020B0604020202020204" pitchFamily="34" charset="0"/>
                        </a:rPr>
                        <a:t>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latin typeface="Arial" panose="020B0604020202020204" pitchFamily="34" charset="0"/>
                          <a:cs typeface="Arial" panose="020B0604020202020204" pitchFamily="34" charset="0"/>
                        </a:rPr>
                        <a:t>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33082">
                <a:tc>
                  <a:txBody>
                    <a:bodyPr/>
                    <a:lstStyle/>
                    <a:p>
                      <a:pPr algn="l"/>
                      <a:r>
                        <a:rPr lang="en-US" sz="1000" dirty="0">
                          <a:latin typeface="Arial" panose="020B0604020202020204" pitchFamily="34" charset="0"/>
                          <a:cs typeface="Arial" panose="020B0604020202020204" pitchFamily="34" charset="0"/>
                        </a:rPr>
                        <a:t>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dirty="0">
                          <a:latin typeface="Arial" panose="020B0604020202020204" pitchFamily="34" charset="0"/>
                          <a:cs typeface="Arial" panose="020B0604020202020204" pitchFamily="34" charset="0"/>
                        </a:rPr>
                        <a:t>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latin typeface="Arial" panose="020B0604020202020204" pitchFamily="34" charset="0"/>
                          <a:cs typeface="Arial" panose="020B0604020202020204" pitchFamily="34" charset="0"/>
                        </a:rPr>
                        <a:t>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33082">
                <a:tc>
                  <a:txBody>
                    <a:bodyPr/>
                    <a:lstStyle/>
                    <a:p>
                      <a:pPr algn="l"/>
                      <a:r>
                        <a:rPr lang="en-US" sz="1000" dirty="0">
                          <a:latin typeface="Arial" panose="020B0604020202020204" pitchFamily="34" charset="0"/>
                          <a:cs typeface="Arial" panose="020B0604020202020204" pitchFamily="34" charset="0"/>
                        </a:rPr>
                        <a:t>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dirty="0">
                          <a:latin typeface="Arial" panose="020B0604020202020204" pitchFamily="34" charset="0"/>
                          <a:cs typeface="Arial" panose="020B0604020202020204" pitchFamily="34" charset="0"/>
                        </a:rPr>
                        <a:t>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latin typeface="Arial" panose="020B0604020202020204" pitchFamily="34" charset="0"/>
                          <a:cs typeface="Arial" panose="020B0604020202020204" pitchFamily="34" charset="0"/>
                        </a:rPr>
                        <a:t>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33082">
                <a:tc>
                  <a:txBody>
                    <a:bodyPr/>
                    <a:lstStyle/>
                    <a:p>
                      <a:pPr algn="l"/>
                      <a:r>
                        <a:rPr lang="en-US" sz="1000" dirty="0">
                          <a:latin typeface="Arial" panose="020B0604020202020204" pitchFamily="34" charset="0"/>
                          <a:cs typeface="Arial" panose="020B0604020202020204" pitchFamily="34" charset="0"/>
                        </a:rPr>
                        <a:t>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dirty="0">
                          <a:latin typeface="Arial" panose="020B0604020202020204" pitchFamily="34" charset="0"/>
                          <a:cs typeface="Arial" panose="020B0604020202020204" pitchFamily="34" charset="0"/>
                        </a:rPr>
                        <a:t>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latin typeface="Arial" panose="020B0604020202020204" pitchFamily="34" charset="0"/>
                          <a:cs typeface="Arial" panose="020B0604020202020204" pitchFamily="34" charset="0"/>
                        </a:rPr>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33082">
                <a:tc>
                  <a:txBody>
                    <a:bodyPr/>
                    <a:lstStyle/>
                    <a:p>
                      <a:pPr algn="l"/>
                      <a:r>
                        <a:rPr lang="en-US" sz="1000" dirty="0">
                          <a:latin typeface="Arial" panose="020B0604020202020204" pitchFamily="34" charset="0"/>
                          <a:cs typeface="Arial" panose="020B0604020202020204" pitchFamily="34" charset="0"/>
                        </a:rPr>
                        <a:t>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000" dirty="0">
                          <a:latin typeface="Arial" panose="020B0604020202020204" pitchFamily="34" charset="0"/>
                          <a:cs typeface="Arial" panose="020B0604020202020204" pitchFamily="34" charset="0"/>
                        </a:rPr>
                        <a:t>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latin typeface="Arial" panose="020B0604020202020204" pitchFamily="34" charset="0"/>
                          <a:cs typeface="Arial" panose="020B0604020202020204" pitchFamily="34" charset="0"/>
                        </a:rPr>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9611577"/>
                  </a:ext>
                </a:extLst>
              </a:tr>
            </a:tbl>
          </a:graphicData>
        </a:graphic>
      </p:graphicFrame>
      <p:sp>
        <p:nvSpPr>
          <p:cNvPr id="2" name="Arrow: Right 1">
            <a:extLst>
              <a:ext uri="{FF2B5EF4-FFF2-40B4-BE49-F238E27FC236}">
                <a16:creationId xmlns:a16="http://schemas.microsoft.com/office/drawing/2014/main" id="{3E5B5D9F-3727-4A38-BF2C-0B2BC1F35D7B}"/>
              </a:ext>
            </a:extLst>
          </p:cNvPr>
          <p:cNvSpPr/>
          <p:nvPr/>
        </p:nvSpPr>
        <p:spPr>
          <a:xfrm>
            <a:off x="6705600" y="2571750"/>
            <a:ext cx="228600" cy="214700"/>
          </a:xfrm>
          <a:prstGeom prst="rightArrow">
            <a:avLst/>
          </a:prstGeom>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1A48BA9-9BBC-4539-999B-ADCD16447C82}"/>
              </a:ext>
            </a:extLst>
          </p:cNvPr>
          <p:cNvSpPr txBox="1"/>
          <p:nvPr/>
        </p:nvSpPr>
        <p:spPr>
          <a:xfrm>
            <a:off x="6934200" y="2523351"/>
            <a:ext cx="1582484" cy="27699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Flu Mask Regulation</a:t>
            </a:r>
          </a:p>
        </p:txBody>
      </p:sp>
    </p:spTree>
    <p:extLst>
      <p:ext uri="{BB962C8B-B14F-4D97-AF65-F5344CB8AC3E}">
        <p14:creationId xmlns:p14="http://schemas.microsoft.com/office/powerpoint/2010/main" val="828784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57485"/>
            <a:ext cx="86868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Quality Component – Improvement Results </a:t>
            </a:r>
          </a:p>
        </p:txBody>
      </p:sp>
      <p:sp>
        <p:nvSpPr>
          <p:cNvPr id="11" name="TextBox 10"/>
          <p:cNvSpPr txBox="1"/>
          <p:nvPr/>
        </p:nvSpPr>
        <p:spPr>
          <a:xfrm>
            <a:off x="381000" y="895350"/>
            <a:ext cx="8229600" cy="1384995"/>
          </a:xfrm>
          <a:prstGeom prst="rect">
            <a:avLst/>
          </a:prstGeom>
          <a:noFill/>
        </p:spPr>
        <p:txBody>
          <a:bodyPr wrap="square" rtlCol="0">
            <a:spAutoFit/>
          </a:bodyPr>
          <a:lstStyle/>
          <a:p>
            <a:endParaRPr lang="en-US"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Facilities received one point for improvement if the 2017 NHQI quintile for a measure was an improvement from the 2016 NHQI quintile</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12 measures were eligible for improvement points based on the previous year’s quintile</a:t>
            </a:r>
          </a:p>
          <a:p>
            <a:pPr marL="6286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11 measures available for comparison</a:t>
            </a:r>
          </a:p>
          <a:p>
            <a:pPr marL="6286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Rate of staff hours per day is eligible for improvement, but pending cost report data</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93% of facilities received at least one improvement point (compared to 95% in 2016 </a:t>
            </a:r>
            <a:r>
              <a:rPr lang="en-US" sz="1200" dirty="0" err="1">
                <a:latin typeface="Arial" panose="020B0604020202020204" pitchFamily="34" charset="0"/>
                <a:cs typeface="Arial" panose="020B0604020202020204" pitchFamily="34" charset="0"/>
              </a:rPr>
              <a:t>NHQI</a:t>
            </a:r>
            <a:r>
              <a:rPr lang="en-US" sz="1200" dirty="0">
                <a:latin typeface="Arial" panose="020B0604020202020204" pitchFamily="34" charset="0"/>
                <a:cs typeface="Arial" panose="020B0604020202020204" pitchFamily="34" charset="0"/>
              </a:rPr>
              <a:t>)</a:t>
            </a:r>
          </a:p>
        </p:txBody>
      </p:sp>
      <p:graphicFrame>
        <p:nvGraphicFramePr>
          <p:cNvPr id="15" name="Table 14"/>
          <p:cNvGraphicFramePr>
            <a:graphicFrameLocks noGrp="1"/>
          </p:cNvGraphicFramePr>
          <p:nvPr>
            <p:extLst>
              <p:ext uri="{D42A27DB-BD31-4B8C-83A1-F6EECF244321}">
                <p14:modId xmlns:p14="http://schemas.microsoft.com/office/powerpoint/2010/main" val="779244920"/>
              </p:ext>
            </p:extLst>
          </p:nvPr>
        </p:nvGraphicFramePr>
        <p:xfrm>
          <a:off x="2894213" y="2343150"/>
          <a:ext cx="3355574" cy="2453640"/>
        </p:xfrm>
        <a:graphic>
          <a:graphicData uri="http://schemas.openxmlformats.org/drawingml/2006/table">
            <a:tbl>
              <a:tblPr firstRow="1" bandRow="1">
                <a:tableStyleId>{5C22544A-7EE6-4342-B048-85BDC9FD1C3A}</a:tableStyleId>
              </a:tblPr>
              <a:tblGrid>
                <a:gridCol w="1199822">
                  <a:extLst>
                    <a:ext uri="{9D8B030D-6E8A-4147-A177-3AD203B41FA5}">
                      <a16:colId xmlns:a16="http://schemas.microsoft.com/office/drawing/2014/main" val="20000"/>
                    </a:ext>
                  </a:extLst>
                </a:gridCol>
                <a:gridCol w="718584">
                  <a:extLst>
                    <a:ext uri="{9D8B030D-6E8A-4147-A177-3AD203B41FA5}">
                      <a16:colId xmlns:a16="http://schemas.microsoft.com/office/drawing/2014/main" val="20001"/>
                    </a:ext>
                  </a:extLst>
                </a:gridCol>
                <a:gridCol w="718584">
                  <a:extLst>
                    <a:ext uri="{9D8B030D-6E8A-4147-A177-3AD203B41FA5}">
                      <a16:colId xmlns:a16="http://schemas.microsoft.com/office/drawing/2014/main" val="20002"/>
                    </a:ext>
                  </a:extLst>
                </a:gridCol>
                <a:gridCol w="718584">
                  <a:extLst>
                    <a:ext uri="{9D8B030D-6E8A-4147-A177-3AD203B41FA5}">
                      <a16:colId xmlns:a16="http://schemas.microsoft.com/office/drawing/2014/main" val="1470943568"/>
                    </a:ext>
                  </a:extLst>
                </a:gridCol>
              </a:tblGrid>
              <a:tr h="381000">
                <a:tc rowSpan="2">
                  <a:txBody>
                    <a:bodyPr/>
                    <a:lstStyle/>
                    <a:p>
                      <a:pPr algn="ctr"/>
                      <a:r>
                        <a:rPr lang="en-US" sz="1100" dirty="0">
                          <a:latin typeface="Arial" panose="020B0604020202020204" pitchFamily="34" charset="0"/>
                          <a:cs typeface="Arial" panose="020B0604020202020204" pitchFamily="34" charset="0"/>
                        </a:rPr>
                        <a:t>Number of Improved</a:t>
                      </a:r>
                      <a:r>
                        <a:rPr lang="en-US" sz="1100" baseline="0"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Quality Measures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gridSpan="3">
                  <a:txBody>
                    <a:bodyPr/>
                    <a:lstStyle/>
                    <a:p>
                      <a:pPr algn="ctr"/>
                      <a:r>
                        <a:rPr lang="en-US" sz="1100" dirty="0">
                          <a:latin typeface="Arial" panose="020B0604020202020204" pitchFamily="34" charset="0"/>
                          <a:cs typeface="Arial" panose="020B0604020202020204" pitchFamily="34" charset="0"/>
                        </a:rPr>
                        <a:t>Percent</a:t>
                      </a:r>
                      <a:r>
                        <a:rPr lang="en-US" sz="1100" baseline="0" dirty="0">
                          <a:latin typeface="Arial" panose="020B0604020202020204" pitchFamily="34" charset="0"/>
                          <a:cs typeface="Arial" panose="020B0604020202020204" pitchFamily="34" charset="0"/>
                        </a:rPr>
                        <a:t> Facilities</a:t>
                      </a:r>
                      <a:endParaRPr lang="en-US" sz="11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pPr algn="ctr"/>
                      <a:endParaRPr lang="en-US" sz="11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pPr algn="ctr"/>
                      <a:endParaRPr lang="en-US" sz="11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381000">
                <a:tc vMerge="1">
                  <a:txBody>
                    <a:bodyPr/>
                    <a:lstStyle/>
                    <a:p>
                      <a:endParaRPr lang="en-US"/>
                    </a:p>
                  </a:txBody>
                  <a:tcPr/>
                </a:tc>
                <a:tc>
                  <a:txBody>
                    <a:bodyPr/>
                    <a:lstStyle/>
                    <a:p>
                      <a:pPr algn="ctr"/>
                      <a:r>
                        <a:rPr lang="en-US" sz="1100" b="1" dirty="0">
                          <a:solidFill>
                            <a:schemeClr val="bg1"/>
                          </a:solidFill>
                          <a:latin typeface="Arial" panose="020B0604020202020204" pitchFamily="34" charset="0"/>
                          <a:cs typeface="Arial" panose="020B0604020202020204" pitchFamily="34" charset="0"/>
                        </a:rPr>
                        <a:t>2015 NHQI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100" b="1" dirty="0">
                          <a:solidFill>
                            <a:schemeClr val="bg1"/>
                          </a:solidFill>
                          <a:latin typeface="Arial" panose="020B0604020202020204" pitchFamily="34" charset="0"/>
                          <a:cs typeface="Arial" panose="020B0604020202020204" pitchFamily="34" charset="0"/>
                        </a:rPr>
                        <a:t>2016 NHQI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100" b="1" dirty="0">
                          <a:solidFill>
                            <a:schemeClr val="bg1"/>
                          </a:solidFill>
                          <a:latin typeface="Arial" panose="020B0604020202020204" pitchFamily="34" charset="0"/>
                          <a:cs typeface="Arial" panose="020B0604020202020204" pitchFamily="34" charset="0"/>
                        </a:rPr>
                        <a:t>2017 </a:t>
                      </a:r>
                      <a:r>
                        <a:rPr lang="en-US" sz="1100" b="1" dirty="0" err="1">
                          <a:solidFill>
                            <a:schemeClr val="bg1"/>
                          </a:solidFill>
                          <a:latin typeface="Arial" panose="020B0604020202020204" pitchFamily="34" charset="0"/>
                          <a:cs typeface="Arial" panose="020B0604020202020204" pitchFamily="34" charset="0"/>
                        </a:rPr>
                        <a:t>NHQI</a:t>
                      </a:r>
                      <a:endParaRPr lang="en-US" sz="11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274320">
                <a:tc>
                  <a:txBody>
                    <a:bodyPr/>
                    <a:lstStyle/>
                    <a:p>
                      <a:pPr algn="l"/>
                      <a:r>
                        <a:rPr lang="en-US" sz="1100" dirty="0">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74320">
                <a:tc>
                  <a:txBody>
                    <a:bodyPr/>
                    <a:lstStyle/>
                    <a:p>
                      <a:pPr algn="l"/>
                      <a:r>
                        <a:rPr lang="en-US" sz="1100" dirty="0">
                          <a:latin typeface="Arial" panose="020B0604020202020204" pitchFamily="34" charset="0"/>
                          <a:cs typeface="Arial" panose="020B0604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74320">
                <a:tc>
                  <a:txBody>
                    <a:bodyPr/>
                    <a:lstStyle/>
                    <a:p>
                      <a:pPr algn="l"/>
                      <a:r>
                        <a:rPr lang="en-US" sz="1100" dirty="0">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74320">
                <a:tc>
                  <a:txBody>
                    <a:bodyPr/>
                    <a:lstStyle/>
                    <a:p>
                      <a:pPr algn="l"/>
                      <a:r>
                        <a:rPr lang="en-US" sz="1100" dirty="0">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74320">
                <a:tc>
                  <a:txBody>
                    <a:bodyPr/>
                    <a:lstStyle/>
                    <a:p>
                      <a:pPr algn="l"/>
                      <a:r>
                        <a:rPr lang="en-US" sz="1100" dirty="0">
                          <a:latin typeface="Arial" panose="020B0604020202020204" pitchFamily="34" charset="0"/>
                          <a:cs typeface="Arial" panose="020B0604020202020204" pitchFamily="34" charset="0"/>
                        </a:rPr>
                        <a:t>5</a:t>
                      </a:r>
                      <a:r>
                        <a:rPr lang="en-US" sz="1100" baseline="0" dirty="0">
                          <a:latin typeface="Arial" panose="020B0604020202020204" pitchFamily="34" charset="0"/>
                          <a:cs typeface="Arial" panose="020B0604020202020204" pitchFamily="34" charset="0"/>
                        </a:rPr>
                        <a:t> or more</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74320">
                <a:tc>
                  <a:txBody>
                    <a:bodyPr/>
                    <a:lstStyle/>
                    <a:p>
                      <a:pPr algn="l"/>
                      <a:r>
                        <a:rPr lang="en-US" sz="1100" dirty="0">
                          <a:latin typeface="Arial" panose="020B0604020202020204" pitchFamily="34" charset="0"/>
                          <a:cs typeface="Arial" panose="020B060402020202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a:solidFill>
                            <a:schemeClr val="tx1"/>
                          </a:solidFill>
                          <a:latin typeface="Arial" panose="020B0604020202020204" pitchFamily="34" charset="0"/>
                          <a:cs typeface="Arial" panose="020B0604020202020204" pitchFamily="34" charset="0"/>
                        </a:rPr>
                        <a:t>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31885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85750"/>
            <a:ext cx="86868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Compliance Component and Deficiencies</a:t>
            </a:r>
          </a:p>
        </p:txBody>
      </p:sp>
      <p:sp>
        <p:nvSpPr>
          <p:cNvPr id="12" name="TextBox 11"/>
          <p:cNvSpPr txBox="1"/>
          <p:nvPr/>
        </p:nvSpPr>
        <p:spPr>
          <a:xfrm>
            <a:off x="381000" y="895350"/>
            <a:ext cx="8153400" cy="2685351"/>
          </a:xfrm>
          <a:prstGeom prst="rect">
            <a:avLst/>
          </a:prstGeom>
          <a:noFill/>
          <a:ln>
            <a:noFill/>
          </a:ln>
        </p:spPr>
        <p:txBody>
          <a:bodyPr wrap="square" rtlCol="0">
            <a:spAutoFit/>
          </a:bodyPr>
          <a:lstStyle/>
          <a:p>
            <a:r>
              <a:rPr lang="en-US" sz="1400" b="1" dirty="0">
                <a:latin typeface="Arial" panose="020B0604020202020204" pitchFamily="34" charset="0"/>
                <a:cs typeface="Arial" panose="020B0604020202020204" pitchFamily="34" charset="0"/>
              </a:rPr>
              <a:t>Compliance</a:t>
            </a:r>
          </a:p>
          <a:p>
            <a:endParaRPr lang="en-US"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Timely Submission of Nursing Home Certified Cost Reports – 5 points</a:t>
            </a:r>
          </a:p>
          <a:p>
            <a:pPr marL="685800" lvl="1" indent="-228600">
              <a:buFont typeface="Courier New" panose="02070309020205020404" pitchFamily="49" charset="0"/>
              <a:buChar char="o"/>
            </a:pPr>
            <a:r>
              <a:rPr lang="en-US" sz="1200" dirty="0">
                <a:latin typeface="Arial" panose="020B0604020202020204" pitchFamily="34" charset="0"/>
                <a:cs typeface="Arial" panose="020B0604020202020204" pitchFamily="34" charset="0"/>
              </a:rPr>
              <a:t>Pending due to cost report delay (99.3% in 2016 NHQI)</a:t>
            </a:r>
          </a:p>
          <a:p>
            <a:endParaRPr lang="en-US"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Timely Submission of Employee Influenza Immunization Data – 5 points</a:t>
            </a:r>
          </a:p>
          <a:p>
            <a:pPr marL="628650" lvl="2" indent="-171450">
              <a:buFont typeface="Courier New" panose="02070309020205020404" pitchFamily="49" charset="0"/>
              <a:buChar char="o"/>
            </a:pPr>
            <a:r>
              <a:rPr lang="en-US" sz="1200" dirty="0">
                <a:latin typeface="Arial" panose="020B0604020202020204" pitchFamily="34" charset="0"/>
                <a:cs typeface="Arial" panose="020B0604020202020204" pitchFamily="34" charset="0"/>
              </a:rPr>
              <a:t>94% (N=554) of facilities submitted by the May 1, 2017 deadline (compared to 95.2% in 2016 NHQI)</a:t>
            </a:r>
          </a:p>
          <a:p>
            <a:pPr marL="628650" lvl="2" indent="-171450">
              <a:buFont typeface="Arial" panose="020B0604020202020204" pitchFamily="34" charset="0"/>
              <a:buChar char="•"/>
            </a:pPr>
            <a:endParaRPr lang="en-US" sz="1050" dirty="0">
              <a:solidFill>
                <a:srgbClr val="FF0000"/>
              </a:solidFill>
              <a:latin typeface="Arial" panose="020B0604020202020204" pitchFamily="34" charset="0"/>
              <a:cs typeface="Arial" panose="020B0604020202020204" pitchFamily="34" charset="0"/>
            </a:endParaRPr>
          </a:p>
          <a:p>
            <a:pPr marL="0" lvl="1"/>
            <a:r>
              <a:rPr lang="en-US" sz="1400" b="1" dirty="0">
                <a:latin typeface="Arial" panose="020B0604020202020204" pitchFamily="34" charset="0"/>
                <a:cs typeface="Arial" panose="020B0604020202020204" pitchFamily="34" charset="0"/>
              </a:rPr>
              <a:t>Deficiencies</a:t>
            </a:r>
          </a:p>
          <a:p>
            <a:pPr marL="0" lvl="1"/>
            <a:endParaRPr lang="en-US" sz="1000" b="1" dirty="0">
              <a:latin typeface="Arial" panose="020B0604020202020204" pitchFamily="34" charset="0"/>
              <a:cs typeface="Arial" panose="020B0604020202020204" pitchFamily="34" charset="0"/>
            </a:endParaRP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Measurement period of July 1, 2016 - June 30, 2017</a:t>
            </a: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1.5% (N=9) of facilities received a J, K, or L deficiency, compared to 4% (N=22) in 2016 </a:t>
            </a:r>
            <a:r>
              <a:rPr lang="en-US" sz="1200" dirty="0" err="1">
                <a:latin typeface="Arial" panose="020B0604020202020204" pitchFamily="34" charset="0"/>
                <a:cs typeface="Arial" panose="020B0604020202020204" pitchFamily="34" charset="0"/>
              </a:rPr>
              <a:t>NHQI</a:t>
            </a:r>
            <a:r>
              <a:rPr lang="en-US" sz="1200" dirty="0">
                <a:latin typeface="Arial" panose="020B0604020202020204" pitchFamily="34" charset="0"/>
                <a:cs typeface="Arial" panose="020B0604020202020204" pitchFamily="34" charset="0"/>
              </a:rPr>
              <a:t> </a:t>
            </a:r>
          </a:p>
          <a:p>
            <a:pPr marL="628650" lvl="2"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Based on deficiency data as of September 2017; pending October 2017 refresh </a:t>
            </a:r>
          </a:p>
          <a:p>
            <a:pPr marL="628650" lvl="2"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Final quintile pending due to delay in cost report data</a:t>
            </a:r>
          </a:p>
        </p:txBody>
      </p:sp>
      <p:graphicFrame>
        <p:nvGraphicFramePr>
          <p:cNvPr id="5" name="Table 4"/>
          <p:cNvGraphicFramePr>
            <a:graphicFrameLocks noGrp="1"/>
          </p:cNvGraphicFramePr>
          <p:nvPr>
            <p:extLst>
              <p:ext uri="{D42A27DB-BD31-4B8C-83A1-F6EECF244321}">
                <p14:modId xmlns:p14="http://schemas.microsoft.com/office/powerpoint/2010/main" val="185155229"/>
              </p:ext>
            </p:extLst>
          </p:nvPr>
        </p:nvGraphicFramePr>
        <p:xfrm>
          <a:off x="913143" y="3965446"/>
          <a:ext cx="5486400" cy="801444"/>
        </p:xfrm>
        <a:graphic>
          <a:graphicData uri="http://schemas.openxmlformats.org/drawingml/2006/table">
            <a:tbl>
              <a:tblPr firstRow="1" bandRow="1">
                <a:tableStyleId>{5C22544A-7EE6-4342-B048-85BDC9FD1C3A}</a:tableStyleId>
              </a:tblPr>
              <a:tblGrid>
                <a:gridCol w="64008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gridCol w="1005840">
                  <a:extLst>
                    <a:ext uri="{9D8B030D-6E8A-4147-A177-3AD203B41FA5}">
                      <a16:colId xmlns:a16="http://schemas.microsoft.com/office/drawing/2014/main" val="20006"/>
                    </a:ext>
                  </a:extLst>
                </a:gridCol>
                <a:gridCol w="640080">
                  <a:extLst>
                    <a:ext uri="{9D8B030D-6E8A-4147-A177-3AD203B41FA5}">
                      <a16:colId xmlns:a16="http://schemas.microsoft.com/office/drawing/2014/main" val="20007"/>
                    </a:ext>
                  </a:extLst>
                </a:gridCol>
              </a:tblGrid>
              <a:tr h="304800">
                <a:tc>
                  <a:txBody>
                    <a:bodyPr/>
                    <a:lstStyle/>
                    <a:p>
                      <a:pPr algn="ctr"/>
                      <a:r>
                        <a:rPr lang="en-US" sz="800" dirty="0">
                          <a:latin typeface="Arial" panose="020B0604020202020204" pitchFamily="34" charset="0"/>
                          <a:cs typeface="Arial" panose="020B0604020202020204" pitchFamily="34" charset="0"/>
                        </a:rPr>
                        <a:t>NHQI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Quintile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Quintile</a:t>
                      </a:r>
                      <a:r>
                        <a:rPr lang="en-US" sz="800" baseline="0" dirty="0">
                          <a:latin typeface="Arial" panose="020B0604020202020204" pitchFamily="34" charset="0"/>
                          <a:cs typeface="Arial" panose="020B0604020202020204" pitchFamily="34" charset="0"/>
                        </a:rPr>
                        <a:t> 2</a:t>
                      </a:r>
                      <a:endParaRPr lang="en-US"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Quintile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Quintile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Quintile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Total facilities with a deficiency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a:latin typeface="Arial" panose="020B0604020202020204" pitchFamily="34" charset="0"/>
                          <a:cs typeface="Arial" panose="020B0604020202020204" pitchFamily="34" charset="0"/>
                        </a:rPr>
                        <a:t>Total facilities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233082">
                <a:tc>
                  <a:txBody>
                    <a:bodyPr/>
                    <a:lstStyle/>
                    <a:p>
                      <a:pPr algn="r"/>
                      <a:r>
                        <a:rPr lang="en-US" sz="800" dirty="0">
                          <a:latin typeface="Arial" panose="020B0604020202020204" pitchFamily="34" charset="0"/>
                          <a:cs typeface="Arial" panose="020B0604020202020204" pitchFamily="34" charset="0"/>
                        </a:rPr>
                        <a:t>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1 (&lt;1)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4 (&lt;1)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3 (&lt;1)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5 (&lt;1)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9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22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589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33082">
                <a:tc>
                  <a:txBody>
                    <a:bodyPr/>
                    <a:lstStyle/>
                    <a:p>
                      <a:pPr algn="r"/>
                      <a:r>
                        <a:rPr lang="en-US" sz="800" dirty="0">
                          <a:latin typeface="Arial" panose="020B0604020202020204" pitchFamily="34" charset="0"/>
                          <a:cs typeface="Arial" panose="020B0604020202020204" pitchFamily="34" charset="0"/>
                        </a:rPr>
                        <a:t>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9 (1.5)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a:latin typeface="Arial" panose="020B0604020202020204" pitchFamily="34" charset="0"/>
                          <a:cs typeface="Arial" panose="020B0604020202020204" pitchFamily="34" charset="0"/>
                        </a:rPr>
                        <a:t>587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7228454"/>
                  </a:ext>
                </a:extLst>
              </a:tr>
            </a:tbl>
          </a:graphicData>
        </a:graphic>
      </p:graphicFrame>
      <p:sp>
        <p:nvSpPr>
          <p:cNvPr id="3" name="TextBox 2"/>
          <p:cNvSpPr txBox="1"/>
          <p:nvPr/>
        </p:nvSpPr>
        <p:spPr>
          <a:xfrm>
            <a:off x="407698" y="3643025"/>
            <a:ext cx="6497291"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Number (%) of facilities with a J, K, or L deficiency in 2017 NHQI compared to 2016, by Quintile</a:t>
            </a:r>
          </a:p>
        </p:txBody>
      </p:sp>
    </p:spTree>
    <p:extLst>
      <p:ext uri="{BB962C8B-B14F-4D97-AF65-F5344CB8AC3E}">
        <p14:creationId xmlns:p14="http://schemas.microsoft.com/office/powerpoint/2010/main" val="4246596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660362"/>
            <a:ext cx="4495800" cy="584775"/>
          </a:xfrm>
          <a:prstGeom prst="rect">
            <a:avLst/>
          </a:prstGeom>
          <a:noFill/>
          <a:ln>
            <a:noFill/>
          </a:ln>
        </p:spPr>
        <p:txBody>
          <a:bodyPr wrap="square" rtlCol="0" anchor="ctr">
            <a:spAutoFit/>
          </a:bodyPr>
          <a:lstStyle/>
          <a:p>
            <a:r>
              <a:rPr lang="en-US" sz="3200" b="1" dirty="0">
                <a:solidFill>
                  <a:schemeClr val="bg1"/>
                </a:solidFill>
                <a:latin typeface="Arial" panose="020B0604020202020204" pitchFamily="34" charset="0"/>
                <a:cs typeface="Arial" panose="020B0604020202020204" pitchFamily="34" charset="0"/>
              </a:rPr>
              <a:t>2018 </a:t>
            </a:r>
            <a:r>
              <a:rPr lang="en-US" sz="3200" b="1" dirty="0" err="1">
                <a:solidFill>
                  <a:schemeClr val="bg1"/>
                </a:solidFill>
                <a:latin typeface="Arial" panose="020B0604020202020204" pitchFamily="34" charset="0"/>
                <a:cs typeface="Arial" panose="020B0604020202020204" pitchFamily="34" charset="0"/>
              </a:rPr>
              <a:t>NHQI</a:t>
            </a:r>
            <a:r>
              <a:rPr lang="en-US" sz="3200" b="1" dirty="0">
                <a:solidFill>
                  <a:schemeClr val="bg1"/>
                </a:solidFill>
                <a:latin typeface="Arial" panose="020B0604020202020204" pitchFamily="34" charset="0"/>
                <a:cs typeface="Arial" panose="020B0604020202020204" pitchFamily="34" charset="0"/>
              </a:rPr>
              <a:t> Measures</a:t>
            </a:r>
            <a:endParaRPr lang="en-US"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1962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38151"/>
            <a:ext cx="7162800" cy="533400"/>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2018 NHQI Structure  </a:t>
            </a:r>
          </a:p>
        </p:txBody>
      </p:sp>
      <p:sp>
        <p:nvSpPr>
          <p:cNvPr id="5" name="TextBox 4"/>
          <p:cNvSpPr txBox="1"/>
          <p:nvPr/>
        </p:nvSpPr>
        <p:spPr>
          <a:xfrm>
            <a:off x="228600" y="895350"/>
            <a:ext cx="7239000" cy="4247317"/>
          </a:xfrm>
          <a:prstGeom prst="rect">
            <a:avLst/>
          </a:prstGeom>
          <a:noFill/>
          <a:ln>
            <a:noFill/>
          </a:ln>
        </p:spPr>
        <p:txBody>
          <a:bodyPr wrap="square" rtlCol="0">
            <a:spAutoFit/>
          </a:bodyPr>
          <a:lstStyle/>
          <a:p>
            <a:r>
              <a:rPr lang="en-US" sz="1400" b="1" dirty="0">
                <a:latin typeface="Arial" panose="020B0604020202020204" pitchFamily="34" charset="0"/>
                <a:cs typeface="Arial" panose="020B0604020202020204" pitchFamily="34" charset="0"/>
              </a:rPr>
              <a:t>No changes are proposed by </a:t>
            </a:r>
            <a:r>
              <a:rPr lang="en-US" sz="1400" b="1" dirty="0" err="1">
                <a:latin typeface="Arial" panose="020B0604020202020204" pitchFamily="34" charset="0"/>
                <a:cs typeface="Arial" panose="020B0604020202020204" pitchFamily="34" charset="0"/>
              </a:rPr>
              <a:t>NYSDOH</a:t>
            </a:r>
            <a:endParaRPr lang="en-US" sz="1400" b="1"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Quality Component: 70 points </a:t>
            </a:r>
          </a:p>
          <a:p>
            <a:pPr lvl="1"/>
            <a:r>
              <a:rPr lang="en-US" sz="1000" dirty="0">
                <a:latin typeface="Arial" panose="020B0604020202020204" pitchFamily="34" charset="0"/>
                <a:cs typeface="Arial" panose="020B0604020202020204" pitchFamily="34" charset="0"/>
              </a:rPr>
              <a:t>Percent of Long Stay High Risk Residents With Pressure Ulcers*</a:t>
            </a:r>
          </a:p>
          <a:p>
            <a:pPr lvl="1"/>
            <a:r>
              <a:rPr lang="en-US" sz="1000" dirty="0">
                <a:latin typeface="Arial" panose="020B0604020202020204" pitchFamily="34" charset="0"/>
                <a:cs typeface="Arial" panose="020B0604020202020204" pitchFamily="34" charset="0"/>
              </a:rPr>
              <a:t>Percent of Long Stay Residents Who Received the Pneumococcal Vaccine</a:t>
            </a:r>
          </a:p>
          <a:p>
            <a:pPr lvl="1"/>
            <a:r>
              <a:rPr lang="en-US" sz="1000" dirty="0">
                <a:latin typeface="Arial" panose="020B0604020202020204" pitchFamily="34" charset="0"/>
                <a:cs typeface="Arial" panose="020B0604020202020204" pitchFamily="34" charset="0"/>
              </a:rPr>
              <a:t>Percent of Long Stay Residents Who Received the Seasonal Influenza Vaccine </a:t>
            </a:r>
          </a:p>
          <a:p>
            <a:pPr lvl="1"/>
            <a:r>
              <a:rPr lang="en-US" sz="1000" dirty="0">
                <a:latin typeface="Arial" panose="020B0604020202020204" pitchFamily="34" charset="0"/>
                <a:cs typeface="Arial" panose="020B0604020202020204" pitchFamily="34" charset="0"/>
              </a:rPr>
              <a:t>Percent of Long Stay Residents Experiencing One or More Falls with Major Injury</a:t>
            </a:r>
          </a:p>
          <a:p>
            <a:pPr lvl="1"/>
            <a:r>
              <a:rPr lang="en-US" sz="1000" dirty="0">
                <a:latin typeface="Arial" panose="020B0604020202020204" pitchFamily="34" charset="0"/>
                <a:cs typeface="Arial" panose="020B0604020202020204" pitchFamily="34" charset="0"/>
              </a:rPr>
              <a:t>Percent of Long Stay Residents Who have Depressive Symptoms</a:t>
            </a:r>
          </a:p>
          <a:p>
            <a:pPr lvl="1"/>
            <a:r>
              <a:rPr lang="en-US" sz="1000" dirty="0">
                <a:latin typeface="Arial" panose="020B0604020202020204" pitchFamily="34" charset="0"/>
                <a:cs typeface="Arial" panose="020B0604020202020204" pitchFamily="34" charset="0"/>
              </a:rPr>
              <a:t>Percent of Low Risk Long Stay Residents Who Lose Control of Their Bowels or Bladder</a:t>
            </a:r>
          </a:p>
          <a:p>
            <a:pPr lvl="1"/>
            <a:r>
              <a:rPr lang="en-US" sz="1000" dirty="0">
                <a:latin typeface="Arial" panose="020B0604020202020204" pitchFamily="34" charset="0"/>
                <a:cs typeface="Arial" panose="020B0604020202020204" pitchFamily="34" charset="0"/>
              </a:rPr>
              <a:t>Percent of Long Stay Residents Who Lose Too Much Weight*</a:t>
            </a:r>
          </a:p>
          <a:p>
            <a:pPr lvl="1"/>
            <a:r>
              <a:rPr lang="en-US" sz="1000" dirty="0">
                <a:latin typeface="Arial" panose="020B0604020202020204" pitchFamily="34" charset="0"/>
                <a:cs typeface="Arial" panose="020B0604020202020204" pitchFamily="34" charset="0"/>
              </a:rPr>
              <a:t>Percent of Long Stay Antipsychotic Use in Persons with Dementia (PQA)</a:t>
            </a:r>
          </a:p>
          <a:p>
            <a:pPr lvl="1"/>
            <a:r>
              <a:rPr lang="en-US" sz="1000" dirty="0">
                <a:latin typeface="Arial" panose="020B0604020202020204" pitchFamily="34" charset="0"/>
                <a:cs typeface="Arial" panose="020B0604020202020204" pitchFamily="34" charset="0"/>
              </a:rPr>
              <a:t>Percent of Long Stay Residents Who Self-Report Moderate to Severe Pain*</a:t>
            </a:r>
          </a:p>
          <a:p>
            <a:pPr lvl="1"/>
            <a:r>
              <a:rPr lang="en-US" sz="1000" dirty="0">
                <a:latin typeface="Arial" panose="020B0604020202020204" pitchFamily="34" charset="0"/>
                <a:cs typeface="Arial" panose="020B0604020202020204" pitchFamily="34" charset="0"/>
              </a:rPr>
              <a:t>Percent of Long Stay Residents Whose Need for Help with Daily Activities Has Increased</a:t>
            </a:r>
          </a:p>
          <a:p>
            <a:pPr lvl="1"/>
            <a:r>
              <a:rPr lang="en-US" sz="1000" dirty="0">
                <a:latin typeface="Arial" panose="020B0604020202020204" pitchFamily="34" charset="0"/>
                <a:cs typeface="Arial" panose="020B0604020202020204" pitchFamily="34" charset="0"/>
              </a:rPr>
              <a:t>Percent of Long Stay Residents with a Urinary Tract Infection</a:t>
            </a:r>
          </a:p>
          <a:p>
            <a:pPr lvl="1"/>
            <a:r>
              <a:rPr lang="en-US" sz="1000" dirty="0">
                <a:latin typeface="Arial" panose="020B0604020202020204" pitchFamily="34" charset="0"/>
                <a:cs typeface="Arial" panose="020B0604020202020204" pitchFamily="34" charset="0"/>
              </a:rPr>
              <a:t>Percent of Employees Vaccinated for Influenza </a:t>
            </a:r>
          </a:p>
          <a:p>
            <a:pPr lvl="1"/>
            <a:r>
              <a:rPr lang="en-US" sz="1000" dirty="0">
                <a:latin typeface="Arial" panose="020B0604020202020204" pitchFamily="34" charset="0"/>
                <a:cs typeface="Arial" panose="020B0604020202020204" pitchFamily="34" charset="0"/>
              </a:rPr>
              <a:t>Rate of Staff Hours per Day</a:t>
            </a:r>
          </a:p>
          <a:p>
            <a:pPr lvl="1"/>
            <a:r>
              <a:rPr lang="en-US" sz="1000" dirty="0">
                <a:latin typeface="Arial" panose="020B0604020202020204" pitchFamily="34" charset="0"/>
                <a:cs typeface="Arial" panose="020B0604020202020204" pitchFamily="34" charset="0"/>
              </a:rPr>
              <a:t>Percent of Contract/Agency Staff Used                                                                             </a:t>
            </a:r>
          </a:p>
          <a:p>
            <a:pPr lvl="1"/>
            <a:r>
              <a:rPr lang="en-US" sz="800" b="1" dirty="0">
                <a:latin typeface="Arial" panose="020B0604020202020204" pitchFamily="34" charset="0"/>
                <a:cs typeface="Arial" panose="020B0604020202020204" pitchFamily="34" charset="0"/>
              </a:rPr>
              <a:t>*denotes risk adjustment by NYS</a:t>
            </a:r>
          </a:p>
          <a:p>
            <a:pPr lvl="1"/>
            <a:endParaRPr lang="en-US" sz="105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Compliance Component: 20 points</a:t>
            </a:r>
          </a:p>
          <a:p>
            <a:pPr lvl="1"/>
            <a:r>
              <a:rPr lang="en-US" sz="1000" dirty="0">
                <a:latin typeface="Arial" panose="020B0604020202020204" pitchFamily="34" charset="0"/>
                <a:cs typeface="Arial" panose="020B0604020202020204" pitchFamily="34" charset="0"/>
              </a:rPr>
              <a:t>NYS Regionally Adjusted Five-Star Quality Rating for Health Inspections</a:t>
            </a:r>
          </a:p>
          <a:p>
            <a:pPr lvl="1"/>
            <a:r>
              <a:rPr lang="en-US" sz="1000" dirty="0">
                <a:latin typeface="Arial" panose="020B0604020202020204" pitchFamily="34" charset="0"/>
                <a:cs typeface="Arial" panose="020B0604020202020204" pitchFamily="34" charset="0"/>
              </a:rPr>
              <a:t>Timely Submission of Nursing Home Certified Cost Reports </a:t>
            </a:r>
          </a:p>
          <a:p>
            <a:pPr lvl="1"/>
            <a:r>
              <a:rPr lang="en-US" sz="1000" dirty="0">
                <a:latin typeface="Arial" panose="020B0604020202020204" pitchFamily="34" charset="0"/>
                <a:cs typeface="Arial" panose="020B0604020202020204" pitchFamily="34" charset="0"/>
              </a:rPr>
              <a:t>Timely Submission of Employee Influenza Immunization Data</a:t>
            </a:r>
          </a:p>
          <a:p>
            <a:endParaRPr lang="en-US" sz="105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Efficiency Component: 10 points </a:t>
            </a:r>
          </a:p>
          <a:p>
            <a:pPr lvl="1"/>
            <a:r>
              <a:rPr lang="en-US" sz="1000" dirty="0">
                <a:latin typeface="Arial" panose="020B0604020202020204" pitchFamily="34" charset="0"/>
                <a:cs typeface="Arial" panose="020B0604020202020204" pitchFamily="34" charset="0"/>
              </a:rPr>
              <a:t>Number of Potentially Avoidable Hospitalizations per 10,000 Long Stay Days*</a:t>
            </a:r>
          </a:p>
        </p:txBody>
      </p:sp>
    </p:spTree>
    <p:extLst>
      <p:ext uri="{BB962C8B-B14F-4D97-AF65-F5344CB8AC3E}">
        <p14:creationId xmlns:p14="http://schemas.microsoft.com/office/powerpoint/2010/main" val="1044813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660362"/>
            <a:ext cx="4495800" cy="584775"/>
          </a:xfrm>
          <a:prstGeom prst="rect">
            <a:avLst/>
          </a:prstGeom>
          <a:noFill/>
          <a:ln>
            <a:noFill/>
          </a:ln>
        </p:spPr>
        <p:txBody>
          <a:bodyPr wrap="square" rtlCol="0" anchor="ctr">
            <a:spAutoFit/>
          </a:bodyPr>
          <a:lstStyle/>
          <a:p>
            <a:r>
              <a:rPr lang="en-US" sz="3200" b="1" dirty="0">
                <a:solidFill>
                  <a:schemeClr val="bg1"/>
                </a:solidFill>
                <a:latin typeface="Arial" panose="020B0604020202020204" pitchFamily="34" charset="0"/>
                <a:cs typeface="Arial" panose="020B0604020202020204" pitchFamily="34" charset="0"/>
              </a:rPr>
              <a:t>MDS Section S</a:t>
            </a:r>
            <a:endParaRPr lang="en-US"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413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686800" cy="609599"/>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MDS Section S </a:t>
            </a:r>
            <a:endParaRPr lang="en-US" b="1"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a:off x="304800" y="1114424"/>
            <a:ext cx="8382000" cy="2066926"/>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Items added by </a:t>
            </a:r>
            <a:r>
              <a:rPr lang="en-US" dirty="0" err="1">
                <a:latin typeface="Arial" panose="020B0604020202020204" pitchFamily="34" charset="0"/>
                <a:cs typeface="Arial" panose="020B0604020202020204" pitchFamily="34" charset="0"/>
              </a:rPr>
              <a:t>OQPS</a:t>
            </a:r>
            <a:r>
              <a:rPr lang="en-US" dirty="0">
                <a:latin typeface="Arial" panose="020B0604020202020204" pitchFamily="34" charset="0"/>
                <a:cs typeface="Arial" panose="020B0604020202020204" pitchFamily="34" charset="0"/>
              </a:rPr>
              <a:t> to date</a:t>
            </a:r>
          </a:p>
          <a:p>
            <a:pPr marL="628650" lvl="1"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S0185. Discharge to Hospital: Health Care Proxy Involvement, effective October 2017</a:t>
            </a:r>
          </a:p>
          <a:p>
            <a:pPr marL="628650" lvl="1"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S6500. Comfort Care Provided in the Last 14 Days, effective October 2017</a:t>
            </a:r>
          </a:p>
          <a:p>
            <a:pPr marL="628650" lvl="1"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S7000. Dental Care, effective October 2014</a:t>
            </a:r>
          </a:p>
          <a:p>
            <a:pPr lvl="1"/>
            <a:endParaRPr lang="en-US" sz="16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err="1">
                <a:latin typeface="Arial" panose="020B0604020202020204" pitchFamily="34" charset="0"/>
                <a:cs typeface="Arial" panose="020B0604020202020204" pitchFamily="34" charset="0"/>
              </a:rPr>
              <a:t>NYSDOH</a:t>
            </a:r>
            <a:r>
              <a:rPr lang="en-US" dirty="0">
                <a:latin typeface="Arial" panose="020B0604020202020204" pitchFamily="34" charset="0"/>
                <a:cs typeface="Arial" panose="020B0604020202020204" pitchFamily="34" charset="0"/>
              </a:rPr>
              <a:t> issued an instructional document for Section S items in October 2017</a:t>
            </a:r>
          </a:p>
          <a:p>
            <a:pPr marL="628650" lvl="1" indent="-171450">
              <a:buFont typeface="Arial" panose="020B0604020202020204" pitchFamily="34" charset="0"/>
              <a:buChar char="•"/>
            </a:pPr>
            <a:r>
              <a:rPr lang="en-US" sz="1600" dirty="0">
                <a:latin typeface="Arial" panose="020B0604020202020204" pitchFamily="34" charset="0"/>
                <a:cs typeface="Arial" panose="020B0604020202020204" pitchFamily="34" charset="0"/>
                <a:hlinkClick r:id="rId2"/>
              </a:rPr>
              <a:t>https://www.health.ny.gov/professionals/nursing_home_administrator/docs/2017-10-01_section_s_instructions.pdf</a:t>
            </a:r>
            <a:endParaRPr lang="en-US" sz="1600"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Includes instructions for MDS Items S0160, S0185, S6500, S7000, S8015, and S8055  </a:t>
            </a:r>
          </a:p>
        </p:txBody>
      </p:sp>
    </p:spTree>
    <p:extLst>
      <p:ext uri="{BB962C8B-B14F-4D97-AF65-F5344CB8AC3E}">
        <p14:creationId xmlns:p14="http://schemas.microsoft.com/office/powerpoint/2010/main" val="329129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686800" cy="838199"/>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MDS Section S – Discharge to Hospital</a:t>
            </a:r>
            <a:endParaRPr lang="en-US" b="1"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a:off x="304800" y="1123950"/>
            <a:ext cx="8382000" cy="3133726"/>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Item Text </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If this is a discharge assessment (A0310F = 10 or 11) and the resident is being discharged to an acute hospital (A2100 = 03), is the discharge to hospital due to the request of the resident’s healthcare proxy, and against the opinion of the nursing home? (No=0, Yes=1)</a:t>
            </a:r>
          </a:p>
          <a:p>
            <a:pPr marL="742950" lvl="1" indent="-285750">
              <a:buFont typeface="Courier New" panose="02070309020205020404" pitchFamily="49" charset="0"/>
              <a:buChar char="o"/>
            </a:pPr>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Clarification</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Surrogates (e.g., legal guardians) under Article 29-CC of the New York Public Health Law should be considered when completing this item</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If the assessment is not a discharge, or the resident is not being discharged to an acute hospital, the facility should use a dash to indicate that the question is not applicable</a:t>
            </a:r>
          </a:p>
          <a:p>
            <a:pPr marL="628650" lvl="1"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8450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686800" cy="609599"/>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MDS Section S – Comfort Care </a:t>
            </a:r>
            <a:endParaRPr lang="en-US" b="1"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a:off x="304800" y="1123950"/>
            <a:ext cx="8382000" cy="3362326"/>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Item Text</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In the last 14 days, has the resident received comfort care? Comfort care consists of medical care and treatment provided with the primary goal of reducing suffering. Food and fluids are offered by mouth; medication, turning in bed, wound care, and other measures are used to relieve suffering; and oxygen, suctioning, and manual treatment of airway obstruction are used as needed for comfort. (No=0, Yes=1)</a:t>
            </a: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Clarification </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Intent is to capture residents who </a:t>
            </a:r>
          </a:p>
          <a:p>
            <a:pPr marL="1200150" lvl="2"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Are receiving comfort care without curative intent</a:t>
            </a:r>
          </a:p>
          <a:p>
            <a:pPr marL="1200150" lvl="2"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Are receiving comfort care with the primary goal of reducing suffering</a:t>
            </a:r>
          </a:p>
          <a:p>
            <a:pPr marL="1200150" lvl="2"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Are </a:t>
            </a:r>
            <a:r>
              <a:rPr lang="en-US" sz="1600" b="1" u="sng" dirty="0">
                <a:latin typeface="Arial" panose="020B0604020202020204" pitchFamily="34" charset="0"/>
                <a:cs typeface="Arial" panose="020B0604020202020204" pitchFamily="34" charset="0"/>
              </a:rPr>
              <a:t>not</a:t>
            </a:r>
            <a:r>
              <a:rPr lang="en-US" sz="1600" dirty="0">
                <a:latin typeface="Arial" panose="020B0604020202020204" pitchFamily="34" charset="0"/>
                <a:cs typeface="Arial" panose="020B0604020202020204" pitchFamily="34" charset="0"/>
              </a:rPr>
              <a:t> receiving comfort care from a state-licensed and/or Medicare-certified hospice provider as referenced under MDS Item O0100K in the Long-Term Care Facility RAI 3.0 User’s Manual</a:t>
            </a:r>
          </a:p>
        </p:txBody>
      </p:sp>
    </p:spTree>
    <p:extLst>
      <p:ext uri="{BB962C8B-B14F-4D97-AF65-F5344CB8AC3E}">
        <p14:creationId xmlns:p14="http://schemas.microsoft.com/office/powerpoint/2010/main" val="730927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660362"/>
            <a:ext cx="4495800" cy="584775"/>
          </a:xfrm>
          <a:prstGeom prst="rect">
            <a:avLst/>
          </a:prstGeom>
          <a:noFill/>
          <a:ln>
            <a:noFill/>
          </a:ln>
        </p:spPr>
        <p:txBody>
          <a:bodyPr wrap="square" rtlCol="0" anchor="ctr">
            <a:spAutoFit/>
          </a:bodyPr>
          <a:lstStyle/>
          <a:p>
            <a:r>
              <a:rPr lang="en-US" sz="3200" b="1" dirty="0">
                <a:solidFill>
                  <a:schemeClr val="bg1"/>
                </a:solidFill>
                <a:latin typeface="Arial" panose="020B0604020202020204" pitchFamily="34" charset="0"/>
                <a:cs typeface="Arial" panose="020B0604020202020204" pitchFamily="34" charset="0"/>
              </a:rPr>
              <a:t>Status Updates</a:t>
            </a:r>
          </a:p>
        </p:txBody>
      </p:sp>
    </p:spTree>
    <p:extLst>
      <p:ext uri="{BB962C8B-B14F-4D97-AF65-F5344CB8AC3E}">
        <p14:creationId xmlns:p14="http://schemas.microsoft.com/office/powerpoint/2010/main" val="2957520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686800" cy="761999"/>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MDS Section S – Dental Care</a:t>
            </a:r>
          </a:p>
        </p:txBody>
      </p:sp>
      <p:sp>
        <p:nvSpPr>
          <p:cNvPr id="8" name="Rectangle 7"/>
          <p:cNvSpPr/>
          <p:nvPr/>
        </p:nvSpPr>
        <p:spPr>
          <a:xfrm>
            <a:off x="304800" y="1123950"/>
            <a:ext cx="8382000" cy="3286126"/>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Item Text </a:t>
            </a:r>
          </a:p>
          <a:p>
            <a:pPr lvl="1"/>
            <a:r>
              <a:rPr lang="en-US" sz="1600" dirty="0">
                <a:latin typeface="Arial" panose="020B0604020202020204" pitchFamily="34" charset="0"/>
                <a:cs typeface="Arial" panose="020B0604020202020204" pitchFamily="34" charset="0"/>
              </a:rPr>
              <a:t>1.	 Routine dental care since last assessment</a:t>
            </a:r>
          </a:p>
          <a:p>
            <a:pPr lvl="1"/>
            <a:r>
              <a:rPr lang="en-US" sz="1600" dirty="0">
                <a:latin typeface="Arial" panose="020B0604020202020204" pitchFamily="34" charset="0"/>
                <a:cs typeface="Arial" panose="020B0604020202020204" pitchFamily="34" charset="0"/>
              </a:rPr>
              <a:t>2.	 Emergent dental care since last assessment</a:t>
            </a:r>
          </a:p>
          <a:p>
            <a:pPr lvl="1"/>
            <a:r>
              <a:rPr lang="en-US" sz="1600" dirty="0">
                <a:latin typeface="Arial" panose="020B0604020202020204" pitchFamily="34" charset="0"/>
                <a:cs typeface="Arial" panose="020B0604020202020204" pitchFamily="34" charset="0"/>
              </a:rPr>
              <a:t>9.	 None of the Above</a:t>
            </a:r>
          </a:p>
          <a:p>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Clarification </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Routine dental care is planned or scheduled care</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Emergent dental care is unplanned or unscheduled care provided for the purposes described in 10 </a:t>
            </a:r>
            <a:r>
              <a:rPr lang="en-US" sz="1600" dirty="0" err="1">
                <a:latin typeface="Arial" panose="020B0604020202020204" pitchFamily="34" charset="0"/>
                <a:cs typeface="Arial" panose="020B0604020202020204" pitchFamily="34" charset="0"/>
              </a:rPr>
              <a:t>NYCRR</a:t>
            </a:r>
            <a:r>
              <a:rPr lang="en-US" sz="1600" dirty="0">
                <a:latin typeface="Arial" panose="020B0604020202020204" pitchFamily="34" charset="0"/>
                <a:cs typeface="Arial" panose="020B0604020202020204" pitchFamily="34" charset="0"/>
              </a:rPr>
              <a:t> Section 415.17 and any successor regulation</a:t>
            </a:r>
          </a:p>
        </p:txBody>
      </p:sp>
    </p:spTree>
    <p:extLst>
      <p:ext uri="{BB962C8B-B14F-4D97-AF65-F5344CB8AC3E}">
        <p14:creationId xmlns:p14="http://schemas.microsoft.com/office/powerpoint/2010/main" val="354011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C8A4B1-372D-4CE9-9A9A-8FDCBB5A4B05}"/>
              </a:ext>
            </a:extLst>
          </p:cNvPr>
          <p:cNvSpPr/>
          <p:nvPr/>
        </p:nvSpPr>
        <p:spPr>
          <a:xfrm>
            <a:off x="6934200" y="4324350"/>
            <a:ext cx="1981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26A475A-C205-424C-AD40-3DEE0AF8DAAA}"/>
              </a:ext>
            </a:extLst>
          </p:cNvPr>
          <p:cNvSpPr/>
          <p:nvPr/>
        </p:nvSpPr>
        <p:spPr>
          <a:xfrm>
            <a:off x="304800" y="3953530"/>
            <a:ext cx="8229600" cy="307777"/>
          </a:xfrm>
          <a:prstGeom prst="rect">
            <a:avLst/>
          </a:prstGeom>
        </p:spPr>
        <p:txBody>
          <a:bodyPr wrap="square">
            <a:spAutoFit/>
          </a:bodyPr>
          <a:lstStyle/>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Table may include residents for whom no dental care was appropriate, depending on length of stay</a:t>
            </a:r>
            <a:endParaRPr lang="en-US" sz="105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BD65D89-C185-4F39-887A-DD6E0C483990}"/>
              </a:ext>
            </a:extLst>
          </p:cNvPr>
          <p:cNvSpPr txBox="1"/>
          <p:nvPr/>
        </p:nvSpPr>
        <p:spPr>
          <a:xfrm>
            <a:off x="152400" y="438151"/>
            <a:ext cx="8686800" cy="609599"/>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MDS Section S – Dental Care</a:t>
            </a:r>
          </a:p>
        </p:txBody>
      </p:sp>
      <p:graphicFrame>
        <p:nvGraphicFramePr>
          <p:cNvPr id="12" name="Table 11">
            <a:extLst>
              <a:ext uri="{FF2B5EF4-FFF2-40B4-BE49-F238E27FC236}">
                <a16:creationId xmlns:a16="http://schemas.microsoft.com/office/drawing/2014/main" id="{EBFA777E-4723-4689-867C-30AAC3FCA7EA}"/>
              </a:ext>
            </a:extLst>
          </p:cNvPr>
          <p:cNvGraphicFramePr>
            <a:graphicFrameLocks noGrp="1"/>
          </p:cNvGraphicFramePr>
          <p:nvPr>
            <p:extLst>
              <p:ext uri="{D42A27DB-BD31-4B8C-83A1-F6EECF244321}">
                <p14:modId xmlns:p14="http://schemas.microsoft.com/office/powerpoint/2010/main" val="2296765553"/>
              </p:ext>
            </p:extLst>
          </p:nvPr>
        </p:nvGraphicFramePr>
        <p:xfrm>
          <a:off x="822960" y="1047750"/>
          <a:ext cx="7498080" cy="2407920"/>
        </p:xfrm>
        <a:graphic>
          <a:graphicData uri="http://schemas.openxmlformats.org/drawingml/2006/table">
            <a:tbl>
              <a:tblPr/>
              <a:tblGrid>
                <a:gridCol w="1645920">
                  <a:extLst>
                    <a:ext uri="{9D8B030D-6E8A-4147-A177-3AD203B41FA5}">
                      <a16:colId xmlns:a16="http://schemas.microsoft.com/office/drawing/2014/main" val="2249324808"/>
                    </a:ext>
                  </a:extLst>
                </a:gridCol>
                <a:gridCol w="731520">
                  <a:extLst>
                    <a:ext uri="{9D8B030D-6E8A-4147-A177-3AD203B41FA5}">
                      <a16:colId xmlns:a16="http://schemas.microsoft.com/office/drawing/2014/main" val="812311687"/>
                    </a:ext>
                  </a:extLst>
                </a:gridCol>
                <a:gridCol w="731520">
                  <a:extLst>
                    <a:ext uri="{9D8B030D-6E8A-4147-A177-3AD203B41FA5}">
                      <a16:colId xmlns:a16="http://schemas.microsoft.com/office/drawing/2014/main" val="4234587787"/>
                    </a:ext>
                  </a:extLst>
                </a:gridCol>
                <a:gridCol w="731520">
                  <a:extLst>
                    <a:ext uri="{9D8B030D-6E8A-4147-A177-3AD203B41FA5}">
                      <a16:colId xmlns:a16="http://schemas.microsoft.com/office/drawing/2014/main" val="3932865208"/>
                    </a:ext>
                  </a:extLst>
                </a:gridCol>
                <a:gridCol w="731520">
                  <a:extLst>
                    <a:ext uri="{9D8B030D-6E8A-4147-A177-3AD203B41FA5}">
                      <a16:colId xmlns:a16="http://schemas.microsoft.com/office/drawing/2014/main" val="226383916"/>
                    </a:ext>
                  </a:extLst>
                </a:gridCol>
                <a:gridCol w="731520">
                  <a:extLst>
                    <a:ext uri="{9D8B030D-6E8A-4147-A177-3AD203B41FA5}">
                      <a16:colId xmlns:a16="http://schemas.microsoft.com/office/drawing/2014/main" val="4118588507"/>
                    </a:ext>
                  </a:extLst>
                </a:gridCol>
                <a:gridCol w="731520">
                  <a:extLst>
                    <a:ext uri="{9D8B030D-6E8A-4147-A177-3AD203B41FA5}">
                      <a16:colId xmlns:a16="http://schemas.microsoft.com/office/drawing/2014/main" val="1526905091"/>
                    </a:ext>
                  </a:extLst>
                </a:gridCol>
                <a:gridCol w="731520">
                  <a:extLst>
                    <a:ext uri="{9D8B030D-6E8A-4147-A177-3AD203B41FA5}">
                      <a16:colId xmlns:a16="http://schemas.microsoft.com/office/drawing/2014/main" val="4105772875"/>
                    </a:ext>
                  </a:extLst>
                </a:gridCol>
                <a:gridCol w="731520">
                  <a:extLst>
                    <a:ext uri="{9D8B030D-6E8A-4147-A177-3AD203B41FA5}">
                      <a16:colId xmlns:a16="http://schemas.microsoft.com/office/drawing/2014/main" val="3835577185"/>
                    </a:ext>
                  </a:extLst>
                </a:gridCol>
              </a:tblGrid>
              <a:tr h="200025">
                <a:tc gridSpan="9">
                  <a:txBody>
                    <a:bodyPr/>
                    <a:lstStyle/>
                    <a:p>
                      <a:pPr algn="l" fontAlgn="t"/>
                      <a:r>
                        <a:rPr lang="en-US" sz="1400" b="1" i="0" u="none" strike="noStrike" dirty="0">
                          <a:solidFill>
                            <a:srgbClr val="000000"/>
                          </a:solidFill>
                          <a:effectLst/>
                          <a:latin typeface="Arial" panose="020B0604020202020204" pitchFamily="34" charset="0"/>
                        </a:rPr>
                        <a:t>Type and Frequency of Dental Care Received Since Last Assessment, 2015 and 2016</a:t>
                      </a: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2217147"/>
                  </a:ext>
                </a:extLst>
              </a:tr>
              <a:tr h="365760">
                <a:tc>
                  <a:txBody>
                    <a:bodyPr/>
                    <a:lstStyle/>
                    <a:p>
                      <a:pPr algn="ctr" rtl="0" fontAlgn="ctr"/>
                      <a:r>
                        <a:rPr lang="en-US" sz="1100" b="1" i="0" u="none" strike="noStrike" dirty="0">
                          <a:solidFill>
                            <a:srgbClr val="FFFFFF"/>
                          </a:solidFill>
                          <a:effectLst/>
                          <a:latin typeface="Arial" panose="020B0604020202020204" pitchFamily="34" charset="0"/>
                        </a:rPr>
                        <a:t> </a:t>
                      </a:r>
                    </a:p>
                  </a:txBody>
                  <a:tcPr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BACC6"/>
                    </a:solidFill>
                  </a:tcPr>
                </a:tc>
                <a:tc gridSpan="4">
                  <a:txBody>
                    <a:bodyPr/>
                    <a:lstStyle/>
                    <a:p>
                      <a:pPr algn="ctr" fontAlgn="t"/>
                      <a:r>
                        <a:rPr lang="en-US" sz="1600" b="1" i="0" u="none" strike="noStrike" dirty="0">
                          <a:solidFill>
                            <a:srgbClr val="FFFFFF"/>
                          </a:solidFill>
                          <a:effectLst/>
                          <a:latin typeface="Arial" panose="020B0604020202020204" pitchFamily="34" charset="0"/>
                        </a:rPr>
                        <a:t>2015</a:t>
                      </a:r>
                    </a:p>
                  </a:txBody>
                  <a:tcPr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t"/>
                      <a:r>
                        <a:rPr lang="en-US" sz="1600" b="1" i="0" u="none" strike="noStrike" dirty="0">
                          <a:solidFill>
                            <a:srgbClr val="FFFFFF"/>
                          </a:solidFill>
                          <a:effectLst/>
                          <a:latin typeface="Arial" panose="020B0604020202020204" pitchFamily="34" charset="0"/>
                        </a:rPr>
                        <a:t>2016</a:t>
                      </a:r>
                    </a:p>
                  </a:txBody>
                  <a:tcPr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9482"/>
                  </a:ext>
                </a:extLst>
              </a:tr>
              <a:tr h="274320">
                <a:tc>
                  <a:txBody>
                    <a:bodyPr/>
                    <a:lstStyle/>
                    <a:p>
                      <a:pPr algn="ctr" rtl="0" fontAlgn="ctr"/>
                      <a:r>
                        <a:rPr lang="en-US" sz="1100" b="1" i="0" u="none" strike="noStrike" dirty="0">
                          <a:solidFill>
                            <a:srgbClr val="FFFFFF"/>
                          </a:solidFill>
                          <a:effectLst/>
                          <a:latin typeface="Arial" panose="020B0604020202020204" pitchFamily="34" charset="0"/>
                        </a:rPr>
                        <a:t> </a:t>
                      </a:r>
                    </a:p>
                  </a:txBody>
                  <a:tcPr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4BACC6"/>
                    </a:solidFill>
                  </a:tcPr>
                </a:tc>
                <a:tc gridSpan="2">
                  <a:txBody>
                    <a:bodyPr/>
                    <a:lstStyle/>
                    <a:p>
                      <a:pPr algn="ctr" fontAlgn="t"/>
                      <a:r>
                        <a:rPr lang="en-US" sz="1100" b="1" i="0" u="none" strike="noStrike" dirty="0">
                          <a:solidFill>
                            <a:srgbClr val="FFFFFF"/>
                          </a:solidFill>
                          <a:effectLst/>
                          <a:latin typeface="Arial" panose="020B0604020202020204" pitchFamily="34" charset="0"/>
                        </a:rPr>
                        <a:t>All Residents</a:t>
                      </a:r>
                    </a:p>
                  </a:txBody>
                  <a:tcPr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hMerge="1">
                  <a:txBody>
                    <a:bodyPr/>
                    <a:lstStyle/>
                    <a:p>
                      <a:endParaRPr lang="en-US"/>
                    </a:p>
                  </a:txBody>
                  <a:tcPr/>
                </a:tc>
                <a:tc gridSpan="2">
                  <a:txBody>
                    <a:bodyPr/>
                    <a:lstStyle/>
                    <a:p>
                      <a:pPr algn="ctr" fontAlgn="t"/>
                      <a:r>
                        <a:rPr lang="en-US" sz="1100" b="1" i="0" u="none" strike="noStrike" dirty="0">
                          <a:solidFill>
                            <a:srgbClr val="FFFFFF"/>
                          </a:solidFill>
                          <a:effectLst/>
                          <a:latin typeface="Arial" panose="020B0604020202020204" pitchFamily="34" charset="0"/>
                        </a:rPr>
                        <a:t>Long Stay</a:t>
                      </a:r>
                    </a:p>
                  </a:txBody>
                  <a:tcPr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hMerge="1">
                  <a:txBody>
                    <a:bodyPr/>
                    <a:lstStyle/>
                    <a:p>
                      <a:endParaRPr lang="en-US"/>
                    </a:p>
                  </a:txBody>
                  <a:tcPr/>
                </a:tc>
                <a:tc gridSpan="2">
                  <a:txBody>
                    <a:bodyPr/>
                    <a:lstStyle/>
                    <a:p>
                      <a:pPr algn="ctr" fontAlgn="t"/>
                      <a:r>
                        <a:rPr lang="en-US" sz="1100" b="1" i="0" u="none" strike="noStrike" dirty="0">
                          <a:solidFill>
                            <a:srgbClr val="FFFFFF"/>
                          </a:solidFill>
                          <a:effectLst/>
                          <a:latin typeface="Arial" panose="020B0604020202020204" pitchFamily="34" charset="0"/>
                        </a:rPr>
                        <a:t>All Residents</a:t>
                      </a:r>
                    </a:p>
                  </a:txBody>
                  <a:tcPr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hMerge="1">
                  <a:txBody>
                    <a:bodyPr/>
                    <a:lstStyle/>
                    <a:p>
                      <a:endParaRPr lang="en-US"/>
                    </a:p>
                  </a:txBody>
                  <a:tcPr/>
                </a:tc>
                <a:tc gridSpan="2">
                  <a:txBody>
                    <a:bodyPr/>
                    <a:lstStyle/>
                    <a:p>
                      <a:pPr algn="ctr" fontAlgn="t"/>
                      <a:r>
                        <a:rPr lang="en-US" sz="1100" b="1" i="0" u="none" strike="noStrike" dirty="0">
                          <a:solidFill>
                            <a:srgbClr val="FFFFFF"/>
                          </a:solidFill>
                          <a:effectLst/>
                          <a:latin typeface="Arial" panose="020B0604020202020204" pitchFamily="34" charset="0"/>
                        </a:rPr>
                        <a:t>Long Stay</a:t>
                      </a:r>
                    </a:p>
                  </a:txBody>
                  <a:tcPr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hMerge="1">
                  <a:txBody>
                    <a:bodyPr/>
                    <a:lstStyle/>
                    <a:p>
                      <a:endParaRPr lang="en-US"/>
                    </a:p>
                  </a:txBody>
                  <a:tcPr/>
                </a:tc>
                <a:extLst>
                  <a:ext uri="{0D108BD9-81ED-4DB2-BD59-A6C34878D82A}">
                    <a16:rowId xmlns:a16="http://schemas.microsoft.com/office/drawing/2014/main" val="375097872"/>
                  </a:ext>
                </a:extLst>
              </a:tr>
              <a:tr h="200025">
                <a:tc>
                  <a:txBody>
                    <a:bodyPr/>
                    <a:lstStyle/>
                    <a:p>
                      <a:pPr algn="l" fontAlgn="t"/>
                      <a:r>
                        <a:rPr lang="en-US" sz="1100" b="1" i="0" u="none" strike="noStrike" dirty="0">
                          <a:solidFill>
                            <a:srgbClr val="000000"/>
                          </a:solidFill>
                          <a:effectLst/>
                          <a:latin typeface="Arial" panose="020B0604020202020204" pitchFamily="34" charset="0"/>
                        </a:rPr>
                        <a:t>Dental Care</a:t>
                      </a:r>
                    </a:p>
                  </a:txBody>
                  <a:tcPr marR="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100" b="1" i="0" u="none" strike="noStrike" dirty="0">
                          <a:solidFill>
                            <a:srgbClr val="000000"/>
                          </a:solidFill>
                          <a:effectLst/>
                          <a:latin typeface="Arial" panose="020B0604020202020204" pitchFamily="34" charset="0"/>
                        </a:rPr>
                        <a:t>N </a:t>
                      </a:r>
                    </a:p>
                  </a:txBody>
                  <a:tcPr marR="0"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100" b="1" i="0" u="none" strike="noStrike" dirty="0">
                          <a:solidFill>
                            <a:srgbClr val="000000"/>
                          </a:solidFill>
                          <a:effectLst/>
                          <a:latin typeface="Arial" panose="020B0604020202020204" pitchFamily="34" charset="0"/>
                        </a:rPr>
                        <a:t>%</a:t>
                      </a:r>
                    </a:p>
                  </a:txBody>
                  <a:tcPr marR="0"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100" b="1" i="0" u="none" strike="noStrike" dirty="0">
                          <a:solidFill>
                            <a:srgbClr val="000000"/>
                          </a:solidFill>
                          <a:effectLst/>
                          <a:latin typeface="Arial" panose="020B0604020202020204" pitchFamily="34" charset="0"/>
                        </a:rPr>
                        <a:t>N</a:t>
                      </a:r>
                    </a:p>
                  </a:txBody>
                  <a:tcPr marR="0"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t"/>
                      <a:r>
                        <a:rPr lang="en-US" sz="1100" b="1" i="0" u="none" strike="noStrike">
                          <a:solidFill>
                            <a:srgbClr val="000000"/>
                          </a:solidFill>
                          <a:effectLst/>
                          <a:latin typeface="Arial" panose="020B0604020202020204" pitchFamily="34" charset="0"/>
                        </a:rPr>
                        <a:t>%</a:t>
                      </a:r>
                    </a:p>
                  </a:txBody>
                  <a:tcPr marR="0"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t"/>
                      <a:r>
                        <a:rPr lang="en-US" sz="1100" b="1" i="0" u="none" strike="noStrike">
                          <a:solidFill>
                            <a:srgbClr val="000000"/>
                          </a:solidFill>
                          <a:effectLst/>
                          <a:latin typeface="Arial" panose="020B0604020202020204" pitchFamily="34" charset="0"/>
                        </a:rPr>
                        <a:t>N </a:t>
                      </a:r>
                    </a:p>
                  </a:txBody>
                  <a:tcPr marR="0"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100" b="1" i="0" u="none" strike="noStrike">
                          <a:solidFill>
                            <a:srgbClr val="000000"/>
                          </a:solidFill>
                          <a:effectLst/>
                          <a:latin typeface="Arial" panose="020B0604020202020204" pitchFamily="34" charset="0"/>
                        </a:rPr>
                        <a:t>%</a:t>
                      </a:r>
                    </a:p>
                  </a:txBody>
                  <a:tcPr marR="0"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100" b="1" i="0" u="none" strike="noStrike" dirty="0">
                          <a:solidFill>
                            <a:srgbClr val="000000"/>
                          </a:solidFill>
                          <a:effectLst/>
                          <a:latin typeface="Arial" panose="020B0604020202020204" pitchFamily="34" charset="0"/>
                        </a:rPr>
                        <a:t>N</a:t>
                      </a:r>
                    </a:p>
                  </a:txBody>
                  <a:tcPr marR="0"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t"/>
                      <a:r>
                        <a:rPr lang="en-US" sz="1100" b="1" i="0" u="none" strike="noStrike" dirty="0">
                          <a:solidFill>
                            <a:srgbClr val="000000"/>
                          </a:solidFill>
                          <a:effectLst/>
                          <a:latin typeface="Arial" panose="020B0604020202020204" pitchFamily="34" charset="0"/>
                        </a:rPr>
                        <a:t>%</a:t>
                      </a:r>
                    </a:p>
                  </a:txBody>
                  <a:tcPr marR="0"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118211044"/>
                  </a:ext>
                </a:extLst>
              </a:tr>
              <a:tr h="190500">
                <a:tc>
                  <a:txBody>
                    <a:bodyPr/>
                    <a:lstStyle/>
                    <a:p>
                      <a:pPr algn="l" fontAlgn="t"/>
                      <a:r>
                        <a:rPr lang="en-US" sz="1100" b="0" i="0" u="none" strike="noStrike" dirty="0">
                          <a:solidFill>
                            <a:srgbClr val="000000"/>
                          </a:solidFill>
                          <a:effectLst/>
                          <a:latin typeface="Arial" panose="020B0604020202020204" pitchFamily="34" charset="0"/>
                        </a:rPr>
                        <a:t>Routine</a:t>
                      </a:r>
                    </a:p>
                  </a:txBody>
                  <a:tcPr marR="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80,796</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33.7</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60,581</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52.9</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76,821</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n-US" sz="1100" b="0" i="0" u="none" strike="noStrike">
                          <a:solidFill>
                            <a:srgbClr val="000000"/>
                          </a:solidFill>
                          <a:effectLst/>
                          <a:latin typeface="Arial" panose="020B0604020202020204" pitchFamily="34" charset="0"/>
                        </a:rPr>
                        <a:t>32.2</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58,225</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51.5</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5">
                        <a:lumMod val="20000"/>
                        <a:lumOff val="80000"/>
                      </a:schemeClr>
                    </a:solidFill>
                  </a:tcPr>
                </a:tc>
                <a:extLst>
                  <a:ext uri="{0D108BD9-81ED-4DB2-BD59-A6C34878D82A}">
                    <a16:rowId xmlns:a16="http://schemas.microsoft.com/office/drawing/2014/main" val="34100697"/>
                  </a:ext>
                </a:extLst>
              </a:tr>
              <a:tr h="190500">
                <a:tc>
                  <a:txBody>
                    <a:bodyPr/>
                    <a:lstStyle/>
                    <a:p>
                      <a:pPr algn="l" fontAlgn="t"/>
                      <a:r>
                        <a:rPr lang="en-US" sz="1100" b="0" i="0" u="none" strike="noStrike" dirty="0">
                          <a:solidFill>
                            <a:srgbClr val="000000"/>
                          </a:solidFill>
                          <a:effectLst/>
                          <a:latin typeface="Arial" panose="020B0604020202020204" pitchFamily="34" charset="0"/>
                        </a:rPr>
                        <a:t>Emergent</a:t>
                      </a:r>
                    </a:p>
                  </a:txBody>
                  <a:tcPr marR="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lgDash"/>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6,876</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lgDash"/>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2.9</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lgDash"/>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6,162</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lgDash"/>
                      <a:round/>
                      <a:headEnd type="none" w="med" len="med"/>
                      <a:tailEnd type="none" w="med" len="med"/>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5.4</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lgDash"/>
                      <a:round/>
                      <a:headEnd type="none" w="med" len="med"/>
                      <a:tailEnd type="none" w="med" len="med"/>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6,408</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lgDash"/>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2.7</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lgDash"/>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5,755</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lgDash"/>
                      <a:round/>
                      <a:headEnd type="none" w="med" len="med"/>
                      <a:tailEnd type="none" w="med" len="med"/>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5.1</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lgDash"/>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537775513"/>
                  </a:ext>
                </a:extLst>
              </a:tr>
              <a:tr h="180975">
                <a:tc>
                  <a:txBody>
                    <a:bodyPr/>
                    <a:lstStyle/>
                    <a:p>
                      <a:pPr algn="l" fontAlgn="t"/>
                      <a:r>
                        <a:rPr lang="en-US" sz="1100" b="0" i="0" u="none" strike="noStrike" dirty="0">
                          <a:solidFill>
                            <a:srgbClr val="000000"/>
                          </a:solidFill>
                          <a:effectLst/>
                          <a:latin typeface="Arial" panose="020B0604020202020204" pitchFamily="34" charset="0"/>
                        </a:rPr>
                        <a:t>Either</a:t>
                      </a:r>
                    </a:p>
                  </a:txBody>
                  <a:tcPr marR="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a:noFill/>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83,689</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a:noFill/>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34.9</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a:noFill/>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63,035</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a:noFill/>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55.1</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a:noFill/>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79,508</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a:noFill/>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33.3</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a:noFill/>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60,512</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a:noFill/>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53.5</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a:noFill/>
                    </a:lnB>
                    <a:solidFill>
                      <a:schemeClr val="accent5">
                        <a:lumMod val="20000"/>
                        <a:lumOff val="80000"/>
                      </a:schemeClr>
                    </a:solidFill>
                  </a:tcPr>
                </a:tc>
                <a:extLst>
                  <a:ext uri="{0D108BD9-81ED-4DB2-BD59-A6C34878D82A}">
                    <a16:rowId xmlns:a16="http://schemas.microsoft.com/office/drawing/2014/main" val="2579211521"/>
                  </a:ext>
                </a:extLst>
              </a:tr>
              <a:tr h="200025">
                <a:tc>
                  <a:txBody>
                    <a:bodyPr/>
                    <a:lstStyle/>
                    <a:p>
                      <a:pPr algn="l" fontAlgn="t"/>
                      <a:r>
                        <a:rPr lang="en-US" sz="1100" b="0" i="0" u="none" strike="noStrike" dirty="0">
                          <a:solidFill>
                            <a:srgbClr val="000000"/>
                          </a:solidFill>
                          <a:effectLst/>
                          <a:latin typeface="Arial" panose="020B0604020202020204" pitchFamily="34" charset="0"/>
                        </a:rPr>
                        <a:t>None</a:t>
                      </a:r>
                    </a:p>
                  </a:txBody>
                  <a:tcPr marR="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156,393</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1100" b="0" i="0" u="none" strike="noStrike">
                          <a:solidFill>
                            <a:srgbClr val="000000"/>
                          </a:solidFill>
                          <a:effectLst/>
                          <a:latin typeface="Arial" panose="020B0604020202020204" pitchFamily="34" charset="0"/>
                        </a:rPr>
                        <a:t>65.1</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51,416</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44.9</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159,136</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66.7</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52,588</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46.5</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18658903"/>
                  </a:ext>
                </a:extLst>
              </a:tr>
              <a:tr h="200025">
                <a:tc>
                  <a:txBody>
                    <a:bodyPr/>
                    <a:lstStyle/>
                    <a:p>
                      <a:pPr algn="l" fontAlgn="t"/>
                      <a:r>
                        <a:rPr lang="en-US" sz="1100" b="0" i="0" u="none" strike="noStrike" dirty="0">
                          <a:solidFill>
                            <a:srgbClr val="000000"/>
                          </a:solidFill>
                          <a:effectLst/>
                          <a:latin typeface="Arial" panose="020B0604020202020204" pitchFamily="34" charset="0"/>
                        </a:rPr>
                        <a:t>Total Unique Residents</a:t>
                      </a:r>
                    </a:p>
                  </a:txBody>
                  <a:tcPr marR="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240,082*</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114,451*</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238,644*</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1100" b="0" i="0" u="none" strike="noStrike" dirty="0">
                          <a:solidFill>
                            <a:srgbClr val="000000"/>
                          </a:solidFill>
                          <a:effectLst/>
                          <a:latin typeface="Arial" panose="020B0604020202020204" pitchFamily="34" charset="0"/>
                        </a:rPr>
                        <a:t>113,100*</a:t>
                      </a:r>
                    </a:p>
                  </a:txBody>
                  <a:tcPr marR="18288" marT="9144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t"/>
                      <a:r>
                        <a:rPr lang="en-US" sz="1100" b="0" i="0" u="none" strike="noStrike" dirty="0">
                          <a:solidFill>
                            <a:srgbClr val="000000"/>
                          </a:solidFill>
                          <a:effectLst/>
                          <a:latin typeface="Arial" panose="020B0604020202020204" pitchFamily="34" charset="0"/>
                        </a:rPr>
                        <a:t>--</a:t>
                      </a:r>
                    </a:p>
                  </a:txBody>
                  <a:tcPr marR="18288" marT="9144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6232552"/>
                  </a:ext>
                </a:extLst>
              </a:tr>
            </a:tbl>
          </a:graphicData>
        </a:graphic>
      </p:graphicFrame>
      <p:sp>
        <p:nvSpPr>
          <p:cNvPr id="4" name="TextBox 3">
            <a:extLst>
              <a:ext uri="{FF2B5EF4-FFF2-40B4-BE49-F238E27FC236}">
                <a16:creationId xmlns:a16="http://schemas.microsoft.com/office/drawing/2014/main" id="{5CB7B0F3-4368-4EBA-A0FD-4FD47B975742}"/>
              </a:ext>
            </a:extLst>
          </p:cNvPr>
          <p:cNvSpPr txBox="1"/>
          <p:nvPr/>
        </p:nvSpPr>
        <p:spPr>
          <a:xfrm>
            <a:off x="762000" y="3486150"/>
            <a:ext cx="4134465" cy="307777"/>
          </a:xfrm>
          <a:prstGeom prst="rect">
            <a:avLst/>
          </a:prstGeom>
          <a:noFill/>
        </p:spPr>
        <p:txBody>
          <a:bodyPr wrap="none" rtlCol="0">
            <a:spAutoFit/>
          </a:bodyPr>
          <a:lstStyle/>
          <a:p>
            <a:r>
              <a:rPr lang="en-US" sz="700" dirty="0">
                <a:latin typeface="Arial" panose="020B0604020202020204" pitchFamily="34" charset="0"/>
                <a:cs typeface="Arial" panose="020B0604020202020204" pitchFamily="34" charset="0"/>
              </a:rPr>
              <a:t>* Routine, emergent, either are not mutually-exclusive; a resident can be in more than one category</a:t>
            </a:r>
          </a:p>
          <a:p>
            <a:r>
              <a:rPr lang="en-US" sz="700" dirty="0">
                <a:latin typeface="Arial" panose="020B0604020202020204" pitchFamily="34" charset="0"/>
                <a:cs typeface="Arial" panose="020B0604020202020204" pitchFamily="34" charset="0"/>
              </a:rPr>
              <a:t>-- Total is &gt;100% due to overlap</a:t>
            </a:r>
          </a:p>
        </p:txBody>
      </p:sp>
      <p:sp>
        <p:nvSpPr>
          <p:cNvPr id="6" name="Rectangle 5">
            <a:extLst>
              <a:ext uri="{FF2B5EF4-FFF2-40B4-BE49-F238E27FC236}">
                <a16:creationId xmlns:a16="http://schemas.microsoft.com/office/drawing/2014/main" id="{E73E2144-B35C-4C97-BB30-9647F2638E62}"/>
              </a:ext>
            </a:extLst>
          </p:cNvPr>
          <p:cNvSpPr/>
          <p:nvPr/>
        </p:nvSpPr>
        <p:spPr>
          <a:xfrm>
            <a:off x="304800" y="962024"/>
            <a:ext cx="8305800" cy="847726"/>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8666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C8A4B1-372D-4CE9-9A9A-8FDCBB5A4B05}"/>
              </a:ext>
            </a:extLst>
          </p:cNvPr>
          <p:cNvSpPr/>
          <p:nvPr/>
        </p:nvSpPr>
        <p:spPr>
          <a:xfrm>
            <a:off x="6934200" y="4324350"/>
            <a:ext cx="1981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26A475A-C205-424C-AD40-3DEE0AF8DAAA}"/>
              </a:ext>
            </a:extLst>
          </p:cNvPr>
          <p:cNvSpPr/>
          <p:nvPr/>
        </p:nvSpPr>
        <p:spPr>
          <a:xfrm>
            <a:off x="304800" y="1123950"/>
            <a:ext cx="8229600" cy="307777"/>
          </a:xfrm>
          <a:prstGeom prst="rect">
            <a:avLst/>
          </a:prstGeom>
        </p:spPr>
        <p:txBody>
          <a:bodyPr wrap="square">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MDS Section L item L0200 records any dental problems present in the 7-day look-back period</a:t>
            </a:r>
          </a:p>
        </p:txBody>
      </p:sp>
      <p:sp>
        <p:nvSpPr>
          <p:cNvPr id="3" name="TextBox 2">
            <a:extLst>
              <a:ext uri="{FF2B5EF4-FFF2-40B4-BE49-F238E27FC236}">
                <a16:creationId xmlns:a16="http://schemas.microsoft.com/office/drawing/2014/main" id="{4BD65D89-C185-4F39-887A-DD6E0C483990}"/>
              </a:ext>
            </a:extLst>
          </p:cNvPr>
          <p:cNvSpPr txBox="1"/>
          <p:nvPr/>
        </p:nvSpPr>
        <p:spPr>
          <a:xfrm>
            <a:off x="152400" y="438151"/>
            <a:ext cx="8686800" cy="609599"/>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MDS Section L – Oral/Dental Status</a:t>
            </a:r>
          </a:p>
        </p:txBody>
      </p:sp>
      <p:sp>
        <p:nvSpPr>
          <p:cNvPr id="6" name="Rectangle 5">
            <a:extLst>
              <a:ext uri="{FF2B5EF4-FFF2-40B4-BE49-F238E27FC236}">
                <a16:creationId xmlns:a16="http://schemas.microsoft.com/office/drawing/2014/main" id="{E73E2144-B35C-4C97-BB30-9647F2638E62}"/>
              </a:ext>
            </a:extLst>
          </p:cNvPr>
          <p:cNvSpPr/>
          <p:nvPr/>
        </p:nvSpPr>
        <p:spPr>
          <a:xfrm>
            <a:off x="304800" y="962024"/>
            <a:ext cx="8305800" cy="847726"/>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155C2FC3-A3AF-4402-8484-1E70D93A9C96}"/>
              </a:ext>
            </a:extLst>
          </p:cNvPr>
          <p:cNvPicPr>
            <a:picLocks noChangeAspect="1"/>
          </p:cNvPicPr>
          <p:nvPr/>
        </p:nvPicPr>
        <p:blipFill>
          <a:blip r:embed="rId2"/>
          <a:stretch>
            <a:fillRect/>
          </a:stretch>
        </p:blipFill>
        <p:spPr>
          <a:xfrm>
            <a:off x="1007704" y="1657350"/>
            <a:ext cx="7128593" cy="2169221"/>
          </a:xfrm>
          <a:prstGeom prst="rect">
            <a:avLst/>
          </a:prstGeom>
        </p:spPr>
      </p:pic>
    </p:spTree>
    <p:extLst>
      <p:ext uri="{BB962C8B-B14F-4D97-AF65-F5344CB8AC3E}">
        <p14:creationId xmlns:p14="http://schemas.microsoft.com/office/powerpoint/2010/main" val="443193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6A475A-C205-424C-AD40-3DEE0AF8DAAA}"/>
              </a:ext>
            </a:extLst>
          </p:cNvPr>
          <p:cNvSpPr/>
          <p:nvPr/>
        </p:nvSpPr>
        <p:spPr>
          <a:xfrm>
            <a:off x="304800" y="1044773"/>
            <a:ext cx="8610600" cy="307777"/>
          </a:xfrm>
          <a:prstGeom prst="rect">
            <a:avLst/>
          </a:prstGeom>
        </p:spPr>
        <p:txBody>
          <a:bodyPr wrap="square">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Most responses are available on the comprehensive (annual) assessment only</a:t>
            </a:r>
          </a:p>
        </p:txBody>
      </p:sp>
      <p:sp>
        <p:nvSpPr>
          <p:cNvPr id="3" name="TextBox 2">
            <a:extLst>
              <a:ext uri="{FF2B5EF4-FFF2-40B4-BE49-F238E27FC236}">
                <a16:creationId xmlns:a16="http://schemas.microsoft.com/office/drawing/2014/main" id="{4BD65D89-C185-4F39-887A-DD6E0C483990}"/>
              </a:ext>
            </a:extLst>
          </p:cNvPr>
          <p:cNvSpPr txBox="1"/>
          <p:nvPr/>
        </p:nvSpPr>
        <p:spPr>
          <a:xfrm>
            <a:off x="152400" y="438151"/>
            <a:ext cx="8686800" cy="609599"/>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MDS Section L - Limitations</a:t>
            </a:r>
          </a:p>
        </p:txBody>
      </p:sp>
      <p:graphicFrame>
        <p:nvGraphicFramePr>
          <p:cNvPr id="9" name="Table 8">
            <a:extLst>
              <a:ext uri="{FF2B5EF4-FFF2-40B4-BE49-F238E27FC236}">
                <a16:creationId xmlns:a16="http://schemas.microsoft.com/office/drawing/2014/main" id="{54C76471-1E6C-47F4-B98F-963277A1D761}"/>
              </a:ext>
            </a:extLst>
          </p:cNvPr>
          <p:cNvGraphicFramePr>
            <a:graphicFrameLocks noGrp="1"/>
          </p:cNvGraphicFramePr>
          <p:nvPr>
            <p:extLst>
              <p:ext uri="{D42A27DB-BD31-4B8C-83A1-F6EECF244321}">
                <p14:modId xmlns:p14="http://schemas.microsoft.com/office/powerpoint/2010/main" val="3284957632"/>
              </p:ext>
            </p:extLst>
          </p:nvPr>
        </p:nvGraphicFramePr>
        <p:xfrm>
          <a:off x="2057400" y="1504950"/>
          <a:ext cx="5029200" cy="3032760"/>
        </p:xfrm>
        <a:graphic>
          <a:graphicData uri="http://schemas.openxmlformats.org/drawingml/2006/table">
            <a:tbl>
              <a:tblPr>
                <a:tableStyleId>{5C22544A-7EE6-4342-B048-85BDC9FD1C3A}</a:tableStyleId>
              </a:tblPr>
              <a:tblGrid>
                <a:gridCol w="3200400">
                  <a:extLst>
                    <a:ext uri="{9D8B030D-6E8A-4147-A177-3AD203B41FA5}">
                      <a16:colId xmlns:a16="http://schemas.microsoft.com/office/drawing/2014/main" val="1600261571"/>
                    </a:ext>
                  </a:extLst>
                </a:gridCol>
                <a:gridCol w="1828800">
                  <a:extLst>
                    <a:ext uri="{9D8B030D-6E8A-4147-A177-3AD203B41FA5}">
                      <a16:colId xmlns:a16="http://schemas.microsoft.com/office/drawing/2014/main" val="3805839922"/>
                    </a:ext>
                  </a:extLst>
                </a:gridCol>
              </a:tblGrid>
              <a:tr h="838200">
                <a:tc>
                  <a:txBody>
                    <a:bodyPr/>
                    <a:lstStyle/>
                    <a:p>
                      <a:pPr algn="ctr" rtl="0" fontAlgn="b"/>
                      <a:r>
                        <a:rPr lang="en-US" sz="1200" b="1" u="none" strike="noStrike" dirty="0">
                          <a:solidFill>
                            <a:schemeClr val="bg1"/>
                          </a:solidFill>
                          <a:effectLst/>
                          <a:latin typeface="Arial" panose="020B0604020202020204" pitchFamily="34" charset="0"/>
                          <a:cs typeface="Arial" panose="020B0604020202020204" pitchFamily="34" charset="0"/>
                        </a:rPr>
                        <a:t>Response to L0200: Dental</a:t>
                      </a:r>
                      <a:endParaRPr lang="en-US" sz="12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rtl="0" fontAlgn="b"/>
                      <a:r>
                        <a:rPr lang="en-US" sz="1200" b="1" i="0" u="none" strike="noStrike" dirty="0">
                          <a:solidFill>
                            <a:schemeClr val="bg1"/>
                          </a:solidFill>
                          <a:effectLst/>
                          <a:latin typeface="Arial" panose="020B0604020202020204" pitchFamily="34" charset="0"/>
                          <a:cs typeface="Arial" panose="020B0604020202020204" pitchFamily="34" charset="0"/>
                        </a:rPr>
                        <a:t>Assessment Type</a:t>
                      </a: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3026436185"/>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Broken or loosely fitting full or partial denture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Comprehensive, quarterly, PPS </a:t>
                      </a: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293985"/>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No natural teeth or tooth fragment(s)</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Comprehensive</a:t>
                      </a: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192347688"/>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Abnormal mouth tissue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Comprehensive</a:t>
                      </a: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5235093"/>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Obvious or likely cavity or broken natural teeth</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Comprehensive</a:t>
                      </a: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14660744"/>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Inflamed or bleeding gums or loose natural teeth</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Comprehensive</a:t>
                      </a: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4657360"/>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Mouth or facial pain discomfort or difficulty with chewing</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cs typeface="Arial" panose="020B0604020202020204" pitchFamily="34" charset="0"/>
                        </a:rPr>
                        <a:t>Comprehensive, quarterly, PPS </a:t>
                      </a: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74993245"/>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Unable to examine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Comprehensive</a:t>
                      </a: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8664290"/>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None of the above were present</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US" sz="900" b="0" i="0" u="none" strike="noStrike" dirty="0">
                          <a:solidFill>
                            <a:srgbClr val="000000"/>
                          </a:solidFill>
                          <a:effectLst/>
                          <a:latin typeface="Arial" panose="020B0604020202020204" pitchFamily="34" charset="0"/>
                          <a:cs typeface="Arial" panose="020B0604020202020204" pitchFamily="34" charset="0"/>
                        </a:rPr>
                        <a:t>Comprehensive</a:t>
                      </a: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673371843"/>
                  </a:ext>
                </a:extLst>
              </a:tr>
            </a:tbl>
          </a:graphicData>
        </a:graphic>
      </p:graphicFrame>
    </p:spTree>
    <p:extLst>
      <p:ext uri="{BB962C8B-B14F-4D97-AF65-F5344CB8AC3E}">
        <p14:creationId xmlns:p14="http://schemas.microsoft.com/office/powerpoint/2010/main" val="2150202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C8A4B1-372D-4CE9-9A9A-8FDCBB5A4B05}"/>
              </a:ext>
            </a:extLst>
          </p:cNvPr>
          <p:cNvSpPr/>
          <p:nvPr/>
        </p:nvSpPr>
        <p:spPr>
          <a:xfrm>
            <a:off x="6934200" y="4324350"/>
            <a:ext cx="1981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26A475A-C205-424C-AD40-3DEE0AF8DAAA}"/>
              </a:ext>
            </a:extLst>
          </p:cNvPr>
          <p:cNvSpPr/>
          <p:nvPr/>
        </p:nvSpPr>
        <p:spPr>
          <a:xfrm>
            <a:off x="304800" y="971550"/>
            <a:ext cx="8610600" cy="7032694"/>
          </a:xfrm>
          <a:prstGeom prst="rect">
            <a:avLst/>
          </a:prstGeom>
        </p:spPr>
        <p:txBody>
          <a:bodyPr wrap="square">
            <a:spAutoFit/>
          </a:bodyPr>
          <a:lstStyle/>
          <a:p>
            <a:pPr marL="285750" indent="-285750">
              <a:buFont typeface="Arial" panose="020B0604020202020204" pitchFamily="34" charset="0"/>
              <a:buChar char="•"/>
            </a:pPr>
            <a:r>
              <a:rPr lang="en-US" sz="1100" dirty="0">
                <a:latin typeface="Arial" panose="020B0604020202020204" pitchFamily="34" charset="0"/>
                <a:cs typeface="Arial" panose="020B0604020202020204" pitchFamily="34" charset="0"/>
              </a:rPr>
              <a:t>Of assessments that indicated dental problems in Section L, the number and percent of subsequent assessments indicating that routine or emergent dental care was received since the last assessment</a:t>
            </a: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100" dirty="0">
                <a:latin typeface="Arial" panose="020B0604020202020204" pitchFamily="34" charset="0"/>
                <a:cs typeface="Arial" panose="020B0604020202020204" pitchFamily="34" charset="0"/>
              </a:rPr>
              <a:t>Some dental conditions may not warrant care from a dentist</a:t>
            </a:r>
          </a:p>
          <a:p>
            <a:pPr marL="285750" indent="-285750">
              <a:buFont typeface="Arial" panose="020B0604020202020204" pitchFamily="34" charset="0"/>
              <a:buChar char="•"/>
            </a:pPr>
            <a:r>
              <a:rPr lang="en-US" sz="1100" dirty="0" err="1">
                <a:latin typeface="Arial" panose="020B0604020202020204" pitchFamily="34" charset="0"/>
                <a:cs typeface="Arial" panose="020B0604020202020204" pitchFamily="34" charset="0"/>
              </a:rPr>
              <a:t>NYSDOH</a:t>
            </a:r>
            <a:r>
              <a:rPr lang="en-US" sz="1100" dirty="0">
                <a:latin typeface="Arial" panose="020B0604020202020204" pitchFamily="34" charset="0"/>
                <a:cs typeface="Arial" panose="020B0604020202020204" pitchFamily="34" charset="0"/>
              </a:rPr>
              <a:t> will continue to discuss and consult with internal nursing home program area to develop an appropriate quality measure</a:t>
            </a: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BD65D89-C185-4F39-887A-DD6E0C483990}"/>
              </a:ext>
            </a:extLst>
          </p:cNvPr>
          <p:cNvSpPr txBox="1"/>
          <p:nvPr/>
        </p:nvSpPr>
        <p:spPr>
          <a:xfrm>
            <a:off x="152400" y="438151"/>
            <a:ext cx="8686800" cy="609599"/>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Associations between Section L and Section S</a:t>
            </a:r>
          </a:p>
        </p:txBody>
      </p:sp>
      <p:sp>
        <p:nvSpPr>
          <p:cNvPr id="6" name="Rectangle 5">
            <a:extLst>
              <a:ext uri="{FF2B5EF4-FFF2-40B4-BE49-F238E27FC236}">
                <a16:creationId xmlns:a16="http://schemas.microsoft.com/office/drawing/2014/main" id="{E73E2144-B35C-4C97-BB30-9647F2638E62}"/>
              </a:ext>
            </a:extLst>
          </p:cNvPr>
          <p:cNvSpPr/>
          <p:nvPr/>
        </p:nvSpPr>
        <p:spPr>
          <a:xfrm>
            <a:off x="304800" y="962024"/>
            <a:ext cx="8305800" cy="847726"/>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p:txBody>
      </p:sp>
      <p:graphicFrame>
        <p:nvGraphicFramePr>
          <p:cNvPr id="9" name="Table 8">
            <a:extLst>
              <a:ext uri="{FF2B5EF4-FFF2-40B4-BE49-F238E27FC236}">
                <a16:creationId xmlns:a16="http://schemas.microsoft.com/office/drawing/2014/main" id="{54C76471-1E6C-47F4-B98F-963277A1D761}"/>
              </a:ext>
            </a:extLst>
          </p:cNvPr>
          <p:cNvGraphicFramePr>
            <a:graphicFrameLocks noGrp="1"/>
          </p:cNvGraphicFramePr>
          <p:nvPr>
            <p:extLst/>
          </p:nvPr>
        </p:nvGraphicFramePr>
        <p:xfrm>
          <a:off x="166305" y="1428750"/>
          <a:ext cx="8778240" cy="3017520"/>
        </p:xfrm>
        <a:graphic>
          <a:graphicData uri="http://schemas.openxmlformats.org/drawingml/2006/table">
            <a:tbl>
              <a:tblPr>
                <a:tableStyleId>{5C22544A-7EE6-4342-B048-85BDC9FD1C3A}</a:tableStyleId>
              </a:tblPr>
              <a:tblGrid>
                <a:gridCol w="2926080">
                  <a:extLst>
                    <a:ext uri="{9D8B030D-6E8A-4147-A177-3AD203B41FA5}">
                      <a16:colId xmlns:a16="http://schemas.microsoft.com/office/drawing/2014/main" val="1600261571"/>
                    </a:ext>
                  </a:extLst>
                </a:gridCol>
                <a:gridCol w="548640">
                  <a:extLst>
                    <a:ext uri="{9D8B030D-6E8A-4147-A177-3AD203B41FA5}">
                      <a16:colId xmlns:a16="http://schemas.microsoft.com/office/drawing/2014/main" val="1780795586"/>
                    </a:ext>
                  </a:extLst>
                </a:gridCol>
                <a:gridCol w="548640">
                  <a:extLst>
                    <a:ext uri="{9D8B030D-6E8A-4147-A177-3AD203B41FA5}">
                      <a16:colId xmlns:a16="http://schemas.microsoft.com/office/drawing/2014/main" val="322063609"/>
                    </a:ext>
                  </a:extLst>
                </a:gridCol>
                <a:gridCol w="457200">
                  <a:extLst>
                    <a:ext uri="{9D8B030D-6E8A-4147-A177-3AD203B41FA5}">
                      <a16:colId xmlns:a16="http://schemas.microsoft.com/office/drawing/2014/main" val="579777147"/>
                    </a:ext>
                  </a:extLst>
                </a:gridCol>
                <a:gridCol w="457200">
                  <a:extLst>
                    <a:ext uri="{9D8B030D-6E8A-4147-A177-3AD203B41FA5}">
                      <a16:colId xmlns:a16="http://schemas.microsoft.com/office/drawing/2014/main" val="1763328548"/>
                    </a:ext>
                  </a:extLst>
                </a:gridCol>
                <a:gridCol w="457200">
                  <a:extLst>
                    <a:ext uri="{9D8B030D-6E8A-4147-A177-3AD203B41FA5}">
                      <a16:colId xmlns:a16="http://schemas.microsoft.com/office/drawing/2014/main" val="2525729789"/>
                    </a:ext>
                  </a:extLst>
                </a:gridCol>
                <a:gridCol w="457200">
                  <a:extLst>
                    <a:ext uri="{9D8B030D-6E8A-4147-A177-3AD203B41FA5}">
                      <a16:colId xmlns:a16="http://schemas.microsoft.com/office/drawing/2014/main" val="3690209472"/>
                    </a:ext>
                  </a:extLst>
                </a:gridCol>
                <a:gridCol w="548640">
                  <a:extLst>
                    <a:ext uri="{9D8B030D-6E8A-4147-A177-3AD203B41FA5}">
                      <a16:colId xmlns:a16="http://schemas.microsoft.com/office/drawing/2014/main" val="1045502706"/>
                    </a:ext>
                  </a:extLst>
                </a:gridCol>
                <a:gridCol w="548640">
                  <a:extLst>
                    <a:ext uri="{9D8B030D-6E8A-4147-A177-3AD203B41FA5}">
                      <a16:colId xmlns:a16="http://schemas.microsoft.com/office/drawing/2014/main" val="1914550868"/>
                    </a:ext>
                  </a:extLst>
                </a:gridCol>
                <a:gridCol w="457200">
                  <a:extLst>
                    <a:ext uri="{9D8B030D-6E8A-4147-A177-3AD203B41FA5}">
                      <a16:colId xmlns:a16="http://schemas.microsoft.com/office/drawing/2014/main" val="4248560391"/>
                    </a:ext>
                  </a:extLst>
                </a:gridCol>
                <a:gridCol w="457200">
                  <a:extLst>
                    <a:ext uri="{9D8B030D-6E8A-4147-A177-3AD203B41FA5}">
                      <a16:colId xmlns:a16="http://schemas.microsoft.com/office/drawing/2014/main" val="2521287590"/>
                    </a:ext>
                  </a:extLst>
                </a:gridCol>
                <a:gridCol w="457200">
                  <a:extLst>
                    <a:ext uri="{9D8B030D-6E8A-4147-A177-3AD203B41FA5}">
                      <a16:colId xmlns:a16="http://schemas.microsoft.com/office/drawing/2014/main" val="1593111955"/>
                    </a:ext>
                  </a:extLst>
                </a:gridCol>
                <a:gridCol w="457200">
                  <a:extLst>
                    <a:ext uri="{9D8B030D-6E8A-4147-A177-3AD203B41FA5}">
                      <a16:colId xmlns:a16="http://schemas.microsoft.com/office/drawing/2014/main" val="3439474582"/>
                    </a:ext>
                  </a:extLst>
                </a:gridCol>
              </a:tblGrid>
              <a:tr h="274320">
                <a:tc rowSpan="3">
                  <a:txBody>
                    <a:bodyPr/>
                    <a:lstStyle/>
                    <a:p>
                      <a:pPr algn="ctr" rtl="0" fontAlgn="b"/>
                      <a:r>
                        <a:rPr lang="en-US" sz="1200" b="1" u="none" strike="noStrike" dirty="0">
                          <a:solidFill>
                            <a:schemeClr val="bg1"/>
                          </a:solidFill>
                          <a:effectLst/>
                          <a:latin typeface="Arial" panose="020B0604020202020204" pitchFamily="34" charset="0"/>
                          <a:cs typeface="Arial" panose="020B0604020202020204" pitchFamily="34" charset="0"/>
                        </a:rPr>
                        <a:t>Response to L0200: Dental</a:t>
                      </a:r>
                      <a:endParaRPr lang="en-US" sz="12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gridSpan="6">
                  <a:txBody>
                    <a:bodyPr/>
                    <a:lstStyle/>
                    <a:p>
                      <a:pPr algn="ctr" fontAlgn="b"/>
                      <a:r>
                        <a:rPr lang="en-US" sz="1600" b="1" u="none" strike="noStrike" dirty="0">
                          <a:solidFill>
                            <a:schemeClr val="bg1"/>
                          </a:solidFill>
                          <a:effectLst/>
                          <a:latin typeface="Arial" panose="020B0604020202020204" pitchFamily="34" charset="0"/>
                          <a:cs typeface="Arial" panose="020B0604020202020204" pitchFamily="34" charset="0"/>
                        </a:rPr>
                        <a:t>2015</a:t>
                      </a:r>
                      <a:endParaRPr lang="en-US" sz="16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1600" b="1" u="none" strike="noStrike" dirty="0">
                          <a:solidFill>
                            <a:schemeClr val="bg1"/>
                          </a:solidFill>
                          <a:effectLst/>
                          <a:latin typeface="Arial" panose="020B0604020202020204" pitchFamily="34" charset="0"/>
                          <a:cs typeface="Arial" panose="020B0604020202020204" pitchFamily="34" charset="0"/>
                        </a:rPr>
                        <a:t>2016</a:t>
                      </a:r>
                      <a:endParaRPr lang="en-US" sz="16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6436185"/>
                  </a:ext>
                </a:extLst>
              </a:tr>
              <a:tr h="274320">
                <a:tc vMerge="1">
                  <a:txBody>
                    <a:bodyPr/>
                    <a:lstStyle/>
                    <a:p>
                      <a:pPr algn="ctr" fontAlgn="b"/>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6149" marR="6149" marT="6149" marB="0" anchor="ctr"/>
                </a:tc>
                <a:tc grid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Routine/Emergent</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US"/>
                    </a:p>
                  </a:txBody>
                  <a:tcPr/>
                </a:tc>
                <a:tc grid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No Dental Care</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US"/>
                    </a:p>
                  </a:txBody>
                  <a:tcPr/>
                </a:tc>
                <a:tc grid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Total</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US"/>
                    </a:p>
                  </a:txBody>
                  <a:tcPr/>
                </a:tc>
                <a:tc grid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Routine/Emergent</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US"/>
                    </a:p>
                  </a:txBody>
                  <a:tcPr/>
                </a:tc>
                <a:tc grid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No Dental Care</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US"/>
                    </a:p>
                  </a:txBody>
                  <a:tcPr/>
                </a:tc>
                <a:tc gridSpan="2">
                  <a:txBody>
                    <a:bodyPr/>
                    <a:lstStyle/>
                    <a:p>
                      <a:pPr algn="ctr" fontAlgn="b"/>
                      <a:r>
                        <a:rPr lang="en-US" sz="900" b="1" u="none" strike="noStrike" dirty="0">
                          <a:solidFill>
                            <a:schemeClr val="bg1"/>
                          </a:solidFill>
                          <a:effectLst/>
                          <a:latin typeface="Arial" panose="020B0604020202020204" pitchFamily="34" charset="0"/>
                          <a:cs typeface="Arial" panose="020B0604020202020204" pitchFamily="34" charset="0"/>
                        </a:rPr>
                        <a:t>Total</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US"/>
                    </a:p>
                  </a:txBody>
                  <a:tcPr/>
                </a:tc>
                <a:extLst>
                  <a:ext uri="{0D108BD9-81ED-4DB2-BD59-A6C34878D82A}">
                    <a16:rowId xmlns:a16="http://schemas.microsoft.com/office/drawing/2014/main" val="1346807070"/>
                  </a:ext>
                </a:extLst>
              </a:tr>
              <a:tr h="274320">
                <a:tc vMerge="1">
                  <a:txBody>
                    <a:bodyPr/>
                    <a:lstStyle/>
                    <a:p>
                      <a:pPr algn="ctr" rtl="0" fontAlgn="b"/>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6149" marR="6149" marT="6149" marB="0" anchor="ct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N</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Percent</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N</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Percent</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N</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Percent</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N</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Percent</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N</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Percent</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N</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800" b="1" u="none" strike="noStrike" dirty="0">
                          <a:solidFill>
                            <a:schemeClr val="bg1"/>
                          </a:solidFill>
                          <a:effectLst/>
                          <a:latin typeface="Arial" panose="020B0604020202020204" pitchFamily="34" charset="0"/>
                          <a:cs typeface="Arial" panose="020B0604020202020204" pitchFamily="34" charset="0"/>
                        </a:rPr>
                        <a:t>Percent</a:t>
                      </a:r>
                      <a:endParaRPr lang="en-US" sz="800" b="1" i="0" u="none" strike="noStrike" dirty="0">
                        <a:solidFill>
                          <a:schemeClr val="bg1"/>
                        </a:solidFill>
                        <a:effectLst/>
                        <a:latin typeface="Arial" panose="020B0604020202020204" pitchFamily="34" charset="0"/>
                        <a:cs typeface="Arial" panose="020B0604020202020204" pitchFamily="34" charset="0"/>
                      </a:endParaRPr>
                    </a:p>
                  </a:txBody>
                  <a:tcPr marL="6149"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2339235252"/>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Broken or loosely fitting full or partial denture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1,586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25.1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4,731</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74.9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6,317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100</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1,351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22.2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4,724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77.8</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6,075</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100</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293985"/>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No natural teeth or tooth fragment(s)</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8,046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15.6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43,417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84.4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51,463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7,467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14.2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44,950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85.8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52,417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192347688"/>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Abnormal mouth tissue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119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17.6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558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82.4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677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107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17.7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497</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82.3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604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100</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5235093"/>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Obvious or likely cavity or broken natural teeth</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4,735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21.9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16,899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78.1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21,634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4,485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19.7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18,249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80.3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22,734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14660744"/>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Inflamed or bleeding gums or loose natural teeth</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724</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21.4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2,654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78.6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3,378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561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21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2,113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79</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2,674</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100</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4657360"/>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Mouth or facial pain discomfort or difficulty with chewing</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1,286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23.1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4,274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76.9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5,560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1,205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24.1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3,803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75.9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5,008</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74993245"/>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Unable to examine</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770</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17.1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3,726</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a:effectLst/>
                          <a:latin typeface="Arial" panose="020B0604020202020204" pitchFamily="34" charset="0"/>
                          <a:cs typeface="Arial" panose="020B0604020202020204" pitchFamily="34" charset="0"/>
                        </a:rPr>
                        <a:t>82.9</a:t>
                      </a:r>
                      <a:endParaRPr lang="en-US" sz="800" b="0" i="0" u="none" strike="noStrike">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4,496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676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16.9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3,331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83.1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4,007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8664290"/>
                  </a:ext>
                </a:extLst>
              </a:tr>
              <a:tr h="274320">
                <a:tc>
                  <a:txBody>
                    <a:bodyPr/>
                    <a:lstStyle/>
                    <a:p>
                      <a:pPr algn="l" fontAlgn="b"/>
                      <a:r>
                        <a:rPr lang="en-US" sz="900" u="none" strike="noStrike" dirty="0">
                          <a:effectLst/>
                          <a:latin typeface="Arial" panose="020B0604020202020204" pitchFamily="34" charset="0"/>
                          <a:cs typeface="Arial" panose="020B0604020202020204" pitchFamily="34" charset="0"/>
                        </a:rPr>
                        <a:t>None of the above were present</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45720" marR="6149"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30,153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13.6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191,631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86.4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221,784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27,884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12.7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191,593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87.3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219,477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n-US" sz="800" u="none" strike="noStrike" dirty="0">
                          <a:effectLst/>
                          <a:latin typeface="Arial" panose="020B0604020202020204" pitchFamily="34" charset="0"/>
                          <a:cs typeface="Arial" panose="020B0604020202020204" pitchFamily="34" charset="0"/>
                        </a:rPr>
                        <a:t>100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18288" marT="61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673371843"/>
                  </a:ext>
                </a:extLst>
              </a:tr>
            </a:tbl>
          </a:graphicData>
        </a:graphic>
      </p:graphicFrame>
    </p:spTree>
    <p:extLst>
      <p:ext uri="{BB962C8B-B14F-4D97-AF65-F5344CB8AC3E}">
        <p14:creationId xmlns:p14="http://schemas.microsoft.com/office/powerpoint/2010/main" val="253797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414141"/>
            <a:ext cx="4495800" cy="1077218"/>
          </a:xfrm>
          <a:prstGeom prst="rect">
            <a:avLst/>
          </a:prstGeom>
          <a:noFill/>
          <a:ln>
            <a:noFill/>
          </a:ln>
        </p:spPr>
        <p:txBody>
          <a:bodyPr wrap="square" rtlCol="0" anchor="ctr">
            <a:spAutoFit/>
          </a:bodyPr>
          <a:lstStyle/>
          <a:p>
            <a:r>
              <a:rPr lang="en-US" sz="3200" b="1" dirty="0">
                <a:solidFill>
                  <a:schemeClr val="bg1"/>
                </a:solidFill>
                <a:latin typeface="Arial" panose="020B0604020202020204" pitchFamily="34" charset="0"/>
                <a:cs typeface="Arial" panose="020B0604020202020204" pitchFamily="34" charset="0"/>
              </a:rPr>
              <a:t>CMS Payroll-Based Journal</a:t>
            </a:r>
            <a:endParaRPr lang="en-US"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4191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686800" cy="609599"/>
          </a:xfrm>
          <a:prstGeom prst="rect">
            <a:avLst/>
          </a:prstGeom>
          <a:noFill/>
          <a:ln>
            <a:noFill/>
          </a:ln>
        </p:spPr>
        <p:txBody>
          <a:bodyPr wrap="square" rtlCol="0">
            <a:noAutofit/>
          </a:bodyPr>
          <a:lstStyle/>
          <a:p>
            <a:r>
              <a:rPr lang="en-US" sz="2800" b="1" dirty="0">
                <a:solidFill>
                  <a:srgbClr val="002D73"/>
                </a:solidFill>
                <a:latin typeface="Arial" panose="020B0604020202020204" pitchFamily="34" charset="0"/>
                <a:cs typeface="Arial" panose="020B0604020202020204" pitchFamily="34" charset="0"/>
              </a:rPr>
              <a:t>CMS Payroll-Based Journal</a:t>
            </a:r>
            <a:endParaRPr lang="en-US" b="1" dirty="0">
              <a:solidFill>
                <a:srgbClr val="002D73"/>
              </a:solidFill>
              <a:latin typeface="Arial" panose="020B0604020202020204" pitchFamily="34" charset="0"/>
              <a:cs typeface="Arial" panose="020B0604020202020204" pitchFamily="34" charset="0"/>
            </a:endParaRPr>
          </a:p>
        </p:txBody>
      </p:sp>
      <p:sp>
        <p:nvSpPr>
          <p:cNvPr id="8" name="Rectangle 7"/>
          <p:cNvSpPr/>
          <p:nvPr/>
        </p:nvSpPr>
        <p:spPr>
          <a:xfrm>
            <a:off x="304800" y="1047750"/>
            <a:ext cx="8305800" cy="35052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As of July 1, 2016, skilled nursing facilities are required to electronically submit staffing data to CMS through the Payroll-Based Journal (</a:t>
            </a:r>
            <a:r>
              <a:rPr lang="en-US" sz="1600" dirty="0" err="1">
                <a:latin typeface="Arial" panose="020B0604020202020204" pitchFamily="34" charset="0"/>
                <a:cs typeface="Arial" panose="020B0604020202020204" pitchFamily="34" charset="0"/>
              </a:rPr>
              <a:t>PBJ</a:t>
            </a:r>
            <a:r>
              <a:rPr lang="en-US" sz="16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sz="1600" dirty="0" err="1">
                <a:latin typeface="Arial" panose="020B0604020202020204" pitchFamily="34" charset="0"/>
                <a:cs typeface="Arial" panose="020B0604020202020204" pitchFamily="34" charset="0"/>
              </a:rPr>
              <a:t>PBJ</a:t>
            </a:r>
            <a:r>
              <a:rPr lang="en-US" sz="1600" dirty="0">
                <a:latin typeface="Arial" panose="020B0604020202020204" pitchFamily="34" charset="0"/>
                <a:cs typeface="Arial" panose="020B0604020202020204" pitchFamily="34" charset="0"/>
              </a:rPr>
              <a:t> contains direct care hours and facility census data </a:t>
            </a:r>
          </a:p>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CMS will use this data to calculate the staffing measures used in the Five-Star Quality Rating System</a:t>
            </a:r>
          </a:p>
          <a:p>
            <a:pPr marL="171450" indent="-171450">
              <a:buFont typeface="Arial" panose="020B0604020202020204" pitchFamily="34" charset="0"/>
              <a:buChar char="•"/>
            </a:pPr>
            <a:r>
              <a:rPr lang="en-US" sz="1600" dirty="0" err="1">
                <a:latin typeface="Arial" panose="020B0604020202020204" pitchFamily="34" charset="0"/>
                <a:cs typeface="Arial" panose="020B0604020202020204" pitchFamily="34" charset="0"/>
              </a:rPr>
              <a:t>PBJ</a:t>
            </a:r>
            <a:r>
              <a:rPr lang="en-US" sz="1600" dirty="0">
                <a:latin typeface="Arial" panose="020B0604020202020204" pitchFamily="34" charset="0"/>
                <a:cs typeface="Arial" panose="020B0604020202020204" pitchFamily="34" charset="0"/>
              </a:rPr>
              <a:t> Public Use File was made available on November 1, 2017</a:t>
            </a:r>
          </a:p>
          <a:p>
            <a:pPr marL="742950" lvl="1" indent="-285750">
              <a:buFont typeface="Courier New" panose="02070309020205020404" pitchFamily="49" charset="0"/>
              <a:buChar char="o"/>
            </a:pPr>
            <a:r>
              <a:rPr lang="en-US" sz="1400" dirty="0">
                <a:latin typeface="Arial" panose="020B0604020202020204" pitchFamily="34" charset="0"/>
                <a:cs typeface="Arial" panose="020B0604020202020204" pitchFamily="34" charset="0"/>
              </a:rPr>
              <a:t>Contains data for Q1 and Q2 2017</a:t>
            </a:r>
          </a:p>
          <a:p>
            <a:pPr marL="742950" lvl="1" indent="-285750">
              <a:buFont typeface="Courier New" panose="02070309020205020404" pitchFamily="49" charset="0"/>
              <a:buChar char="o"/>
            </a:pPr>
            <a:r>
              <a:rPr lang="en-US" sz="1400" dirty="0">
                <a:latin typeface="Arial" panose="020B0604020202020204" pitchFamily="34" charset="0"/>
                <a:cs typeface="Arial" panose="020B0604020202020204" pitchFamily="34" charset="0"/>
              </a:rPr>
              <a:t>Total number of hours for RNs, </a:t>
            </a:r>
            <a:r>
              <a:rPr lang="en-US" sz="1400" dirty="0" err="1">
                <a:latin typeface="Arial" panose="020B0604020202020204" pitchFamily="34" charset="0"/>
                <a:cs typeface="Arial" panose="020B0604020202020204" pitchFamily="34" charset="0"/>
              </a:rPr>
              <a:t>LPNs</a:t>
            </a:r>
            <a:r>
              <a:rPr lang="en-US" sz="1400" dirty="0">
                <a:latin typeface="Arial" panose="020B0604020202020204" pitchFamily="34" charset="0"/>
                <a:cs typeface="Arial" panose="020B0604020202020204" pitchFamily="34" charset="0"/>
              </a:rPr>
              <a:t>, and Aides for each day </a:t>
            </a:r>
          </a:p>
          <a:p>
            <a:pPr marL="742950" lvl="1" indent="-285750">
              <a:buFont typeface="Courier New" panose="02070309020205020404" pitchFamily="49" charset="0"/>
              <a:buChar char="o"/>
            </a:pPr>
            <a:r>
              <a:rPr lang="en-US" sz="1400" dirty="0">
                <a:latin typeface="Arial" panose="020B0604020202020204" pitchFamily="34" charset="0"/>
                <a:cs typeface="Arial" panose="020B0604020202020204" pitchFamily="34" charset="0"/>
              </a:rPr>
              <a:t>Facility census for each day, calculated using MDS</a:t>
            </a:r>
          </a:p>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CMS will post subsequent quarters of data as they become available</a:t>
            </a:r>
          </a:p>
          <a:p>
            <a:pPr marL="171450" indent="-1714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dirty="0" err="1">
                <a:latin typeface="Arial" panose="020B0604020202020204" pitchFamily="34" charset="0"/>
                <a:cs typeface="Arial" panose="020B0604020202020204" pitchFamily="34" charset="0"/>
              </a:rPr>
              <a:t>NYSDOH</a:t>
            </a:r>
            <a:r>
              <a:rPr lang="en-US" sz="1600" dirty="0">
                <a:latin typeface="Arial" panose="020B0604020202020204" pitchFamily="34" charset="0"/>
                <a:cs typeface="Arial" panose="020B0604020202020204" pitchFamily="34" charset="0"/>
              </a:rPr>
              <a:t> will analyze this data for cost report data replacement in the contract staff and annual staffing measures</a:t>
            </a:r>
          </a:p>
          <a:p>
            <a:pPr marL="628650" lvl="1" indent="-1714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lvl="0"/>
            <a:endParaRPr lang="en-US" sz="1600" dirty="0">
              <a:solidFill>
                <a:schemeClr val="tx1"/>
              </a:solidFill>
              <a:latin typeface="Arial" panose="020B0604020202020204" pitchFamily="34" charset="0"/>
              <a:cs typeface="Arial" panose="020B0604020202020204" pitchFamily="34" charset="0"/>
            </a:endParaRPr>
          </a:p>
          <a:p>
            <a:pPr lvl="0"/>
            <a:endParaRPr lang="en-US" sz="16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382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660362"/>
            <a:ext cx="4495800" cy="584775"/>
          </a:xfrm>
          <a:prstGeom prst="rect">
            <a:avLst/>
          </a:prstGeom>
          <a:noFill/>
          <a:ln>
            <a:noFill/>
          </a:ln>
        </p:spPr>
        <p:txBody>
          <a:bodyPr wrap="square" rtlCol="0" anchor="ctr">
            <a:spAutoFit/>
          </a:bodyPr>
          <a:lstStyle/>
          <a:p>
            <a:r>
              <a:rPr lang="en-US" sz="3200" b="1" dirty="0">
                <a:solidFill>
                  <a:schemeClr val="bg1"/>
                </a:solidFill>
                <a:latin typeface="Arial" panose="020B0604020202020204" pitchFamily="34" charset="0"/>
                <a:cs typeface="Arial" panose="020B0604020202020204" pitchFamily="34" charset="0"/>
              </a:rPr>
              <a:t>Value-Based Payment</a:t>
            </a:r>
            <a:endParaRPr lang="en-US"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875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6399" y="438151"/>
            <a:ext cx="8686800" cy="609599"/>
          </a:xfrm>
          <a:prstGeom prst="rect">
            <a:avLst/>
          </a:prstGeom>
          <a:noFill/>
          <a:ln>
            <a:noFill/>
          </a:ln>
        </p:spPr>
        <p:txBody>
          <a:bodyPr wrap="square" rtlCol="0">
            <a:noAutofit/>
          </a:bodyPr>
          <a:lstStyle/>
          <a:p>
            <a:r>
              <a:rPr lang="en-US" sz="2800" b="1" dirty="0">
                <a:solidFill>
                  <a:srgbClr val="002D73"/>
                </a:solidFill>
                <a:latin typeface="Arial" panose="020B0604020202020204" pitchFamily="34" charset="0"/>
                <a:cs typeface="Arial" panose="020B0604020202020204" pitchFamily="34" charset="0"/>
              </a:rPr>
              <a:t>Value-Based Payment</a:t>
            </a:r>
            <a:endParaRPr lang="en-US" b="1" dirty="0">
              <a:solidFill>
                <a:srgbClr val="002D73"/>
              </a:solidFill>
              <a:latin typeface="Arial" panose="020B0604020202020204" pitchFamily="34" charset="0"/>
              <a:cs typeface="Arial" panose="020B0604020202020204" pitchFamily="34" charset="0"/>
            </a:endParaRPr>
          </a:p>
        </p:txBody>
      </p:sp>
      <p:sp>
        <p:nvSpPr>
          <p:cNvPr id="8" name="Rectangle 7"/>
          <p:cNvSpPr/>
          <p:nvPr/>
        </p:nvSpPr>
        <p:spPr>
          <a:xfrm>
            <a:off x="228600" y="1047750"/>
            <a:ext cx="8382000" cy="36576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r>
              <a:rPr lang="en-US" sz="1600" dirty="0">
                <a:latin typeface="Arial" panose="020B0604020202020204" pitchFamily="34" charset="0"/>
                <a:cs typeface="Arial" panose="020B0604020202020204" pitchFamily="34" charset="0"/>
              </a:rPr>
              <a:t>The overall goal of the movement toward value based payment (VBP) in New York State´s Medicaid program is to improve individual and population health outcomes by providing more integrated care, care coordination, and incentives for high quality care in a financially sustainable delivery system.</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Key defining factors of New York State´s VBP approach include:</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Addressing the Medicaid program with a holistic, all–encompassing approach rather than in pilots or a piecemeal plan;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Leveraging managed care to deliver payment reforms;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Addressing the need to change provider business models through positive financial incentives;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Allowing maximum flexibility in implementation within a robust, standardized framework; and,</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Maximizing the focus on transparency for the costs and outcomes of care.</a:t>
            </a: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lvl="0"/>
            <a:endParaRPr lang="en-US" sz="1600" dirty="0">
              <a:solidFill>
                <a:schemeClr val="tx1"/>
              </a:solidFill>
              <a:latin typeface="Arial" panose="020B0604020202020204" pitchFamily="34" charset="0"/>
              <a:cs typeface="Arial" panose="020B0604020202020204" pitchFamily="34" charset="0"/>
            </a:endParaRPr>
          </a:p>
          <a:p>
            <a:pPr lvl="0"/>
            <a:endParaRPr lang="en-US" sz="16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7100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F99F77-209B-4829-BEA7-979B40C5E347}"/>
              </a:ext>
            </a:extLst>
          </p:cNvPr>
          <p:cNvSpPr/>
          <p:nvPr/>
        </p:nvSpPr>
        <p:spPr>
          <a:xfrm>
            <a:off x="7010400" y="4476750"/>
            <a:ext cx="1828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6399" y="438151"/>
            <a:ext cx="8686800" cy="609599"/>
          </a:xfrm>
          <a:prstGeom prst="rect">
            <a:avLst/>
          </a:prstGeom>
          <a:noFill/>
          <a:ln>
            <a:noFill/>
          </a:ln>
        </p:spPr>
        <p:txBody>
          <a:bodyPr wrap="square" rtlCol="0">
            <a:noAutofit/>
          </a:bodyPr>
          <a:lstStyle/>
          <a:p>
            <a:r>
              <a:rPr lang="en-US" sz="2800" b="1" dirty="0">
                <a:solidFill>
                  <a:srgbClr val="002D73"/>
                </a:solidFill>
                <a:latin typeface="Arial" panose="020B0604020202020204" pitchFamily="34" charset="0"/>
                <a:cs typeface="Arial" panose="020B0604020202020204" pitchFamily="34" charset="0"/>
              </a:rPr>
              <a:t>Value-Based Payment - continued</a:t>
            </a:r>
            <a:endParaRPr lang="en-US" b="1" dirty="0">
              <a:solidFill>
                <a:srgbClr val="002D73"/>
              </a:solidFill>
              <a:latin typeface="Arial" panose="020B0604020202020204" pitchFamily="34" charset="0"/>
              <a:cs typeface="Arial" panose="020B0604020202020204" pitchFamily="34" charset="0"/>
            </a:endParaRPr>
          </a:p>
        </p:txBody>
      </p:sp>
      <p:sp>
        <p:nvSpPr>
          <p:cNvPr id="8" name="Rectangle 7"/>
          <p:cNvSpPr/>
          <p:nvPr/>
        </p:nvSpPr>
        <p:spPr>
          <a:xfrm>
            <a:off x="152400" y="819150"/>
            <a:ext cx="8382000" cy="37338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Managed Long-Term Care (MLTC) VBP Category 1 quality measure set for measurement year 2018 will include the</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Nursing Home Potentially Avoidable Hospitalization measure</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Unadjusted PAH rates should be used to compare a provider to itself over time</a:t>
            </a:r>
          </a:p>
          <a:p>
            <a:pPr marL="1657350" lvl="3"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Posted on Open data</a:t>
            </a:r>
          </a:p>
          <a:p>
            <a:pPr lvl="3"/>
            <a:endParaRPr lang="en-US" sz="14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MLTC Category 2 measure set includes many CMS long-stay measures</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Percent of long stay resident who received the pneumococcal vaccine</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Percent of long stay resident who received the seasonal influenza vaccine</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Percent of long stay residents experiencing one or more falls with major injury</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Percent of long stay residents who lose too much weight</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Percent of long stay residents with a urinary tract infection</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Percent of long stay low risk residents who lose control of their bowel or bladder</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Percent of long stay residents whose need for help with daily activities has increased</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Percent of long stay residents who have depressive symptoms</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Percent of long stay residents with dementia who received an antipsychotic medication</a:t>
            </a:r>
          </a:p>
          <a:p>
            <a:pPr marL="1200150" lvl="2"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Percent of long stay residents who self–report moderate to severe pain</a:t>
            </a:r>
          </a:p>
          <a:p>
            <a:pPr marL="1200150" lvl="2"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		</a:t>
            </a:r>
          </a:p>
          <a:p>
            <a:pPr marL="1657350" lvl="3"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lvl="3"/>
            <a:r>
              <a:rPr lang="en-US" sz="1400"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lvl="0"/>
            <a:endParaRPr lang="en-US" sz="1600" dirty="0">
              <a:solidFill>
                <a:schemeClr val="tx1"/>
              </a:solidFill>
              <a:latin typeface="Arial" panose="020B0604020202020204" pitchFamily="34" charset="0"/>
              <a:cs typeface="Arial" panose="020B0604020202020204" pitchFamily="34" charset="0"/>
            </a:endParaRPr>
          </a:p>
          <a:p>
            <a:pPr lvl="0"/>
            <a:endParaRPr lang="en-US" sz="16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131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2400" y="1123950"/>
            <a:ext cx="8763000" cy="3631763"/>
          </a:xfrm>
          <a:prstGeom prst="rect">
            <a:avLst/>
          </a:prstGeom>
          <a:noFill/>
          <a:ln>
            <a:noFill/>
          </a:ln>
        </p:spPr>
        <p:txBody>
          <a:bodyPr wrap="square" rtlCol="0">
            <a:spAutoFit/>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2016 NHQI</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2016 NHQI State Planning Amendment was approved by CMS on April 11, 2017</a:t>
            </a: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2017 NHQI</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2017 </a:t>
            </a:r>
            <a:r>
              <a:rPr lang="en-US" sz="1600" dirty="0" err="1">
                <a:latin typeface="Arial" panose="020B0604020202020204" pitchFamily="34" charset="0"/>
                <a:cs typeface="Arial" panose="020B0604020202020204" pitchFamily="34" charset="0"/>
              </a:rPr>
              <a:t>NHQI</a:t>
            </a:r>
            <a:r>
              <a:rPr lang="en-US" sz="1600" dirty="0">
                <a:latin typeface="Arial" panose="020B0604020202020204" pitchFamily="34" charset="0"/>
                <a:cs typeface="Arial" panose="020B0604020202020204" pitchFamily="34" charset="0"/>
              </a:rPr>
              <a:t> State Planning Amendment was approved by CMS on June 15, 2017</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Nursing home cost report data is delayed due to technical issues</a:t>
            </a:r>
          </a:p>
          <a:p>
            <a:pPr marL="1200150" lvl="2"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Three measures pending:</a:t>
            </a:r>
          </a:p>
          <a:p>
            <a:pPr marL="1714500" lvl="3" indent="-342900">
              <a:buFont typeface="+mj-lt"/>
              <a:buAutoNum type="arabicPeriod"/>
            </a:pPr>
            <a:r>
              <a:rPr lang="en-US" sz="1400" dirty="0">
                <a:latin typeface="Arial" panose="020B0604020202020204" pitchFamily="34" charset="0"/>
                <a:cs typeface="Arial" panose="020B0604020202020204" pitchFamily="34" charset="0"/>
              </a:rPr>
              <a:t>Timely submission of certified nursing home cost reports</a:t>
            </a:r>
          </a:p>
          <a:p>
            <a:pPr marL="1714500" lvl="3" indent="-342900">
              <a:buFont typeface="+mj-lt"/>
              <a:buAutoNum type="arabicPeriod"/>
            </a:pPr>
            <a:r>
              <a:rPr lang="en-US" sz="1400" dirty="0">
                <a:latin typeface="Arial" panose="020B0604020202020204" pitchFamily="34" charset="0"/>
                <a:cs typeface="Arial" panose="020B0604020202020204" pitchFamily="34" charset="0"/>
              </a:rPr>
              <a:t>Percent of annual contract staff</a:t>
            </a:r>
          </a:p>
          <a:p>
            <a:pPr marL="1714500" lvl="3" indent="-342900">
              <a:buFont typeface="+mj-lt"/>
              <a:buAutoNum type="arabicPeriod"/>
            </a:pPr>
            <a:r>
              <a:rPr lang="en-US" sz="1400" dirty="0">
                <a:latin typeface="Arial" panose="020B0604020202020204" pitchFamily="34" charset="0"/>
                <a:cs typeface="Arial" panose="020B0604020202020204" pitchFamily="34" charset="0"/>
              </a:rPr>
              <a:t>Rate of staff hours per day</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Facility-specific results for feedback expected to be released on the Health Commerce System in December 2017</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Final results, quintile ranking, continued top performer list, and downloadable data on Health Data NY to follow </a:t>
            </a:r>
          </a:p>
        </p:txBody>
      </p:sp>
      <p:sp>
        <p:nvSpPr>
          <p:cNvPr id="2" name="Rectangle 1"/>
          <p:cNvSpPr/>
          <p:nvPr/>
        </p:nvSpPr>
        <p:spPr>
          <a:xfrm>
            <a:off x="152400" y="477619"/>
            <a:ext cx="8686800" cy="477054"/>
          </a:xfrm>
          <a:prstGeom prst="rect">
            <a:avLst/>
          </a:prstGeom>
        </p:spPr>
        <p:txBody>
          <a:bodyPr wrap="square">
            <a:spAutoFit/>
          </a:bodyPr>
          <a:lstStyle/>
          <a:p>
            <a:r>
              <a:rPr lang="en-US" sz="2500" b="1" dirty="0">
                <a:solidFill>
                  <a:srgbClr val="002D73"/>
                </a:solidFill>
                <a:latin typeface="Arial" panose="020B0604020202020204" pitchFamily="34" charset="0"/>
                <a:ea typeface="Calibri" panose="020F0502020204030204" pitchFamily="34" charset="0"/>
                <a:cs typeface="Arial" panose="020B0604020202020204" pitchFamily="34" charset="0"/>
              </a:rPr>
              <a:t>2016 and 2017 Nursing Home Quality Initiatives (</a:t>
            </a:r>
            <a:r>
              <a:rPr lang="en-US" sz="2500" b="1" dirty="0" err="1">
                <a:solidFill>
                  <a:srgbClr val="002D73"/>
                </a:solidFill>
                <a:latin typeface="Arial" panose="020B0604020202020204" pitchFamily="34" charset="0"/>
                <a:ea typeface="Calibri" panose="020F0502020204030204" pitchFamily="34" charset="0"/>
                <a:cs typeface="Arial" panose="020B0604020202020204" pitchFamily="34" charset="0"/>
              </a:rPr>
              <a:t>NHQI</a:t>
            </a:r>
            <a:r>
              <a:rPr lang="en-US" sz="2500" b="1" dirty="0">
                <a:solidFill>
                  <a:srgbClr val="002D73"/>
                </a:solidFill>
                <a:latin typeface="Arial" panose="020B0604020202020204" pitchFamily="34" charset="0"/>
                <a:ea typeface="Calibri" panose="020F0502020204030204" pitchFamily="34" charset="0"/>
                <a:cs typeface="Arial" panose="020B0604020202020204" pitchFamily="34" charset="0"/>
              </a:rPr>
              <a:t>)</a:t>
            </a:r>
            <a:endParaRPr lang="en-US" sz="2500" b="1" dirty="0">
              <a:solidFill>
                <a:srgbClr val="002D73"/>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31407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534400" cy="533400"/>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Thoughts and Suggestions</a:t>
            </a:r>
          </a:p>
        </p:txBody>
      </p:sp>
      <p:sp>
        <p:nvSpPr>
          <p:cNvPr id="3" name="Rectangle 2"/>
          <p:cNvSpPr/>
          <p:nvPr/>
        </p:nvSpPr>
        <p:spPr>
          <a:xfrm>
            <a:off x="228600" y="1047750"/>
            <a:ext cx="8229600" cy="38100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Future areas of focus, developments, or changes in the industry  </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lvl="0"/>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6924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52400" y="438150"/>
            <a:ext cx="86868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Questions/Comments </a:t>
            </a:r>
            <a:endParaRPr lang="en-US" sz="2000" b="1" dirty="0">
              <a:solidFill>
                <a:srgbClr val="002D73"/>
              </a:solidFill>
              <a:latin typeface="Arial" panose="020B0604020202020204" pitchFamily="34" charset="0"/>
              <a:cs typeface="Arial" panose="020B0604020202020204" pitchFamily="34" charset="0"/>
            </a:endParaRPr>
          </a:p>
        </p:txBody>
      </p:sp>
      <p:sp>
        <p:nvSpPr>
          <p:cNvPr id="14" name="TextBox 13"/>
          <p:cNvSpPr txBox="1"/>
          <p:nvPr/>
        </p:nvSpPr>
        <p:spPr>
          <a:xfrm>
            <a:off x="2133600" y="1428750"/>
            <a:ext cx="3352800" cy="2154436"/>
          </a:xfrm>
          <a:prstGeom prst="rect">
            <a:avLst/>
          </a:prstGeom>
          <a:noFill/>
          <a:ln>
            <a:noFill/>
          </a:ln>
        </p:spPr>
        <p:txBody>
          <a:bodyPr wrap="square" rtlCol="0">
            <a:spAutoFit/>
          </a:bodyPr>
          <a:lstStyle/>
          <a:p>
            <a:r>
              <a:rPr lang="en-US" sz="1400" b="1" dirty="0">
                <a:latin typeface="Arial" panose="020B0604020202020204" pitchFamily="34" charset="0"/>
                <a:cs typeface="Arial" panose="020B0604020202020204" pitchFamily="34" charset="0"/>
              </a:rPr>
              <a:t>Methodology</a:t>
            </a:r>
          </a:p>
          <a:p>
            <a:endParaRPr lang="en-US" sz="14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Office of Quality and Patient Safety </a:t>
            </a:r>
          </a:p>
          <a:p>
            <a:r>
              <a:rPr lang="en-US" sz="1200" dirty="0">
                <a:latin typeface="Arial" panose="020B0604020202020204" pitchFamily="34" charset="0"/>
                <a:cs typeface="Arial" panose="020B0604020202020204" pitchFamily="34" charset="0"/>
              </a:rPr>
              <a:t>(518) 486-9012</a:t>
            </a:r>
          </a:p>
          <a:p>
            <a:r>
              <a:rPr lang="en-US" sz="1200" dirty="0">
                <a:latin typeface="Arial" panose="020B0604020202020204" pitchFamily="34" charset="0"/>
                <a:cs typeface="Arial" panose="020B0604020202020204" pitchFamily="34" charset="0"/>
              </a:rPr>
              <a:t>NHQP@health.ny.gov </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Rate Adjustments</a:t>
            </a:r>
          </a:p>
          <a:p>
            <a:endParaRPr lang="en-US" sz="14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Division of Finance and Rate Setting </a:t>
            </a:r>
          </a:p>
          <a:p>
            <a:r>
              <a:rPr lang="en-US" sz="1200" dirty="0">
                <a:latin typeface="Arial" panose="020B0604020202020204" pitchFamily="34" charset="0"/>
                <a:cs typeface="Arial" panose="020B0604020202020204" pitchFamily="34" charset="0"/>
              </a:rPr>
              <a:t>NFRATES@health.ny.gov</a:t>
            </a:r>
          </a:p>
        </p:txBody>
      </p:sp>
    </p:spTree>
    <p:extLst>
      <p:ext uri="{BB962C8B-B14F-4D97-AF65-F5344CB8AC3E}">
        <p14:creationId xmlns:p14="http://schemas.microsoft.com/office/powerpoint/2010/main" val="3170944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2400" y="1123950"/>
            <a:ext cx="8763000" cy="1877437"/>
          </a:xfrm>
          <a:prstGeom prst="rect">
            <a:avLst/>
          </a:prstGeom>
          <a:noFill/>
          <a:ln>
            <a:noFill/>
          </a:ln>
        </p:spPr>
        <p:txBody>
          <a:bodyPr wrap="square" rtlCol="0">
            <a:spAutoFit/>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Litigation</a:t>
            </a:r>
            <a:endParaRPr lang="en-US" sz="1600" dirty="0">
              <a:latin typeface="Arial" panose="020B0604020202020204" pitchFamily="34" charset="0"/>
              <a:cs typeface="Arial" panose="020B0604020202020204" pitchFamily="34" charset="0"/>
            </a:endParaRP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A decision continues to be pending in Dry Harbor Nursing Home, et al. v. Zucker et al.</a:t>
            </a:r>
          </a:p>
          <a:p>
            <a:pPr marL="171450" indent="-1714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Revised Rulemaking</a:t>
            </a:r>
          </a:p>
          <a:p>
            <a:pPr marL="742950" lvl="1" indent="-285750">
              <a:buFont typeface="Courier New" panose="02070309020205020404" pitchFamily="49" charset="0"/>
              <a:buChar char="o"/>
            </a:pPr>
            <a:r>
              <a:rPr lang="en-US" sz="1600" dirty="0">
                <a:latin typeface="Arial" panose="020B0604020202020204" pitchFamily="34" charset="0"/>
                <a:cs typeface="Arial" panose="020B0604020202020204" pitchFamily="34" charset="0"/>
              </a:rPr>
              <a:t>Revised rulemaking for the Residential Health Care Facility Quality Pool was published in the New York State Register on 8/23/2017 with a 30-day public comment period</a:t>
            </a:r>
          </a:p>
          <a:p>
            <a:pPr marL="742950" lvl="1" indent="-285750">
              <a:buFont typeface="Courier New" panose="02070309020205020404" pitchFamily="49" charset="0"/>
              <a:buChar char="o"/>
            </a:pPr>
            <a:r>
              <a:rPr lang="en-US" sz="1600" dirty="0" err="1">
                <a:latin typeface="Arial" panose="020B0604020202020204" pitchFamily="34" charset="0"/>
                <a:cs typeface="Arial" panose="020B0604020202020204" pitchFamily="34" charset="0"/>
              </a:rPr>
              <a:t>NYSDOH</a:t>
            </a:r>
            <a:r>
              <a:rPr lang="en-US" sz="1600" dirty="0">
                <a:latin typeface="Arial" panose="020B0604020202020204" pitchFamily="34" charset="0"/>
                <a:cs typeface="Arial" panose="020B0604020202020204" pitchFamily="34" charset="0"/>
              </a:rPr>
              <a:t> will prepare assessment of public comment</a:t>
            </a:r>
          </a:p>
        </p:txBody>
      </p:sp>
      <p:sp>
        <p:nvSpPr>
          <p:cNvPr id="2" name="Rectangle 1"/>
          <p:cNvSpPr/>
          <p:nvPr/>
        </p:nvSpPr>
        <p:spPr>
          <a:xfrm>
            <a:off x="152400" y="477619"/>
            <a:ext cx="8686800" cy="523220"/>
          </a:xfrm>
          <a:prstGeom prst="rect">
            <a:avLst/>
          </a:prstGeom>
        </p:spPr>
        <p:txBody>
          <a:bodyPr wrap="square">
            <a:spAutoFit/>
          </a:bodyPr>
          <a:lstStyle/>
          <a:p>
            <a:r>
              <a:rPr lang="en-US" sz="2800" b="1" dirty="0">
                <a:solidFill>
                  <a:srgbClr val="002D73"/>
                </a:solidFill>
                <a:latin typeface="Arial" panose="020B0604020202020204" pitchFamily="34" charset="0"/>
                <a:ea typeface="Calibri" panose="020F0502020204030204" pitchFamily="34" charset="0"/>
                <a:cs typeface="Arial" panose="020B0604020202020204" pitchFamily="34" charset="0"/>
              </a:rPr>
              <a:t>Litigation and Revised Rulemaking</a:t>
            </a:r>
            <a:endParaRPr lang="en-US" sz="2800" b="1" dirty="0">
              <a:solidFill>
                <a:srgbClr val="002D73"/>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1546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414141"/>
            <a:ext cx="4495800" cy="1077218"/>
          </a:xfrm>
          <a:prstGeom prst="rect">
            <a:avLst/>
          </a:prstGeom>
          <a:noFill/>
          <a:ln>
            <a:noFill/>
          </a:ln>
        </p:spPr>
        <p:txBody>
          <a:bodyPr wrap="square" rtlCol="0" anchor="ctr">
            <a:spAutoFit/>
          </a:bodyPr>
          <a:lstStyle/>
          <a:p>
            <a:r>
              <a:rPr lang="en-US" sz="3200" b="1" dirty="0">
                <a:solidFill>
                  <a:schemeClr val="bg1"/>
                </a:solidFill>
                <a:latin typeface="Arial" panose="020B0604020202020204" pitchFamily="34" charset="0"/>
                <a:cs typeface="Arial" panose="020B0604020202020204" pitchFamily="34" charset="0"/>
              </a:rPr>
              <a:t>2017 </a:t>
            </a:r>
            <a:r>
              <a:rPr lang="en-US" sz="3200" b="1" dirty="0" err="1">
                <a:solidFill>
                  <a:schemeClr val="bg1"/>
                </a:solidFill>
                <a:latin typeface="Arial" panose="020B0604020202020204" pitchFamily="34" charset="0"/>
                <a:cs typeface="Arial" panose="020B0604020202020204" pitchFamily="34" charset="0"/>
              </a:rPr>
              <a:t>NHQI</a:t>
            </a:r>
            <a:r>
              <a:rPr lang="en-US" sz="3200" b="1" dirty="0">
                <a:solidFill>
                  <a:schemeClr val="bg1"/>
                </a:solidFill>
                <a:latin typeface="Arial" panose="020B0604020202020204" pitchFamily="34" charset="0"/>
                <a:cs typeface="Arial" panose="020B0604020202020204" pitchFamily="34" charset="0"/>
              </a:rPr>
              <a:t> Measures and Methodology</a:t>
            </a:r>
          </a:p>
        </p:txBody>
      </p:sp>
    </p:spTree>
    <p:extLst>
      <p:ext uri="{BB962C8B-B14F-4D97-AF65-F5344CB8AC3E}">
        <p14:creationId xmlns:p14="http://schemas.microsoft.com/office/powerpoint/2010/main" val="294221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38151"/>
            <a:ext cx="7162800" cy="533400"/>
          </a:xfrm>
          <a:prstGeom prst="rect">
            <a:avLst/>
          </a:prstGeom>
          <a:noFill/>
          <a:ln>
            <a:noFill/>
          </a:ln>
        </p:spPr>
        <p:txBody>
          <a:bodyPr wrap="square" rtlCol="0">
            <a:noAutofit/>
          </a:bodyPr>
          <a:lstStyle/>
          <a:p>
            <a:r>
              <a:rPr lang="en-US" sz="2800" b="1" dirty="0">
                <a:solidFill>
                  <a:srgbClr val="002060"/>
                </a:solidFill>
                <a:latin typeface="Arial" panose="020B0604020202020204" pitchFamily="34" charset="0"/>
                <a:cs typeface="Arial" panose="020B0604020202020204" pitchFamily="34" charset="0"/>
              </a:rPr>
              <a:t>2017 NHQI Structure  </a:t>
            </a:r>
          </a:p>
        </p:txBody>
      </p:sp>
      <p:sp>
        <p:nvSpPr>
          <p:cNvPr id="5" name="TextBox 4"/>
          <p:cNvSpPr txBox="1"/>
          <p:nvPr/>
        </p:nvSpPr>
        <p:spPr>
          <a:xfrm>
            <a:off x="228600" y="895350"/>
            <a:ext cx="8763000" cy="4231928"/>
          </a:xfrm>
          <a:prstGeom prst="rect">
            <a:avLst/>
          </a:prstGeom>
          <a:noFill/>
          <a:ln>
            <a:noFill/>
          </a:ln>
        </p:spPr>
        <p:txBody>
          <a:bodyPr wrap="square" rtlCol="0">
            <a:spAutoFit/>
          </a:bodyPr>
          <a:lstStyle/>
          <a:p>
            <a:endParaRPr lang="en-US" sz="1050" b="1"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Quality Component: 70 points </a:t>
            </a:r>
          </a:p>
          <a:p>
            <a:pPr lvl="1"/>
            <a:r>
              <a:rPr lang="en-US" sz="1000" dirty="0">
                <a:latin typeface="Arial" panose="020B0604020202020204" pitchFamily="34" charset="0"/>
                <a:cs typeface="Arial" panose="020B0604020202020204" pitchFamily="34" charset="0"/>
              </a:rPr>
              <a:t>Percent of Long Stay High Risk Residents With Pressure Ulcers*</a:t>
            </a:r>
          </a:p>
          <a:p>
            <a:pPr lvl="1"/>
            <a:r>
              <a:rPr lang="en-US" sz="1000" dirty="0">
                <a:latin typeface="Arial" panose="020B0604020202020204" pitchFamily="34" charset="0"/>
                <a:cs typeface="Arial" panose="020B0604020202020204" pitchFamily="34" charset="0"/>
              </a:rPr>
              <a:t>Percent of Long Stay Residents Who Received the Pneumococcal Vaccine</a:t>
            </a:r>
          </a:p>
          <a:p>
            <a:pPr lvl="1"/>
            <a:r>
              <a:rPr lang="en-US" sz="1000" b="1" dirty="0">
                <a:solidFill>
                  <a:srgbClr val="7030A0"/>
                </a:solidFill>
                <a:latin typeface="Arial" panose="020B0604020202020204" pitchFamily="34" charset="0"/>
                <a:cs typeface="Arial" panose="020B0604020202020204" pitchFamily="34" charset="0"/>
              </a:rPr>
              <a:t>Percent of Long Stay Residents Who Received the Seasonal Influenza Vaccine (following CMS specifications, 10/1/2015 – 6/30/2016)</a:t>
            </a:r>
          </a:p>
          <a:p>
            <a:pPr lvl="1"/>
            <a:r>
              <a:rPr lang="en-US" sz="1000" dirty="0">
                <a:latin typeface="Arial" panose="020B0604020202020204" pitchFamily="34" charset="0"/>
                <a:cs typeface="Arial" panose="020B0604020202020204" pitchFamily="34" charset="0"/>
              </a:rPr>
              <a:t>Percent of Long Stay Residents Experiencing One or More Falls with Major Injury</a:t>
            </a:r>
          </a:p>
          <a:p>
            <a:pPr lvl="1"/>
            <a:r>
              <a:rPr lang="en-US" sz="1000" dirty="0">
                <a:latin typeface="Arial" panose="020B0604020202020204" pitchFamily="34" charset="0"/>
                <a:cs typeface="Arial" panose="020B0604020202020204" pitchFamily="34" charset="0"/>
              </a:rPr>
              <a:t>Percent of Long Stay Residents Who have Depressive Symptoms</a:t>
            </a:r>
          </a:p>
          <a:p>
            <a:pPr lvl="1"/>
            <a:r>
              <a:rPr lang="en-US" sz="1000" dirty="0">
                <a:latin typeface="Arial" panose="020B0604020202020204" pitchFamily="34" charset="0"/>
                <a:cs typeface="Arial" panose="020B0604020202020204" pitchFamily="34" charset="0"/>
              </a:rPr>
              <a:t>Percent of Low Risk Long Stay Residents Who Lose Control of Their Bowels or Bladder</a:t>
            </a:r>
          </a:p>
          <a:p>
            <a:pPr lvl="1"/>
            <a:r>
              <a:rPr lang="en-US" sz="1000" dirty="0">
                <a:latin typeface="Arial" panose="020B0604020202020204" pitchFamily="34" charset="0"/>
                <a:cs typeface="Arial" panose="020B0604020202020204" pitchFamily="34" charset="0"/>
              </a:rPr>
              <a:t>Percent of Long Stay Residents Who Lose Too Much Weight*</a:t>
            </a:r>
          </a:p>
          <a:p>
            <a:pPr lvl="1"/>
            <a:r>
              <a:rPr lang="en-US" sz="1000" dirty="0">
                <a:latin typeface="Arial" panose="020B0604020202020204" pitchFamily="34" charset="0"/>
                <a:cs typeface="Arial" panose="020B0604020202020204" pitchFamily="34" charset="0"/>
              </a:rPr>
              <a:t>Percent of Long Stay Antipsychotic Use in Persons with Dementia (PQA)</a:t>
            </a:r>
          </a:p>
          <a:p>
            <a:pPr lvl="1"/>
            <a:r>
              <a:rPr lang="en-US" sz="1000" dirty="0">
                <a:latin typeface="Arial" panose="020B0604020202020204" pitchFamily="34" charset="0"/>
                <a:cs typeface="Arial" panose="020B0604020202020204" pitchFamily="34" charset="0"/>
              </a:rPr>
              <a:t>Percent of Long Stay Residents Who Self-Report Moderate to Severe Pain*</a:t>
            </a:r>
          </a:p>
          <a:p>
            <a:pPr lvl="1"/>
            <a:r>
              <a:rPr lang="en-US" sz="1000" dirty="0">
                <a:latin typeface="Arial" panose="020B0604020202020204" pitchFamily="34" charset="0"/>
                <a:cs typeface="Arial" panose="020B0604020202020204" pitchFamily="34" charset="0"/>
              </a:rPr>
              <a:t>Percent of Long Stay Residents Whose Need for Help with Daily Activities Has Increased</a:t>
            </a:r>
          </a:p>
          <a:p>
            <a:pPr lvl="1"/>
            <a:r>
              <a:rPr lang="en-US" sz="1000" dirty="0">
                <a:latin typeface="Arial" panose="020B0604020202020204" pitchFamily="34" charset="0"/>
                <a:cs typeface="Arial" panose="020B0604020202020204" pitchFamily="34" charset="0"/>
              </a:rPr>
              <a:t>Percent of Long Stay Residents with a Urinary Tract Infection</a:t>
            </a:r>
          </a:p>
          <a:p>
            <a:pPr lvl="1"/>
            <a:r>
              <a:rPr lang="en-US" sz="1000" dirty="0">
                <a:latin typeface="Arial" panose="020B0604020202020204" pitchFamily="34" charset="0"/>
                <a:cs typeface="Arial" panose="020B0604020202020204" pitchFamily="34" charset="0"/>
              </a:rPr>
              <a:t>Percent of Employees Vaccinated for Influenza </a:t>
            </a:r>
          </a:p>
          <a:p>
            <a:pPr lvl="1"/>
            <a:r>
              <a:rPr lang="en-US" sz="1000" dirty="0">
                <a:latin typeface="Arial" panose="020B0604020202020204" pitchFamily="34" charset="0"/>
                <a:cs typeface="Arial" panose="020B0604020202020204" pitchFamily="34" charset="0"/>
              </a:rPr>
              <a:t>Rate of Staff Hours per Day</a:t>
            </a:r>
          </a:p>
          <a:p>
            <a:pPr lvl="1"/>
            <a:r>
              <a:rPr lang="en-US" sz="1000" dirty="0">
                <a:latin typeface="Arial" panose="020B0604020202020204" pitchFamily="34" charset="0"/>
                <a:cs typeface="Arial" panose="020B0604020202020204" pitchFamily="34" charset="0"/>
              </a:rPr>
              <a:t>Percent of Contract/Agency Staff Used                                                                             </a:t>
            </a:r>
          </a:p>
          <a:p>
            <a:pPr lvl="1"/>
            <a:endParaRPr lang="en-US" sz="1050"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Compliance Component: 20 points</a:t>
            </a:r>
          </a:p>
          <a:p>
            <a:pPr lvl="1"/>
            <a:r>
              <a:rPr lang="en-US" sz="1000" dirty="0">
                <a:latin typeface="Arial" panose="020B0604020202020204" pitchFamily="34" charset="0"/>
                <a:cs typeface="Arial" panose="020B0604020202020204" pitchFamily="34" charset="0"/>
              </a:rPr>
              <a:t>NYS Regionally Adjusted Five-Star Quality Rating for Health Inspections</a:t>
            </a:r>
          </a:p>
          <a:p>
            <a:pPr lvl="1"/>
            <a:r>
              <a:rPr lang="en-US" sz="1000" dirty="0">
                <a:latin typeface="Arial" panose="020B0604020202020204" pitchFamily="34" charset="0"/>
                <a:cs typeface="Arial" panose="020B0604020202020204" pitchFamily="34" charset="0"/>
              </a:rPr>
              <a:t>Timely Submission of Nursing Home Certified Cost Reports </a:t>
            </a:r>
          </a:p>
          <a:p>
            <a:pPr lvl="1"/>
            <a:r>
              <a:rPr lang="en-US" sz="1000" dirty="0">
                <a:latin typeface="Arial" panose="020B0604020202020204" pitchFamily="34" charset="0"/>
                <a:cs typeface="Arial" panose="020B0604020202020204" pitchFamily="34" charset="0"/>
              </a:rPr>
              <a:t>Timely Submission of Employee Influenza Immunization Data</a:t>
            </a:r>
          </a:p>
          <a:p>
            <a:endParaRPr lang="en-US" sz="1050"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Efficiency Component: 10 points </a:t>
            </a:r>
          </a:p>
          <a:p>
            <a:pPr lvl="1"/>
            <a:r>
              <a:rPr lang="en-US" sz="1000" dirty="0">
                <a:latin typeface="Arial" panose="020B0604020202020204" pitchFamily="34" charset="0"/>
                <a:cs typeface="Arial" panose="020B0604020202020204" pitchFamily="34" charset="0"/>
              </a:rPr>
              <a:t>Number of Potentially Avoidable Hospitalizations per 10,000 Long Stay Days*</a:t>
            </a:r>
          </a:p>
          <a:p>
            <a:endParaRPr lang="en-US" sz="800" dirty="0">
              <a:latin typeface="Arial" panose="020B0604020202020204" pitchFamily="34" charset="0"/>
              <a:cs typeface="Arial" panose="020B0604020202020204" pitchFamily="34" charset="0"/>
            </a:endParaRPr>
          </a:p>
          <a:p>
            <a:r>
              <a:rPr lang="en-US" sz="800" dirty="0">
                <a:latin typeface="Arial" panose="020B0604020202020204" pitchFamily="34" charset="0"/>
                <a:cs typeface="Arial" panose="020B0604020202020204" pitchFamily="34" charset="0"/>
              </a:rPr>
              <a:t>*denotes risk adjustment by NYSDOH</a:t>
            </a:r>
          </a:p>
          <a:p>
            <a:pPr lvl="1"/>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2780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61950"/>
            <a:ext cx="86868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Scoring Details - Quality Component</a:t>
            </a:r>
          </a:p>
        </p:txBody>
      </p:sp>
      <p:sp>
        <p:nvSpPr>
          <p:cNvPr id="12" name="TextBox 11"/>
          <p:cNvSpPr txBox="1"/>
          <p:nvPr/>
        </p:nvSpPr>
        <p:spPr>
          <a:xfrm>
            <a:off x="133350" y="874514"/>
            <a:ext cx="5429250" cy="4093428"/>
          </a:xfrm>
          <a:prstGeom prst="rect">
            <a:avLst/>
          </a:prstGeom>
          <a:noFill/>
          <a:ln>
            <a:noFill/>
          </a:ln>
        </p:spPr>
        <p:txBody>
          <a:bodyPr wrap="square" rtlCol="0">
            <a:spAutoFit/>
          </a:bodyPr>
          <a:lstStyle/>
          <a:p>
            <a:pPr lvl="1"/>
            <a:endParaRPr lang="en-US"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00" b="1" dirty="0">
                <a:latin typeface="Arial" panose="020B0604020202020204" pitchFamily="34" charset="0"/>
                <a:cs typeface="Arial" panose="020B0604020202020204" pitchFamily="34" charset="0"/>
              </a:rPr>
              <a:t>Quintile 1: 5 points</a:t>
            </a:r>
          </a:p>
          <a:p>
            <a:pPr marL="171450" indent="-171450">
              <a:buFont typeface="Arial" panose="020B0604020202020204" pitchFamily="34" charset="0"/>
              <a:buChar char="•"/>
            </a:pPr>
            <a:r>
              <a:rPr lang="en-US" sz="1000" b="1" dirty="0">
                <a:latin typeface="Arial" panose="020B0604020202020204" pitchFamily="34" charset="0"/>
                <a:cs typeface="Arial" panose="020B0604020202020204" pitchFamily="34" charset="0"/>
              </a:rPr>
              <a:t>Quintile 2: 3 points</a:t>
            </a:r>
          </a:p>
          <a:p>
            <a:pPr marL="171450" indent="-171450">
              <a:buFont typeface="Arial" panose="020B0604020202020204" pitchFamily="34" charset="0"/>
              <a:buChar char="•"/>
            </a:pPr>
            <a:r>
              <a:rPr lang="en-US" sz="1000" b="1" dirty="0">
                <a:latin typeface="Arial" panose="020B0604020202020204" pitchFamily="34" charset="0"/>
                <a:cs typeface="Arial" panose="020B0604020202020204" pitchFamily="34" charset="0"/>
              </a:rPr>
              <a:t>Quintile 3: 1 point</a:t>
            </a:r>
          </a:p>
          <a:p>
            <a:pPr marL="171450" indent="-171450">
              <a:buFont typeface="Arial" panose="020B0604020202020204" pitchFamily="34" charset="0"/>
              <a:buChar char="•"/>
            </a:pPr>
            <a:r>
              <a:rPr lang="en-US" sz="1000" b="1" dirty="0">
                <a:latin typeface="Arial" panose="020B0604020202020204" pitchFamily="34" charset="0"/>
                <a:cs typeface="Arial" panose="020B0604020202020204" pitchFamily="34" charset="0"/>
              </a:rPr>
              <a:t>Quintiles 4 and 5: 0 points</a:t>
            </a:r>
          </a:p>
          <a:p>
            <a:pPr marL="171450" indent="-171450">
              <a:buFont typeface="Arial" panose="020B0604020202020204" pitchFamily="34" charset="0"/>
              <a:buChar char="•"/>
            </a:pPr>
            <a:endParaRPr lang="en-US" sz="1000" b="1" dirty="0">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Two measures were awarded 5 or 0 points based on threshold values:</a:t>
            </a:r>
          </a:p>
          <a:p>
            <a:endParaRPr lang="en-US" sz="1000" b="1" dirty="0">
              <a:latin typeface="Arial" panose="020B0604020202020204" pitchFamily="34" charset="0"/>
              <a:cs typeface="Arial" panose="020B0604020202020204" pitchFamily="34" charset="0"/>
            </a:endParaRPr>
          </a:p>
          <a:p>
            <a:pPr marL="228600" indent="-228600">
              <a:buFont typeface="+mj-lt"/>
              <a:buAutoNum type="arabicPeriod"/>
            </a:pPr>
            <a:r>
              <a:rPr lang="en-US" sz="1000" dirty="0">
                <a:latin typeface="Arial" panose="020B0604020202020204" pitchFamily="34" charset="0"/>
                <a:cs typeface="Arial" panose="020B0604020202020204" pitchFamily="34" charset="0"/>
              </a:rPr>
              <a:t>Percent of Contract/Agency Staff Used (5 points for a rate of less than 10%)</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Employees Vaccinated for Influenza (5 points for a rate of 85% or higher)</a:t>
            </a:r>
          </a:p>
          <a:p>
            <a:pPr marL="228600" indent="-228600">
              <a:buFont typeface="+mj-lt"/>
              <a:buAutoNum type="arabicPeriod"/>
            </a:pPr>
            <a:endParaRPr lang="en-US" sz="1000" dirty="0">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12 measures were eligible for improvement points based on the previous year’s quintile</a:t>
            </a:r>
          </a:p>
          <a:p>
            <a:endParaRPr lang="en-US" sz="1000" dirty="0">
              <a:latin typeface="Arial" panose="020B0604020202020204" pitchFamily="34" charset="0"/>
              <a:cs typeface="Arial" panose="020B0604020202020204" pitchFamily="34" charset="0"/>
            </a:endParaRP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High Risk Residents With Pressure Ulcers</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Experiencing One or More Falls with Major Injury</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 have Depressive Symptoms</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Low Risk Long Stay Residents Who Lose Control of Their Bowels or Bladder</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 Lose Too Much Weight</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 Self-Report Moderate to Severe Pain</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Whose Need for Help with Daily Activities Has Increased</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with a Urinary Tract Infection</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 Received the Seasonal Influenza Vaccine</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 Received the Pneumococcal Vaccine</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Antipsychotic Use in Persons with Dementia</a:t>
            </a:r>
          </a:p>
          <a:p>
            <a:pPr marL="228600" indent="-228600">
              <a:buFont typeface="+mj-lt"/>
              <a:buAutoNum type="arabicPeriod"/>
            </a:pPr>
            <a:r>
              <a:rPr lang="en-US" sz="1000" dirty="0">
                <a:latin typeface="Arial" panose="020B0604020202020204" pitchFamily="34" charset="0"/>
                <a:cs typeface="Arial" panose="020B0604020202020204" pitchFamily="34" charset="0"/>
              </a:rPr>
              <a:t>Rate of Staff Hours per Day </a:t>
            </a:r>
          </a:p>
        </p:txBody>
      </p:sp>
      <p:graphicFrame>
        <p:nvGraphicFramePr>
          <p:cNvPr id="5" name="Table 4"/>
          <p:cNvGraphicFramePr>
            <a:graphicFrameLocks noGrp="1"/>
          </p:cNvGraphicFramePr>
          <p:nvPr>
            <p:extLst>
              <p:ext uri="{D42A27DB-BD31-4B8C-83A1-F6EECF244321}">
                <p14:modId xmlns:p14="http://schemas.microsoft.com/office/powerpoint/2010/main" val="302240002"/>
              </p:ext>
            </p:extLst>
          </p:nvPr>
        </p:nvGraphicFramePr>
        <p:xfrm>
          <a:off x="5638800" y="1047750"/>
          <a:ext cx="3124201" cy="2057399"/>
        </p:xfrm>
        <a:graphic>
          <a:graphicData uri="http://schemas.openxmlformats.org/drawingml/2006/table">
            <a:tbl>
              <a:tblPr firstRow="1" firstCol="1" bandRow="1">
                <a:tableStyleId>{17292A2E-F333-43FB-9621-5CBBE7FDCDCB}</a:tableStyleId>
              </a:tblPr>
              <a:tblGrid>
                <a:gridCol w="309063">
                  <a:extLst>
                    <a:ext uri="{9D8B030D-6E8A-4147-A177-3AD203B41FA5}">
                      <a16:colId xmlns:a16="http://schemas.microsoft.com/office/drawing/2014/main" val="20000"/>
                    </a:ext>
                  </a:extLst>
                </a:gridCol>
                <a:gridCol w="591246">
                  <a:extLst>
                    <a:ext uri="{9D8B030D-6E8A-4147-A177-3AD203B41FA5}">
                      <a16:colId xmlns:a16="http://schemas.microsoft.com/office/drawing/2014/main" val="20001"/>
                    </a:ext>
                  </a:extLst>
                </a:gridCol>
                <a:gridCol w="470310">
                  <a:extLst>
                    <a:ext uri="{9D8B030D-6E8A-4147-A177-3AD203B41FA5}">
                      <a16:colId xmlns:a16="http://schemas.microsoft.com/office/drawing/2014/main" val="20002"/>
                    </a:ext>
                  </a:extLst>
                </a:gridCol>
                <a:gridCol w="436716">
                  <a:extLst>
                    <a:ext uri="{9D8B030D-6E8A-4147-A177-3AD203B41FA5}">
                      <a16:colId xmlns:a16="http://schemas.microsoft.com/office/drawing/2014/main" val="20003"/>
                    </a:ext>
                  </a:extLst>
                </a:gridCol>
                <a:gridCol w="450153">
                  <a:extLst>
                    <a:ext uri="{9D8B030D-6E8A-4147-A177-3AD203B41FA5}">
                      <a16:colId xmlns:a16="http://schemas.microsoft.com/office/drawing/2014/main" val="20004"/>
                    </a:ext>
                  </a:extLst>
                </a:gridCol>
                <a:gridCol w="429997">
                  <a:extLst>
                    <a:ext uri="{9D8B030D-6E8A-4147-A177-3AD203B41FA5}">
                      <a16:colId xmlns:a16="http://schemas.microsoft.com/office/drawing/2014/main" val="20005"/>
                    </a:ext>
                  </a:extLst>
                </a:gridCol>
                <a:gridCol w="436716">
                  <a:extLst>
                    <a:ext uri="{9D8B030D-6E8A-4147-A177-3AD203B41FA5}">
                      <a16:colId xmlns:a16="http://schemas.microsoft.com/office/drawing/2014/main" val="20006"/>
                    </a:ext>
                  </a:extLst>
                </a:gridCol>
              </a:tblGrid>
              <a:tr h="230004">
                <a:tc gridSpan="7">
                  <a:txBody>
                    <a:bodyPr/>
                    <a:lstStyle/>
                    <a:p>
                      <a:pPr marL="0" marR="0" algn="ctr">
                        <a:lnSpc>
                          <a:spcPts val="1200"/>
                        </a:lnSpc>
                        <a:spcBef>
                          <a:spcPts val="0"/>
                        </a:spcBef>
                        <a:spcAft>
                          <a:spcPts val="0"/>
                        </a:spcAft>
                        <a:tabLst>
                          <a:tab pos="514350" algn="l"/>
                        </a:tabLst>
                      </a:pPr>
                      <a:r>
                        <a:rPr lang="en-US" sz="1400" dirty="0">
                          <a:solidFill>
                            <a:schemeClr val="bg1"/>
                          </a:solidFill>
                          <a:effectLst/>
                          <a:latin typeface="Arial" panose="020B0604020202020204" pitchFamily="34" charset="0"/>
                          <a:cs typeface="Arial" panose="020B0604020202020204" pitchFamily="34" charset="0"/>
                        </a:rPr>
                        <a:t>2016 Performance</a:t>
                      </a:r>
                      <a:endPar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1184">
                <a:tc rowSpan="6">
                  <a:txBody>
                    <a:bodyPr/>
                    <a:lstStyle/>
                    <a:p>
                      <a:pPr marL="71755" marR="71755" algn="ctr">
                        <a:lnSpc>
                          <a:spcPts val="1200"/>
                        </a:lnSpc>
                        <a:spcBef>
                          <a:spcPts val="0"/>
                        </a:spcBef>
                        <a:spcAft>
                          <a:spcPts val="0"/>
                        </a:spcAft>
                        <a:tabLst>
                          <a:tab pos="514350" algn="l"/>
                        </a:tabLst>
                      </a:pPr>
                      <a:r>
                        <a:rPr lang="en-US" sz="1600" dirty="0">
                          <a:solidFill>
                            <a:schemeClr val="bg1"/>
                          </a:solidFill>
                          <a:effectLst/>
                        </a:rPr>
                        <a:t>2017 Performance</a:t>
                      </a:r>
                      <a:endParaRPr lang="en-US"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Quintile</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1</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2</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3</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4</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5</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305695">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1 (best)</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5</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5</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5</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5</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5</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92629">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2</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3</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3</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4</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4</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4</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92629">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3</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1</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1</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1</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2</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2</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92629">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4</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0</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1</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92629">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5 </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0</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0</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Rectangle 5"/>
          <p:cNvSpPr/>
          <p:nvPr/>
        </p:nvSpPr>
        <p:spPr>
          <a:xfrm>
            <a:off x="5638800" y="3181350"/>
            <a:ext cx="3124200" cy="861774"/>
          </a:xfrm>
          <a:prstGeom prst="rect">
            <a:avLst/>
          </a:prstGeom>
        </p:spPr>
        <p:txBody>
          <a:bodyPr wrap="square">
            <a:spAutoFit/>
          </a:bodyPr>
          <a:lstStyle/>
          <a:p>
            <a:pPr lvl="0"/>
            <a:r>
              <a:rPr lang="en-US" sz="1000" dirty="0">
                <a:latin typeface="Arial" panose="020B0604020202020204" pitchFamily="34" charset="0"/>
                <a:cs typeface="Arial" panose="020B0604020202020204" pitchFamily="34" charset="0"/>
              </a:rPr>
              <a:t>If 2016 NHQI performance was in the third quintile, and 2017 NHQI performance was in the second quintile, the facility received 4 points. This is 3 points for attaining the second quintile and </a:t>
            </a:r>
            <a:r>
              <a:rPr lang="en-US" sz="1000" b="1" u="sng" dirty="0">
                <a:latin typeface="Arial" panose="020B0604020202020204" pitchFamily="34" charset="0"/>
                <a:cs typeface="Arial" panose="020B0604020202020204" pitchFamily="34" charset="0"/>
              </a:rPr>
              <a:t>1 point for improvement</a:t>
            </a:r>
            <a:r>
              <a:rPr lang="en-US" sz="1000" dirty="0">
                <a:latin typeface="Arial" panose="020B0604020202020204" pitchFamily="34" charset="0"/>
                <a:cs typeface="Arial" panose="020B0604020202020204" pitchFamily="34" charset="0"/>
              </a:rPr>
              <a:t> from the previous year’s third quintile.</a:t>
            </a:r>
          </a:p>
        </p:txBody>
      </p:sp>
    </p:spTree>
    <p:extLst>
      <p:ext uri="{BB962C8B-B14F-4D97-AF65-F5344CB8AC3E}">
        <p14:creationId xmlns:p14="http://schemas.microsoft.com/office/powerpoint/2010/main" val="22444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85750"/>
            <a:ext cx="8686800" cy="954107"/>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Scoring Details – Compliance and Efficiency Components</a:t>
            </a:r>
          </a:p>
        </p:txBody>
      </p:sp>
      <p:sp>
        <p:nvSpPr>
          <p:cNvPr id="12" name="TextBox 11"/>
          <p:cNvSpPr txBox="1"/>
          <p:nvPr/>
        </p:nvSpPr>
        <p:spPr>
          <a:xfrm>
            <a:off x="228600" y="895350"/>
            <a:ext cx="8763000" cy="4370427"/>
          </a:xfrm>
          <a:prstGeom prst="rect">
            <a:avLst/>
          </a:prstGeom>
          <a:noFill/>
          <a:ln>
            <a:noFill/>
          </a:ln>
        </p:spPr>
        <p:txBody>
          <a:bodyPr wrap="square" rtlCol="0">
            <a:spAutoFit/>
          </a:bodyPr>
          <a:lstStyle/>
          <a:p>
            <a:endParaRPr lang="en-US" sz="1200" b="1"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Compliance Component</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NYS Regionally Adjusted Five-Star Quality Rating for Health Inspections </a:t>
            </a:r>
            <a:endParaRPr lang="en-US" sz="1100" b="1" dirty="0">
              <a:latin typeface="Arial" panose="020B0604020202020204" pitchFamily="34" charset="0"/>
              <a:cs typeface="Arial" panose="020B0604020202020204" pitchFamily="34" charset="0"/>
            </a:endParaRPr>
          </a:p>
          <a:p>
            <a:pPr marL="628650" lvl="1" indent="-171450">
              <a:buFont typeface="Courier New" panose="02070309020205020404" pitchFamily="49" charset="0"/>
              <a:buChar char="o"/>
            </a:pPr>
            <a:r>
              <a:rPr lang="en-US" sz="1100" dirty="0">
                <a:latin typeface="Arial" panose="020B0604020202020204" pitchFamily="34" charset="0"/>
                <a:cs typeface="Arial" panose="020B0604020202020204" pitchFamily="34" charset="0"/>
              </a:rPr>
              <a:t>Used CMS health inspection survey scores as of April 2017 to calculate cut points for each region in the state</a:t>
            </a:r>
          </a:p>
          <a:p>
            <a:pPr marL="628650" lvl="1" indent="-171450">
              <a:buFont typeface="Courier New" panose="02070309020205020404" pitchFamily="49" charset="0"/>
              <a:buChar char="o"/>
            </a:pPr>
            <a:r>
              <a:rPr lang="en-US" sz="1100" dirty="0">
                <a:latin typeface="Arial" panose="020B0604020202020204" pitchFamily="34" charset="0"/>
                <a:cs typeface="Arial" panose="020B0604020202020204" pitchFamily="34" charset="0"/>
              </a:rPr>
              <a:t>Regions include the Metropolitan Area, Western New York, Capital District, and Central New York</a:t>
            </a:r>
          </a:p>
          <a:p>
            <a:pPr marL="628650" lvl="1" indent="-171450">
              <a:buFont typeface="Courier New" panose="02070309020205020404" pitchFamily="49" charset="0"/>
              <a:buChar char="o"/>
            </a:pPr>
            <a:r>
              <a:rPr lang="en-US" sz="1100" dirty="0">
                <a:latin typeface="Arial" panose="020B0604020202020204" pitchFamily="34" charset="0"/>
                <a:cs typeface="Arial" panose="020B0604020202020204" pitchFamily="34" charset="0"/>
              </a:rPr>
              <a:t>Within each region, the top 10% of nursing homes received five stars, the middle 70% received four, three, or two stars, and the bottom 20% received one star</a:t>
            </a:r>
          </a:p>
          <a:p>
            <a:pPr marL="628650" lvl="1" indent="-171450">
              <a:buFont typeface="Courier New" panose="02070309020205020404" pitchFamily="49" charset="0"/>
              <a:buChar char="o"/>
            </a:pPr>
            <a:r>
              <a:rPr lang="en-US" sz="1100" dirty="0">
                <a:latin typeface="Arial" panose="020B0604020202020204" pitchFamily="34" charset="0"/>
                <a:cs typeface="Arial" panose="020B0604020202020204" pitchFamily="34" charset="0"/>
              </a:rPr>
              <a:t>Each nursing home was awarded a Five-Star Quality Rating based on the cut points calculated from the health inspection survey scores </a:t>
            </a:r>
            <a:r>
              <a:rPr lang="en-US" sz="1100" b="1" dirty="0">
                <a:latin typeface="Arial" panose="020B0604020202020204" pitchFamily="34" charset="0"/>
                <a:cs typeface="Arial" panose="020B0604020202020204" pitchFamily="34" charset="0"/>
              </a:rPr>
              <a:t>within its region</a:t>
            </a:r>
          </a:p>
          <a:p>
            <a:pPr marL="628650" lvl="1" indent="-171450">
              <a:buFont typeface="Courier New" panose="02070309020205020404" pitchFamily="49" charset="0"/>
              <a:buChar char="o"/>
            </a:pPr>
            <a:r>
              <a:rPr lang="en-US" sz="1100" dirty="0">
                <a:latin typeface="Arial" panose="020B0604020202020204" pitchFamily="34" charset="0"/>
                <a:cs typeface="Arial" panose="020B0604020202020204" pitchFamily="34" charset="0"/>
              </a:rPr>
              <a:t>10 points for 5 stars, 7 points for 4 stars, 4 points for 3 stars, 2 points for 2 stars, 0 points for 1 star</a:t>
            </a:r>
            <a:endParaRPr lang="en-US" sz="11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Timely Submission of Nursing Home Certified Cost Reports – 5 points</a:t>
            </a:r>
          </a:p>
          <a:p>
            <a:endParaRPr 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Timely Submission of Employee Influenza Immunization Data – 5 points</a:t>
            </a: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Efficiency Component</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Potentially Avoidable Hospitalizations</a:t>
            </a:r>
          </a:p>
          <a:p>
            <a:pPr marL="742950" lvl="1" indent="-285750">
              <a:buFont typeface="Courier New" panose="02070309020205020404" pitchFamily="49" charset="0"/>
              <a:buChar char="o"/>
            </a:pPr>
            <a:r>
              <a:rPr lang="fr-FR" sz="1100" dirty="0">
                <a:latin typeface="Arial" panose="020B0604020202020204" pitchFamily="34" charset="0"/>
                <a:cs typeface="Arial" panose="020B0604020202020204" pitchFamily="34" charset="0"/>
              </a:rPr>
              <a:t>Quintile 1: 10 points</a:t>
            </a:r>
          </a:p>
          <a:p>
            <a:pPr marL="742950" lvl="1" indent="-285750">
              <a:buFont typeface="Courier New" panose="02070309020205020404" pitchFamily="49" charset="0"/>
              <a:buChar char="o"/>
            </a:pPr>
            <a:r>
              <a:rPr lang="fr-FR" sz="1100" dirty="0">
                <a:latin typeface="Arial" panose="020B0604020202020204" pitchFamily="34" charset="0"/>
                <a:cs typeface="Arial" panose="020B0604020202020204" pitchFamily="34" charset="0"/>
              </a:rPr>
              <a:t>Quintile 2: 8 points</a:t>
            </a:r>
          </a:p>
          <a:p>
            <a:pPr marL="742950" lvl="1" indent="-285750">
              <a:buFont typeface="Courier New" panose="02070309020205020404" pitchFamily="49" charset="0"/>
              <a:buChar char="o"/>
            </a:pPr>
            <a:r>
              <a:rPr lang="fr-FR" sz="1100" dirty="0">
                <a:latin typeface="Arial" panose="020B0604020202020204" pitchFamily="34" charset="0"/>
                <a:cs typeface="Arial" panose="020B0604020202020204" pitchFamily="34" charset="0"/>
              </a:rPr>
              <a:t>Quintile 3: 6 points</a:t>
            </a:r>
          </a:p>
          <a:p>
            <a:pPr marL="742950" lvl="1" indent="-285750">
              <a:buFont typeface="Courier New" panose="02070309020205020404" pitchFamily="49" charset="0"/>
              <a:buChar char="o"/>
            </a:pPr>
            <a:r>
              <a:rPr lang="fr-FR" sz="1100" dirty="0">
                <a:latin typeface="Arial" panose="020B0604020202020204" pitchFamily="34" charset="0"/>
                <a:cs typeface="Arial" panose="020B0604020202020204" pitchFamily="34" charset="0"/>
              </a:rPr>
              <a:t>Quintile 4: 2 points</a:t>
            </a:r>
          </a:p>
          <a:p>
            <a:pPr marL="742950" lvl="1" indent="-285750">
              <a:buFont typeface="Courier New" panose="02070309020205020404" pitchFamily="49" charset="0"/>
              <a:buChar char="o"/>
            </a:pPr>
            <a:r>
              <a:rPr lang="fr-FR" sz="1100" dirty="0">
                <a:latin typeface="Arial" panose="020B0604020202020204" pitchFamily="34" charset="0"/>
                <a:cs typeface="Arial" panose="020B0604020202020204" pitchFamily="34" charset="0"/>
              </a:rPr>
              <a:t>Quintile 5: 0 points</a:t>
            </a:r>
          </a:p>
          <a:p>
            <a:pPr marL="171450" indent="-1714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lvl="1"/>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1520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660362"/>
            <a:ext cx="4495800" cy="584775"/>
          </a:xfrm>
          <a:prstGeom prst="rect">
            <a:avLst/>
          </a:prstGeom>
          <a:noFill/>
          <a:ln>
            <a:noFill/>
          </a:ln>
        </p:spPr>
        <p:txBody>
          <a:bodyPr wrap="square" rtlCol="0" anchor="ctr">
            <a:spAutoFit/>
          </a:bodyPr>
          <a:lstStyle/>
          <a:p>
            <a:r>
              <a:rPr lang="en-US" sz="3200" b="1" dirty="0">
                <a:solidFill>
                  <a:schemeClr val="bg1"/>
                </a:solidFill>
                <a:latin typeface="Arial" panose="020B0604020202020204" pitchFamily="34" charset="0"/>
                <a:cs typeface="Arial" panose="020B0604020202020204" pitchFamily="34" charset="0"/>
              </a:rPr>
              <a:t>2017 NHQI Results</a:t>
            </a:r>
          </a:p>
        </p:txBody>
      </p:sp>
    </p:spTree>
    <p:extLst>
      <p:ext uri="{BB962C8B-B14F-4D97-AF65-F5344CB8AC3E}">
        <p14:creationId xmlns:p14="http://schemas.microsoft.com/office/powerpoint/2010/main" val="868943396"/>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3.potx [Read-Only]" id="{23A20C07-F261-46C5-86E6-C95ABED13DF9}" vid="{A63FE05E-69DC-4A07-8A88-248007B94ACA}"/>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3.potx [Read-Only]" id="{23A20C07-F261-46C5-86E6-C95ABED13DF9}" vid="{07D1773E-B755-4A7C-BF06-F7A839F72146}"/>
    </a:ext>
  </a:ext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3.potx [Read-Only]" id="{23A20C07-F261-46C5-86E6-C95ABED13DF9}" vid="{EC9F6763-7D5A-4203-AF8B-8B9828D012F9}"/>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3.potx [Read-Only]" id="{23A20C07-F261-46C5-86E6-C95ABED13DF9}" vid="{F9F07DA0-0836-49ED-9375-AE650E324B4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18357</TotalTime>
  <Words>3339</Words>
  <Application>Microsoft Office PowerPoint</Application>
  <PresentationFormat>On-screen Show (16:9)</PresentationFormat>
  <Paragraphs>898</Paragraphs>
  <Slides>31</Slides>
  <Notes>5</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31</vt:i4>
      </vt:variant>
    </vt:vector>
  </HeadingPairs>
  <TitlesOfParts>
    <vt:vector size="38" baseType="lpstr">
      <vt:lpstr>Arial</vt:lpstr>
      <vt:lpstr>Calibri</vt:lpstr>
      <vt:lpstr>Courier New</vt:lpstr>
      <vt:lpstr>Cover Master</vt:lpstr>
      <vt:lpstr>Section Master</vt:lpstr>
      <vt:lpstr>Content Master</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Bean, Emily K (HEALTH)</cp:lastModifiedBy>
  <cp:revision>813</cp:revision>
  <cp:lastPrinted>2017-10-25T12:10:58Z</cp:lastPrinted>
  <dcterms:created xsi:type="dcterms:W3CDTF">2014-12-09T18:34:34Z</dcterms:created>
  <dcterms:modified xsi:type="dcterms:W3CDTF">2017-11-07T14:03:25Z</dcterms:modified>
</cp:coreProperties>
</file>