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1"/>
    <p:sldMasterId id="2147483660" r:id="rId2"/>
    <p:sldMasterId id="2147483648" r:id="rId3"/>
    <p:sldMasterId id="2147483674" r:id="rId4"/>
  </p:sldMasterIdLst>
  <p:notesMasterIdLst>
    <p:notesMasterId r:id="rId34"/>
  </p:notesMasterIdLst>
  <p:handoutMasterIdLst>
    <p:handoutMasterId r:id="rId35"/>
  </p:handoutMasterIdLst>
  <p:sldIdLst>
    <p:sldId id="256" r:id="rId5"/>
    <p:sldId id="258" r:id="rId6"/>
    <p:sldId id="257" r:id="rId7"/>
    <p:sldId id="265" r:id="rId8"/>
    <p:sldId id="297" r:id="rId9"/>
    <p:sldId id="298" r:id="rId10"/>
    <p:sldId id="304" r:id="rId11"/>
    <p:sldId id="311" r:id="rId12"/>
    <p:sldId id="312" r:id="rId13"/>
    <p:sldId id="345" r:id="rId14"/>
    <p:sldId id="263" r:id="rId15"/>
    <p:sldId id="322" r:id="rId16"/>
    <p:sldId id="260" r:id="rId17"/>
    <p:sldId id="337" r:id="rId18"/>
    <p:sldId id="334" r:id="rId19"/>
    <p:sldId id="338" r:id="rId20"/>
    <p:sldId id="341" r:id="rId21"/>
    <p:sldId id="335" r:id="rId22"/>
    <p:sldId id="333" r:id="rId23"/>
    <p:sldId id="336" r:id="rId24"/>
    <p:sldId id="332" r:id="rId25"/>
    <p:sldId id="329" r:id="rId26"/>
    <p:sldId id="331" r:id="rId27"/>
    <p:sldId id="272" r:id="rId28"/>
    <p:sldId id="342" r:id="rId29"/>
    <p:sldId id="343" r:id="rId30"/>
    <p:sldId id="344" r:id="rId31"/>
    <p:sldId id="347" r:id="rId32"/>
    <p:sldId id="346" r:id="rId33"/>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90A8"/>
    <a:srgbClr val="002D73"/>
    <a:srgbClr val="F0F5FA"/>
    <a:srgbClr val="74747A"/>
    <a:srgbClr val="7D7D83"/>
    <a:srgbClr val="505054"/>
    <a:srgbClr val="373739"/>
    <a:srgbClr val="71A7FF"/>
    <a:srgbClr val="0053DA"/>
    <a:srgbClr val="DFE9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52" autoAdjust="0"/>
    <p:restoredTop sz="94627" autoAdjust="0"/>
  </p:normalViewPr>
  <p:slideViewPr>
    <p:cSldViewPr>
      <p:cViewPr varScale="1">
        <p:scale>
          <a:sx n="105" d="100"/>
          <a:sy n="105" d="100"/>
        </p:scale>
        <p:origin x="102" y="25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9" d="100"/>
          <a:sy n="99" d="100"/>
        </p:scale>
        <p:origin x="-354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B97E14B8-612E-43F6-8CFE-9723AEAEF814}" type="datetimeFigureOut">
              <a:rPr lang="en-US" smtClean="0"/>
              <a:t>2/24/2017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020512C-A618-4547-AF92-4F0F3CBEAE8E}" type="slidenum">
              <a:rPr lang="en-US" smtClean="0"/>
              <a:t>‹#›</a:t>
            </a:fld>
            <a:endParaRPr lang="en-US"/>
          </a:p>
        </p:txBody>
      </p:sp>
    </p:spTree>
    <p:extLst>
      <p:ext uri="{BB962C8B-B14F-4D97-AF65-F5344CB8AC3E}">
        <p14:creationId xmlns:p14="http://schemas.microsoft.com/office/powerpoint/2010/main" val="787526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F2C164A-7038-42D0-953C-2EB4816D4C81}" type="datetimeFigureOut">
              <a:rPr lang="en-US" smtClean="0"/>
              <a:t>2/24/2017</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DA9C80-B631-4EC4-8253-F63CFD0157DF}" type="slidenum">
              <a:rPr lang="en-US" smtClean="0"/>
              <a:t>‹#›</a:t>
            </a:fld>
            <a:endParaRPr lang="en-US"/>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5</a:t>
            </a:fld>
            <a:endParaRPr lang="en-US"/>
          </a:p>
        </p:txBody>
      </p:sp>
    </p:spTree>
    <p:extLst>
      <p:ext uri="{BB962C8B-B14F-4D97-AF65-F5344CB8AC3E}">
        <p14:creationId xmlns:p14="http://schemas.microsoft.com/office/powerpoint/2010/main" val="998270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7</a:t>
            </a:fld>
            <a:endParaRPr lang="en-US"/>
          </a:p>
        </p:txBody>
      </p:sp>
    </p:spTree>
    <p:extLst>
      <p:ext uri="{BB962C8B-B14F-4D97-AF65-F5344CB8AC3E}">
        <p14:creationId xmlns:p14="http://schemas.microsoft.com/office/powerpoint/2010/main" val="2202340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8</a:t>
            </a:fld>
            <a:endParaRPr lang="en-US"/>
          </a:p>
        </p:txBody>
      </p:sp>
    </p:spTree>
    <p:extLst>
      <p:ext uri="{BB962C8B-B14F-4D97-AF65-F5344CB8AC3E}">
        <p14:creationId xmlns:p14="http://schemas.microsoft.com/office/powerpoint/2010/main" val="429834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7268" y="4548135"/>
            <a:ext cx="5731651" cy="3721788"/>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10</a:t>
            </a:fld>
            <a:endParaRPr lang="en-US"/>
          </a:p>
        </p:txBody>
      </p:sp>
    </p:spTree>
    <p:extLst>
      <p:ext uri="{BB962C8B-B14F-4D97-AF65-F5344CB8AC3E}">
        <p14:creationId xmlns:p14="http://schemas.microsoft.com/office/powerpoint/2010/main" val="3989384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15</a:t>
            </a:fld>
            <a:endParaRPr lang="en-US"/>
          </a:p>
        </p:txBody>
      </p:sp>
    </p:spTree>
    <p:extLst>
      <p:ext uri="{BB962C8B-B14F-4D97-AF65-F5344CB8AC3E}">
        <p14:creationId xmlns:p14="http://schemas.microsoft.com/office/powerpoint/2010/main" val="1183904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19</a:t>
            </a:fld>
            <a:endParaRPr lang="en-US"/>
          </a:p>
        </p:txBody>
      </p:sp>
    </p:spTree>
    <p:extLst>
      <p:ext uri="{BB962C8B-B14F-4D97-AF65-F5344CB8AC3E}">
        <p14:creationId xmlns:p14="http://schemas.microsoft.com/office/powerpoint/2010/main" val="4250918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21</a:t>
            </a:fld>
            <a:endParaRPr lang="en-US"/>
          </a:p>
        </p:txBody>
      </p:sp>
    </p:spTree>
    <p:extLst>
      <p:ext uri="{BB962C8B-B14F-4D97-AF65-F5344CB8AC3E}">
        <p14:creationId xmlns:p14="http://schemas.microsoft.com/office/powerpoint/2010/main" val="559758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27</a:t>
            </a:fld>
            <a:endParaRPr lang="en-US"/>
          </a:p>
        </p:txBody>
      </p:sp>
    </p:spTree>
    <p:extLst>
      <p:ext uri="{BB962C8B-B14F-4D97-AF65-F5344CB8AC3E}">
        <p14:creationId xmlns:p14="http://schemas.microsoft.com/office/powerpoint/2010/main" val="2348475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28</a:t>
            </a:fld>
            <a:endParaRPr lang="en-US"/>
          </a:p>
        </p:txBody>
      </p:sp>
    </p:spTree>
    <p:extLst>
      <p:ext uri="{BB962C8B-B14F-4D97-AF65-F5344CB8AC3E}">
        <p14:creationId xmlns:p14="http://schemas.microsoft.com/office/powerpoint/2010/main" val="2343637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D0365-0D65-4032-85A6-BECCAB4E9A68}" type="datetimeFigureOut">
              <a:rPr lang="en-US" smtClean="0"/>
              <a:t>2/24/2017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116018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t>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06954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t>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98157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88743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9777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627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7515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CED0365-0D65-4032-85A6-BECCAB4E9A68}" type="datetimeFigureOut">
              <a:rPr lang="en-US" smtClean="0"/>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49852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043001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ED0365-0D65-4032-85A6-BECCAB4E9A68}" type="datetimeFigureOut">
              <a:rPr lang="en-US" smtClean="0"/>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076220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ED0365-0D65-4032-85A6-BECCAB4E9A68}" type="datetimeFigureOut">
              <a:rPr lang="en-US" smtClean="0"/>
              <a:t>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38359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ACED0365-0D65-4032-85A6-BECCAB4E9A68}" type="datetimeFigureOut">
              <a:rPr lang="en-US" smtClean="0"/>
              <a:t>2/24/2017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445502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ACED0365-0D65-4032-85A6-BECCAB4E9A68}" type="datetimeFigureOut">
              <a:rPr lang="en-US" smtClean="0"/>
              <a:t>2/24/2017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40487227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2.jpe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NYSOO_DOH_rgb.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 y="361950"/>
            <a:ext cx="3603190" cy="810768"/>
          </a:xfrm>
          <a:prstGeom prst="rect">
            <a:avLst/>
          </a:prstGeom>
        </p:spPr>
      </p:pic>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AE51E1D-7280-49D6-A2E2-CE63FE17EF16}" type="datetimeFigureOut">
              <a:rPr lang="en-US" smtClean="0"/>
              <a:t>2/24/2017</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a:p>
        </p:txBody>
      </p:sp>
      <p:sp>
        <p:nvSpPr>
          <p:cNvPr id="7" name="Rectangle 6"/>
          <p:cNvSpPr/>
          <p:nvPr userDrawn="1"/>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714750"/>
            <a:ext cx="9144000" cy="762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1"/>
          <p:cNvSpPr txBox="1">
            <a:spLocks/>
          </p:cNvSpPr>
          <p:nvPr userDrawn="1"/>
        </p:nvSpPr>
        <p:spPr>
          <a:xfrm>
            <a:off x="457200" y="3943350"/>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solidFill>
                <a:schemeClr val="bg1"/>
              </a:solidFill>
            </a:endParaRPr>
          </a:p>
        </p:txBody>
      </p:sp>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NYSOO_DOH_rgb.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49453" y="4511417"/>
            <a:ext cx="1713547" cy="385572"/>
          </a:xfrm>
          <a:prstGeom prst="rect">
            <a:avLst/>
          </a:prstGeom>
        </p:spPr>
      </p:pic>
      <p:sp>
        <p:nvSpPr>
          <p:cNvPr id="10" name="Rectangle 9"/>
          <p:cNvSpPr/>
          <p:nvPr userDrawn="1"/>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540453"/>
            <a:ext cx="533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dirty="0">
              <a:solidFill>
                <a:srgbClr val="002D73"/>
              </a:solidFill>
            </a:endParaRPr>
          </a:p>
        </p:txBody>
      </p:sp>
      <p:sp>
        <p:nvSpPr>
          <p:cNvPr id="13"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002D73"/>
                </a:solidFill>
              </a:rPr>
              <a:pPr/>
              <a:t>‹#›</a:t>
            </a:fld>
            <a:endParaRPr lang="en-US" sz="1200" dirty="0">
              <a:solidFill>
                <a:srgbClr val="002D73"/>
              </a:solidFill>
            </a:endParaRPr>
          </a:p>
        </p:txBody>
      </p:sp>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dirty="0"/>
          </a:p>
        </p:txBody>
      </p:sp>
      <p:sp>
        <p:nvSpPr>
          <p:cNvPr id="24"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25" name="Rectangle 24"/>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NYSOO_DOH_rgb.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49453" y="4511417"/>
            <a:ext cx="1713547" cy="385572"/>
          </a:xfrm>
          <a:prstGeom prst="rect">
            <a:avLst/>
          </a:prstGeom>
        </p:spPr>
      </p:pic>
    </p:spTree>
    <p:extLst>
      <p:ext uri="{BB962C8B-B14F-4D97-AF65-F5344CB8AC3E}">
        <p14:creationId xmlns:p14="http://schemas.microsoft.com/office/powerpoint/2010/main" val="3484135281"/>
      </p:ext>
    </p:extLst>
  </p:cSld>
  <p:clrMap bg1="lt1" tx1="dk1" bg2="lt2" tx2="dk2" accent1="accent1" accent2="accent2" accent3="accent3" accent4="accent4" accent5="accent5" accent6="accent6" hlink="hlink" folHlink="folHlink"/>
  <p:sldLayoutIdLst>
    <p:sldLayoutId id="2147483655" r:id="rId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ACED0365-0D65-4032-85A6-BECCAB4E9A68}" type="datetimeFigureOut">
              <a:rPr lang="en-US" smtClean="0"/>
              <a:t>2/24/2017</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t>‹#›</a:t>
            </a:fld>
            <a:endParaRPr lang="en-US"/>
          </a:p>
        </p:txBody>
      </p:sp>
      <p:sp>
        <p:nvSpPr>
          <p:cNvPr id="7" name="Rectangle 6"/>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200" smtClean="0"/>
              <a:pPr/>
              <a:t>February 24, 2017</a:t>
            </a:fld>
            <a:endParaRPr lang="en-US" sz="1200" dirty="0"/>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NYSOO_DOH_rgb.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049453" y="4511417"/>
            <a:ext cx="1713547" cy="385572"/>
          </a:xfrm>
          <a:prstGeom prst="rect">
            <a:avLst/>
          </a:prstGeom>
        </p:spPr>
      </p:pic>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cms.gov/Medicare/Provider-Enrollment-and-Certification/CertificationandComplianc/Downloads/usersguide.pdf"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s://www.cms.gov/Medicare/Provider-Enrollment-and-Certification/CertificationandComplianc/Downloads/Improvements-NHC-April-2016.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s://www.cms.gov/Medicare/Provider-Enrollment-and-Certification/CertificationandComplianc/Downloads/Improvements-NHC-April-2016.pdf"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www.cms.gov/Medicare/Quality-Initiatives-Patient-Assessment-Instruments/NursingHomeQualityInits/Downloads/MDS-30-QM-Users-Manual-V90.pdf"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57200" y="1809750"/>
            <a:ext cx="7696200" cy="1384995"/>
          </a:xfrm>
          <a:prstGeom prst="rect">
            <a:avLst/>
          </a:prstGeom>
          <a:noFill/>
          <a:ln>
            <a:noFill/>
          </a:ln>
        </p:spPr>
        <p:txBody>
          <a:bodyPr wrap="square" rtlCol="0">
            <a:spAutoFit/>
          </a:bodyPr>
          <a:lstStyle/>
          <a:p>
            <a:r>
              <a:rPr lang="en-US" sz="2800" b="1" dirty="0">
                <a:solidFill>
                  <a:srgbClr val="002D73"/>
                </a:solidFill>
                <a:latin typeface="Arial" panose="020B0604020202020204" pitchFamily="34" charset="0"/>
                <a:cs typeface="Arial" panose="020B0604020202020204" pitchFamily="34" charset="0"/>
              </a:rPr>
              <a:t>New York State 2016 Nursing Home Quality Initiative </a:t>
            </a:r>
            <a:r>
              <a:rPr lang="en-US" sz="2800" b="1" dirty="0">
                <a:solidFill>
                  <a:srgbClr val="002060"/>
                </a:solidFill>
                <a:latin typeface="Arial" panose="020B0604020202020204" pitchFamily="34" charset="0"/>
                <a:cs typeface="Arial" panose="020B0604020202020204" pitchFamily="34" charset="0"/>
              </a:rPr>
              <a:t>Results and 2017 Proposals</a:t>
            </a:r>
          </a:p>
          <a:p>
            <a:endParaRPr lang="en-US" sz="2800" b="1" dirty="0">
              <a:solidFill>
                <a:srgbClr val="002D73"/>
              </a:solidFill>
              <a:latin typeface="Arial" panose="020B0604020202020204" pitchFamily="34" charset="0"/>
              <a:cs typeface="Arial" panose="020B0604020202020204" pitchFamily="34" charset="0"/>
            </a:endParaRPr>
          </a:p>
        </p:txBody>
      </p:sp>
      <p:sp>
        <p:nvSpPr>
          <p:cNvPr id="7" name="TextBox 6"/>
          <p:cNvSpPr txBox="1"/>
          <p:nvPr/>
        </p:nvSpPr>
        <p:spPr>
          <a:xfrm>
            <a:off x="457200" y="2876550"/>
            <a:ext cx="5791200" cy="584775"/>
          </a:xfrm>
          <a:prstGeom prst="rect">
            <a:avLst/>
          </a:prstGeom>
          <a:noFill/>
          <a:ln>
            <a:noFill/>
          </a:ln>
        </p:spPr>
        <p:txBody>
          <a:bodyPr wrap="square" rtlCol="0">
            <a:spAutoFit/>
          </a:bodyPr>
          <a:lstStyle/>
          <a:p>
            <a:r>
              <a:rPr lang="en-US" sz="1600" b="1" dirty="0">
                <a:latin typeface="Arial" panose="020B0604020202020204" pitchFamily="34" charset="0"/>
                <a:cs typeface="Arial" panose="020B0604020202020204" pitchFamily="34" charset="0"/>
              </a:rPr>
              <a:t>New York State Department of Health</a:t>
            </a:r>
          </a:p>
          <a:p>
            <a:r>
              <a:rPr lang="en-US" sz="1600" b="1" dirty="0">
                <a:latin typeface="Arial" panose="020B0604020202020204" pitchFamily="34" charset="0"/>
                <a:cs typeface="Arial" panose="020B0604020202020204" pitchFamily="34" charset="0"/>
              </a:rPr>
              <a:t>February 24, 2017</a:t>
            </a:r>
          </a:p>
        </p:txBody>
      </p:sp>
    </p:spTree>
    <p:extLst>
      <p:ext uri="{BB962C8B-B14F-4D97-AF65-F5344CB8AC3E}">
        <p14:creationId xmlns:p14="http://schemas.microsoft.com/office/powerpoint/2010/main" val="206780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5928" y="-76806"/>
            <a:ext cx="8686800" cy="523220"/>
          </a:xfrm>
          <a:prstGeom prst="rect">
            <a:avLst/>
          </a:prstGeom>
          <a:noFill/>
          <a:ln>
            <a:noFill/>
          </a:ln>
        </p:spPr>
        <p:txBody>
          <a:bodyPr wrap="square" rtlCol="0">
            <a:spAutoFit/>
          </a:bodyPr>
          <a:lstStyle/>
          <a:p>
            <a:r>
              <a:rPr lang="en-US" sz="2800" b="1" dirty="0">
                <a:solidFill>
                  <a:schemeClr val="bg1"/>
                </a:solidFill>
                <a:latin typeface="Arial" panose="020B0604020202020204" pitchFamily="34" charset="0"/>
                <a:cs typeface="Arial" panose="020B0604020202020204" pitchFamily="34" charset="0"/>
              </a:rPr>
              <a:t>2016 NHQI Measure Statistics </a:t>
            </a:r>
          </a:p>
        </p:txBody>
      </p:sp>
      <p:sp>
        <p:nvSpPr>
          <p:cNvPr id="17" name="Slide Number Placeholder 3"/>
          <p:cNvSpPr txBox="1">
            <a:spLocks/>
          </p:cNvSpPr>
          <p:nvPr/>
        </p:nvSpPr>
        <p:spPr>
          <a:xfrm>
            <a:off x="8531788" y="5648960"/>
            <a:ext cx="548640" cy="396240"/>
          </a:xfrm>
          <a:prstGeom prst="bracketPair">
            <a:avLst>
              <a:gd name="adj" fmla="val 17949"/>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14A16C9-E1C8-4D45-90F9-7ADF3D94569A}" type="slidenum">
              <a:rPr lang="en-US" sz="1000">
                <a:latin typeface="Arial" panose="020B0604020202020204" pitchFamily="34" charset="0"/>
                <a:cs typeface="Arial" panose="020B0604020202020204" pitchFamily="34" charset="0"/>
              </a:rPr>
              <a:pPr/>
              <a:t>10</a:t>
            </a:fld>
            <a:endParaRPr lang="en-US" sz="100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524291046"/>
              </p:ext>
            </p:extLst>
          </p:nvPr>
        </p:nvGraphicFramePr>
        <p:xfrm>
          <a:off x="304801" y="784975"/>
          <a:ext cx="7955280" cy="1186127"/>
        </p:xfrm>
        <a:graphic>
          <a:graphicData uri="http://schemas.openxmlformats.org/drawingml/2006/table">
            <a:tbl>
              <a:tblPr>
                <a:effectLst/>
                <a:tableStyleId>{3C2FFA5D-87B4-456A-9821-1D502468CF0F}</a:tableStyleId>
              </a:tblPr>
              <a:tblGrid>
                <a:gridCol w="3474720">
                  <a:extLst>
                    <a:ext uri="{9D8B030D-6E8A-4147-A177-3AD203B41FA5}">
                      <a16:colId xmlns:a16="http://schemas.microsoft.com/office/drawing/2014/main" val="20000"/>
                    </a:ext>
                  </a:extLst>
                </a:gridCol>
                <a:gridCol w="320040">
                  <a:extLst>
                    <a:ext uri="{9D8B030D-6E8A-4147-A177-3AD203B41FA5}">
                      <a16:colId xmlns:a16="http://schemas.microsoft.com/office/drawing/2014/main" val="4235459657"/>
                    </a:ext>
                  </a:extLst>
                </a:gridCol>
                <a:gridCol w="320040">
                  <a:extLst>
                    <a:ext uri="{9D8B030D-6E8A-4147-A177-3AD203B41FA5}">
                      <a16:colId xmlns:a16="http://schemas.microsoft.com/office/drawing/2014/main" val="213096062"/>
                    </a:ext>
                  </a:extLst>
                </a:gridCol>
                <a:gridCol w="320040">
                  <a:extLst>
                    <a:ext uri="{9D8B030D-6E8A-4147-A177-3AD203B41FA5}">
                      <a16:colId xmlns:a16="http://schemas.microsoft.com/office/drawing/2014/main" val="20001"/>
                    </a:ext>
                  </a:extLst>
                </a:gridCol>
                <a:gridCol w="320040">
                  <a:extLst>
                    <a:ext uri="{9D8B030D-6E8A-4147-A177-3AD203B41FA5}">
                      <a16:colId xmlns:a16="http://schemas.microsoft.com/office/drawing/2014/main" val="20002"/>
                    </a:ext>
                  </a:extLst>
                </a:gridCol>
                <a:gridCol w="320040">
                  <a:extLst>
                    <a:ext uri="{9D8B030D-6E8A-4147-A177-3AD203B41FA5}">
                      <a16:colId xmlns:a16="http://schemas.microsoft.com/office/drawing/2014/main" val="20003"/>
                    </a:ext>
                  </a:extLst>
                </a:gridCol>
                <a:gridCol w="320040">
                  <a:extLst>
                    <a:ext uri="{9D8B030D-6E8A-4147-A177-3AD203B41FA5}">
                      <a16:colId xmlns:a16="http://schemas.microsoft.com/office/drawing/2014/main" val="20004"/>
                    </a:ext>
                  </a:extLst>
                </a:gridCol>
                <a:gridCol w="320040">
                  <a:extLst>
                    <a:ext uri="{9D8B030D-6E8A-4147-A177-3AD203B41FA5}">
                      <a16:colId xmlns:a16="http://schemas.microsoft.com/office/drawing/2014/main" val="20005"/>
                    </a:ext>
                  </a:extLst>
                </a:gridCol>
                <a:gridCol w="320040">
                  <a:extLst>
                    <a:ext uri="{9D8B030D-6E8A-4147-A177-3AD203B41FA5}">
                      <a16:colId xmlns:a16="http://schemas.microsoft.com/office/drawing/2014/main" val="20006"/>
                    </a:ext>
                  </a:extLst>
                </a:gridCol>
                <a:gridCol w="320040">
                  <a:extLst>
                    <a:ext uri="{9D8B030D-6E8A-4147-A177-3AD203B41FA5}">
                      <a16:colId xmlns:a16="http://schemas.microsoft.com/office/drawing/2014/main" val="20007"/>
                    </a:ext>
                  </a:extLst>
                </a:gridCol>
                <a:gridCol w="320040">
                  <a:extLst>
                    <a:ext uri="{9D8B030D-6E8A-4147-A177-3AD203B41FA5}">
                      <a16:colId xmlns:a16="http://schemas.microsoft.com/office/drawing/2014/main" val="20008"/>
                    </a:ext>
                  </a:extLst>
                </a:gridCol>
                <a:gridCol w="320040">
                  <a:extLst>
                    <a:ext uri="{9D8B030D-6E8A-4147-A177-3AD203B41FA5}">
                      <a16:colId xmlns:a16="http://schemas.microsoft.com/office/drawing/2014/main" val="20009"/>
                    </a:ext>
                  </a:extLst>
                </a:gridCol>
                <a:gridCol w="320040">
                  <a:extLst>
                    <a:ext uri="{9D8B030D-6E8A-4147-A177-3AD203B41FA5}">
                      <a16:colId xmlns:a16="http://schemas.microsoft.com/office/drawing/2014/main" val="20010"/>
                    </a:ext>
                  </a:extLst>
                </a:gridCol>
                <a:gridCol w="320040">
                  <a:extLst>
                    <a:ext uri="{9D8B030D-6E8A-4147-A177-3AD203B41FA5}">
                      <a16:colId xmlns:a16="http://schemas.microsoft.com/office/drawing/2014/main" val="20011"/>
                    </a:ext>
                  </a:extLst>
                </a:gridCol>
                <a:gridCol w="320040">
                  <a:extLst>
                    <a:ext uri="{9D8B030D-6E8A-4147-A177-3AD203B41FA5}">
                      <a16:colId xmlns:a16="http://schemas.microsoft.com/office/drawing/2014/main" val="20012"/>
                    </a:ext>
                  </a:extLst>
                </a:gridCol>
              </a:tblGrid>
              <a:tr h="274320">
                <a:tc rowSpan="2">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Measures</a:t>
                      </a:r>
                      <a:endParaRPr lang="en-US" sz="900" b="1" u="none" strike="noStrike" baseline="0" dirty="0">
                        <a:solidFill>
                          <a:schemeClr val="bg1"/>
                        </a:solidFill>
                        <a:effectLst/>
                        <a:latin typeface="Arial" panose="020B0604020202020204" pitchFamily="34" charset="0"/>
                        <a:cs typeface="Arial" panose="020B0604020202020204" pitchFamily="34" charset="0"/>
                      </a:endParaRPr>
                    </a:p>
                    <a:p>
                      <a:pPr algn="ctr" fontAlgn="b"/>
                      <a:r>
                        <a:rPr lang="en-US" sz="900" b="1" u="none" strike="noStrike" baseline="0" dirty="0">
                          <a:solidFill>
                            <a:schemeClr val="bg1"/>
                          </a:solidFill>
                          <a:effectLst/>
                          <a:latin typeface="Arial" panose="020B0604020202020204" pitchFamily="34" charset="0"/>
                          <a:cs typeface="Arial" panose="020B0604020202020204" pitchFamily="34" charset="0"/>
                        </a:rPr>
                        <a:t>Higher Rate is Better</a:t>
                      </a:r>
                      <a:endParaRPr lang="en-US" sz="7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gridSpan="2">
                  <a:txBody>
                    <a:bodyPr/>
                    <a:lstStyle/>
                    <a:p>
                      <a:pPr algn="ctr" rtl="0" fontAlgn="b"/>
                      <a:r>
                        <a:rPr lang="en-US" sz="800" b="1" u="none" strike="noStrike" dirty="0">
                          <a:solidFill>
                            <a:schemeClr val="bg1"/>
                          </a:solidFill>
                          <a:effectLst/>
                          <a:latin typeface="Arial" panose="020B0604020202020204" pitchFamily="34" charset="0"/>
                          <a:cs typeface="Arial" panose="020B0604020202020204" pitchFamily="34" charset="0"/>
                        </a:rPr>
                        <a:t>Statewide Average</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6522" marR="6522" marT="6522" marB="0" anchor="ctr">
                    <a:solidFill>
                      <a:srgbClr val="002060"/>
                    </a:solidFill>
                  </a:tcPr>
                </a:tc>
                <a:tc hMerge="1">
                  <a:txBody>
                    <a:bodyPr/>
                    <a:lstStyle/>
                    <a:p>
                      <a:pPr algn="ctr" rtl="0" fontAlgn="b"/>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6522" marR="6522" marT="6522" marB="0" anchor="ctr">
                    <a:solidFill>
                      <a:srgbClr val="002D73"/>
                    </a:solidFill>
                  </a:tcPr>
                </a:tc>
                <a:tc gridSpan="2">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P100 (max)</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hMerge="1">
                  <a:txBody>
                    <a:bodyPr/>
                    <a:lstStyle/>
                    <a:p>
                      <a:pPr algn="ctr" fontAlgn="b"/>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D73"/>
                    </a:solidFill>
                  </a:tcPr>
                </a:tc>
                <a:tc gridSpan="2">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P80</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hMerge="1">
                  <a:txBody>
                    <a:bodyPr/>
                    <a:lstStyle/>
                    <a:p>
                      <a:pPr algn="ctr" fontAlgn="b"/>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D73"/>
                    </a:solidFill>
                  </a:tcPr>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800" b="1" u="none" strike="noStrike" dirty="0">
                          <a:solidFill>
                            <a:schemeClr val="bg1"/>
                          </a:solidFill>
                          <a:effectLst/>
                          <a:latin typeface="Arial" panose="020B0604020202020204" pitchFamily="34" charset="0"/>
                          <a:cs typeface="Arial" panose="020B0604020202020204" pitchFamily="34" charset="0"/>
                        </a:rPr>
                        <a:t>P60</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D73"/>
                    </a:solidFill>
                  </a:tcPr>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800" b="1" u="none" strike="noStrike" dirty="0">
                          <a:solidFill>
                            <a:schemeClr val="bg1"/>
                          </a:solidFill>
                          <a:effectLst/>
                          <a:latin typeface="Arial" panose="020B0604020202020204" pitchFamily="34" charset="0"/>
                          <a:cs typeface="Arial" panose="020B0604020202020204" pitchFamily="34" charset="0"/>
                        </a:rPr>
                        <a:t>P40</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D73"/>
                    </a:solidFill>
                  </a:tcPr>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800" b="1" u="none" strike="noStrike" dirty="0">
                          <a:solidFill>
                            <a:schemeClr val="bg1"/>
                          </a:solidFill>
                          <a:effectLst/>
                          <a:latin typeface="Arial" panose="020B0604020202020204" pitchFamily="34" charset="0"/>
                          <a:cs typeface="Arial" panose="020B0604020202020204" pitchFamily="34" charset="0"/>
                        </a:rPr>
                        <a:t>P20</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D73"/>
                    </a:solidFill>
                  </a:tcPr>
                </a:tc>
                <a:tc gridSpan="2">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P0 (min)</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hMerge="1">
                  <a:txBody>
                    <a:bodyPr/>
                    <a:lstStyle/>
                    <a:p>
                      <a:pPr algn="ctr" fontAlgn="b"/>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D73"/>
                    </a:solidFill>
                  </a:tcPr>
                </a:tc>
                <a:extLst>
                  <a:ext uri="{0D108BD9-81ED-4DB2-BD59-A6C34878D82A}">
                    <a16:rowId xmlns:a16="http://schemas.microsoft.com/office/drawing/2014/main" val="10000"/>
                  </a:ext>
                </a:extLst>
              </a:tr>
              <a:tr h="180287">
                <a:tc vMerge="1">
                  <a:txBody>
                    <a:bodyPr/>
                    <a:lstStyle/>
                    <a:p>
                      <a:endParaRPr lang="en-US"/>
                    </a:p>
                  </a:txBody>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2016</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2015</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2016</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2015</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2016</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2015</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2016</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2015</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2016</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2015</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2016</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2015</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2016</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2015</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extLst>
                  <a:ext uri="{0D108BD9-81ED-4DB2-BD59-A6C34878D82A}">
                    <a16:rowId xmlns:a16="http://schemas.microsoft.com/office/drawing/2014/main" val="10001"/>
                  </a:ext>
                </a:extLst>
              </a:tr>
              <a:tr h="182880">
                <a:tc>
                  <a:txBody>
                    <a:bodyPr/>
                    <a:lstStyle/>
                    <a:p>
                      <a:pPr algn="l" fontAlgn="b"/>
                      <a:r>
                        <a:rPr lang="en-US" sz="700" u="none" strike="noStrike" dirty="0">
                          <a:effectLst/>
                          <a:latin typeface="Arial" panose="020B0604020202020204" pitchFamily="34" charset="0"/>
                          <a:cs typeface="Arial" panose="020B0604020202020204" pitchFamily="34" charset="0"/>
                        </a:rPr>
                        <a:t>Overall score</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50.1</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49.3</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86.2</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89</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60</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60</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53</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52</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46</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45</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39</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38.9</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9</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19</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10002"/>
                  </a:ext>
                </a:extLst>
              </a:tr>
              <a:tr h="182880">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residents who received the pneumococcal vaccine </a:t>
                      </a:r>
                      <a:r>
                        <a:rPr lang="en-US" sz="700" u="none" strike="noStrike" baseline="0" dirty="0">
                          <a:effectLst/>
                          <a:latin typeface="Arial" panose="020B0604020202020204" pitchFamily="34" charset="0"/>
                          <a:cs typeface="Arial" panose="020B0604020202020204" pitchFamily="34" charset="0"/>
                        </a:rPr>
                        <a:t> </a:t>
                      </a:r>
                      <a:endParaRPr lang="en-US" sz="700" b="1"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82</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83.6</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100</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100</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92</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93</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87</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88</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81</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83</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74</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75</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24</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6522" marR="6522" marT="6522"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33</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6522" marR="6522" marT="6522" marB="0" anchor="b">
                    <a:solidFill>
                      <a:schemeClr val="bg1"/>
                    </a:solidFill>
                  </a:tcPr>
                </a:tc>
                <a:extLst>
                  <a:ext uri="{0D108BD9-81ED-4DB2-BD59-A6C34878D82A}">
                    <a16:rowId xmlns:a16="http://schemas.microsoft.com/office/drawing/2014/main" val="10003"/>
                  </a:ext>
                </a:extLst>
              </a:tr>
              <a:tr h="182880">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residents who received the seasonal influenza vaccine</a:t>
                      </a:r>
                      <a:endParaRPr lang="en-US" sz="700" b="1"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83</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84</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100</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100</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92</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91</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87</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87</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83</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83</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77</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78</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47</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6522" marR="6522" marT="6522"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50</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6522" marR="6522" marT="6522" marB="0" anchor="b">
                    <a:solidFill>
                      <a:schemeClr val="bg1"/>
                    </a:solidFill>
                  </a:tcPr>
                </a:tc>
                <a:extLst>
                  <a:ext uri="{0D108BD9-81ED-4DB2-BD59-A6C34878D82A}">
                    <a16:rowId xmlns:a16="http://schemas.microsoft.com/office/drawing/2014/main" val="10004"/>
                  </a:ext>
                </a:extLst>
              </a:tr>
              <a:tr h="182880">
                <a:tc>
                  <a:txBody>
                    <a:bodyPr/>
                    <a:lstStyle/>
                    <a:p>
                      <a:pPr algn="l" fontAlgn="b"/>
                      <a:r>
                        <a:rPr lang="en-US" sz="700" u="none" strike="noStrike" dirty="0">
                          <a:effectLst/>
                          <a:latin typeface="Arial" panose="020B0604020202020204" pitchFamily="34" charset="0"/>
                          <a:cs typeface="Arial" panose="020B0604020202020204" pitchFamily="34" charset="0"/>
                        </a:rPr>
                        <a:t>Rate of staff hours per day</a:t>
                      </a:r>
                      <a:endParaRPr lang="en-US" sz="7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3.4</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3.5</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12.5</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9.9</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3.1</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3.2</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2.8</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2.8</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2.5</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2.6</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2.3</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2.3</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0</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0</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10005"/>
                  </a:ext>
                </a:extLst>
              </a:tr>
            </a:tbl>
          </a:graphicData>
        </a:graphic>
      </p:graphicFrame>
      <p:sp>
        <p:nvSpPr>
          <p:cNvPr id="19" name="Down Arrow Callout 18"/>
          <p:cNvSpPr/>
          <p:nvPr/>
        </p:nvSpPr>
        <p:spPr>
          <a:xfrm>
            <a:off x="4859868" y="415135"/>
            <a:ext cx="408233" cy="473016"/>
          </a:xfrm>
          <a:prstGeom prst="downArrowCallout">
            <a:avLst/>
          </a:prstGeom>
          <a:solidFill>
            <a:srgbClr val="7030A0"/>
          </a:solidFill>
          <a:ln>
            <a:solidFill>
              <a:srgbClr val="7030A0"/>
            </a:solid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sz="800" dirty="0">
              <a:latin typeface="Arial" panose="020B0604020202020204" pitchFamily="34" charset="0"/>
              <a:cs typeface="Arial" panose="020B0604020202020204" pitchFamily="34" charset="0"/>
            </a:endParaRPr>
          </a:p>
        </p:txBody>
      </p:sp>
      <p:sp>
        <p:nvSpPr>
          <p:cNvPr id="23" name="Down Arrow Callout 22"/>
          <p:cNvSpPr/>
          <p:nvPr/>
        </p:nvSpPr>
        <p:spPr>
          <a:xfrm>
            <a:off x="5499588" y="411196"/>
            <a:ext cx="408233" cy="473016"/>
          </a:xfrm>
          <a:prstGeom prst="downArrowCallout">
            <a:avLst/>
          </a:prstGeom>
          <a:solidFill>
            <a:srgbClr val="7030A0"/>
          </a:solidFill>
          <a:ln>
            <a:solidFill>
              <a:srgbClr val="7030A0"/>
            </a:solid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b="1" dirty="0"/>
          </a:p>
        </p:txBody>
      </p:sp>
      <p:sp>
        <p:nvSpPr>
          <p:cNvPr id="24" name="Down Arrow Callout 23"/>
          <p:cNvSpPr/>
          <p:nvPr/>
        </p:nvSpPr>
        <p:spPr>
          <a:xfrm>
            <a:off x="6126706" y="422334"/>
            <a:ext cx="408233" cy="473016"/>
          </a:xfrm>
          <a:prstGeom prst="downArrowCallout">
            <a:avLst/>
          </a:prstGeom>
          <a:solidFill>
            <a:srgbClr val="7030A0"/>
          </a:solidFill>
          <a:ln>
            <a:solidFill>
              <a:srgbClr val="7030A0"/>
            </a:solid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25" name="Down Arrow Callout 24"/>
          <p:cNvSpPr/>
          <p:nvPr/>
        </p:nvSpPr>
        <p:spPr>
          <a:xfrm>
            <a:off x="6776515" y="422334"/>
            <a:ext cx="408233" cy="473016"/>
          </a:xfrm>
          <a:prstGeom prst="downArrowCallout">
            <a:avLst/>
          </a:prstGeom>
          <a:solidFill>
            <a:srgbClr val="7030A0"/>
          </a:solidFill>
          <a:ln>
            <a:solidFill>
              <a:srgbClr val="7030A0"/>
            </a:solid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26" name="Down Arrow Callout 25"/>
          <p:cNvSpPr/>
          <p:nvPr/>
        </p:nvSpPr>
        <p:spPr>
          <a:xfrm>
            <a:off x="7413188" y="422334"/>
            <a:ext cx="408233" cy="473016"/>
          </a:xfrm>
          <a:prstGeom prst="downArrowCallout">
            <a:avLst/>
          </a:prstGeom>
          <a:solidFill>
            <a:srgbClr val="7030A0"/>
          </a:solidFill>
          <a:ln>
            <a:solidFill>
              <a:srgbClr val="7030A0"/>
            </a:solid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2" name="TextBox 1"/>
          <p:cNvSpPr txBox="1"/>
          <p:nvPr/>
        </p:nvSpPr>
        <p:spPr>
          <a:xfrm>
            <a:off x="4761770" y="402608"/>
            <a:ext cx="604427" cy="338554"/>
          </a:xfrm>
          <a:prstGeom prst="rect">
            <a:avLst/>
          </a:prstGeom>
          <a:noFill/>
        </p:spPr>
        <p:txBody>
          <a:bodyPr wrap="square" rtlCol="0">
            <a:spAutoFit/>
          </a:bodyPr>
          <a:lstStyle/>
          <a:p>
            <a:pPr algn="ctr"/>
            <a:r>
              <a:rPr lang="en-US" sz="800" b="1" dirty="0">
                <a:solidFill>
                  <a:schemeClr val="bg1"/>
                </a:solidFill>
                <a:latin typeface="Arial" panose="020B0604020202020204" pitchFamily="34" charset="0"/>
                <a:cs typeface="Arial" panose="020B0604020202020204" pitchFamily="34" charset="0"/>
              </a:rPr>
              <a:t>1</a:t>
            </a:r>
            <a:r>
              <a:rPr lang="en-US" sz="800" b="1" baseline="30000" dirty="0">
                <a:solidFill>
                  <a:schemeClr val="bg1"/>
                </a:solidFill>
                <a:latin typeface="Arial" panose="020B0604020202020204" pitchFamily="34" charset="0"/>
                <a:cs typeface="Arial" panose="020B0604020202020204" pitchFamily="34" charset="0"/>
              </a:rPr>
              <a:t>st</a:t>
            </a:r>
            <a:r>
              <a:rPr lang="en-US" sz="800" b="1" dirty="0">
                <a:solidFill>
                  <a:schemeClr val="bg1"/>
                </a:solidFill>
                <a:latin typeface="Arial" panose="020B0604020202020204" pitchFamily="34" charset="0"/>
                <a:cs typeface="Arial" panose="020B0604020202020204" pitchFamily="34" charset="0"/>
              </a:rPr>
              <a:t> Quintile</a:t>
            </a:r>
          </a:p>
        </p:txBody>
      </p:sp>
      <p:sp>
        <p:nvSpPr>
          <p:cNvPr id="28" name="TextBox 27"/>
          <p:cNvSpPr txBox="1"/>
          <p:nvPr/>
        </p:nvSpPr>
        <p:spPr>
          <a:xfrm>
            <a:off x="6038609" y="407092"/>
            <a:ext cx="604427" cy="338554"/>
          </a:xfrm>
          <a:prstGeom prst="rect">
            <a:avLst/>
          </a:prstGeom>
          <a:noFill/>
        </p:spPr>
        <p:txBody>
          <a:bodyPr wrap="square" rtlCol="0">
            <a:spAutoFit/>
          </a:bodyPr>
          <a:lstStyle/>
          <a:p>
            <a:pPr algn="ctr"/>
            <a:r>
              <a:rPr lang="en-US" sz="800" b="1" dirty="0">
                <a:solidFill>
                  <a:schemeClr val="bg1"/>
                </a:solidFill>
                <a:latin typeface="Arial" panose="020B0604020202020204" pitchFamily="34" charset="0"/>
                <a:cs typeface="Arial" panose="020B0604020202020204" pitchFamily="34" charset="0"/>
              </a:rPr>
              <a:t>3</a:t>
            </a:r>
            <a:r>
              <a:rPr lang="en-US" sz="800" b="1" baseline="30000" dirty="0">
                <a:solidFill>
                  <a:schemeClr val="bg1"/>
                </a:solidFill>
                <a:latin typeface="Arial" panose="020B0604020202020204" pitchFamily="34" charset="0"/>
                <a:cs typeface="Arial" panose="020B0604020202020204" pitchFamily="34" charset="0"/>
              </a:rPr>
              <a:t>rd</a:t>
            </a:r>
            <a:r>
              <a:rPr lang="en-US" sz="800" b="1" dirty="0">
                <a:solidFill>
                  <a:schemeClr val="bg1"/>
                </a:solidFill>
                <a:latin typeface="Arial" panose="020B0604020202020204" pitchFamily="34" charset="0"/>
                <a:cs typeface="Arial" panose="020B0604020202020204" pitchFamily="34" charset="0"/>
              </a:rPr>
              <a:t> Quintile</a:t>
            </a:r>
          </a:p>
        </p:txBody>
      </p:sp>
      <p:sp>
        <p:nvSpPr>
          <p:cNvPr id="30" name="TextBox 29"/>
          <p:cNvSpPr txBox="1"/>
          <p:nvPr/>
        </p:nvSpPr>
        <p:spPr>
          <a:xfrm>
            <a:off x="5395731" y="402857"/>
            <a:ext cx="604427" cy="338554"/>
          </a:xfrm>
          <a:prstGeom prst="rect">
            <a:avLst/>
          </a:prstGeom>
          <a:noFill/>
        </p:spPr>
        <p:txBody>
          <a:bodyPr wrap="square" rtlCol="0">
            <a:spAutoFit/>
          </a:bodyPr>
          <a:lstStyle/>
          <a:p>
            <a:pPr algn="ctr"/>
            <a:r>
              <a:rPr lang="en-US" sz="800" b="1" dirty="0">
                <a:solidFill>
                  <a:schemeClr val="bg1"/>
                </a:solidFill>
                <a:latin typeface="Arial" panose="020B0604020202020204" pitchFamily="34" charset="0"/>
                <a:cs typeface="Arial" panose="020B0604020202020204" pitchFamily="34" charset="0"/>
              </a:rPr>
              <a:t>2</a:t>
            </a:r>
            <a:r>
              <a:rPr lang="en-US" sz="800" b="1" baseline="30000" dirty="0">
                <a:solidFill>
                  <a:schemeClr val="bg1"/>
                </a:solidFill>
                <a:latin typeface="Arial" panose="020B0604020202020204" pitchFamily="34" charset="0"/>
                <a:cs typeface="Arial" panose="020B0604020202020204" pitchFamily="34" charset="0"/>
              </a:rPr>
              <a:t>nd</a:t>
            </a:r>
            <a:r>
              <a:rPr lang="en-US" sz="800" b="1" dirty="0">
                <a:solidFill>
                  <a:schemeClr val="bg1"/>
                </a:solidFill>
                <a:latin typeface="Arial" panose="020B0604020202020204" pitchFamily="34" charset="0"/>
                <a:cs typeface="Arial" panose="020B0604020202020204" pitchFamily="34" charset="0"/>
              </a:rPr>
              <a:t>  Quintile</a:t>
            </a:r>
          </a:p>
        </p:txBody>
      </p:sp>
      <p:sp>
        <p:nvSpPr>
          <p:cNvPr id="31" name="TextBox 30"/>
          <p:cNvSpPr txBox="1"/>
          <p:nvPr/>
        </p:nvSpPr>
        <p:spPr>
          <a:xfrm>
            <a:off x="6675282" y="407092"/>
            <a:ext cx="604427" cy="338554"/>
          </a:xfrm>
          <a:prstGeom prst="rect">
            <a:avLst/>
          </a:prstGeom>
          <a:noFill/>
        </p:spPr>
        <p:txBody>
          <a:bodyPr wrap="square" rtlCol="0">
            <a:spAutoFit/>
          </a:bodyPr>
          <a:lstStyle/>
          <a:p>
            <a:pPr algn="ctr"/>
            <a:r>
              <a:rPr lang="en-US" sz="800" b="1" dirty="0">
                <a:solidFill>
                  <a:schemeClr val="bg1"/>
                </a:solidFill>
                <a:latin typeface="Arial" panose="020B0604020202020204" pitchFamily="34" charset="0"/>
                <a:cs typeface="Arial" panose="020B0604020202020204" pitchFamily="34" charset="0"/>
              </a:rPr>
              <a:t>4</a:t>
            </a:r>
            <a:r>
              <a:rPr lang="en-US" sz="800" b="1" baseline="30000" dirty="0">
                <a:solidFill>
                  <a:schemeClr val="bg1"/>
                </a:solidFill>
                <a:latin typeface="Arial" panose="020B0604020202020204" pitchFamily="34" charset="0"/>
                <a:cs typeface="Arial" panose="020B0604020202020204" pitchFamily="34" charset="0"/>
              </a:rPr>
              <a:t>th</a:t>
            </a:r>
            <a:r>
              <a:rPr lang="en-US" sz="800" b="1" dirty="0">
                <a:solidFill>
                  <a:schemeClr val="bg1"/>
                </a:solidFill>
                <a:latin typeface="Arial" panose="020B0604020202020204" pitchFamily="34" charset="0"/>
                <a:cs typeface="Arial" panose="020B0604020202020204" pitchFamily="34" charset="0"/>
              </a:rPr>
              <a:t>  Quintile</a:t>
            </a:r>
          </a:p>
        </p:txBody>
      </p:sp>
      <p:sp>
        <p:nvSpPr>
          <p:cNvPr id="32" name="TextBox 31"/>
          <p:cNvSpPr txBox="1"/>
          <p:nvPr/>
        </p:nvSpPr>
        <p:spPr>
          <a:xfrm>
            <a:off x="7328427" y="407092"/>
            <a:ext cx="604427" cy="338554"/>
          </a:xfrm>
          <a:prstGeom prst="rect">
            <a:avLst/>
          </a:prstGeom>
          <a:noFill/>
        </p:spPr>
        <p:txBody>
          <a:bodyPr wrap="square" rtlCol="0">
            <a:spAutoFit/>
          </a:bodyPr>
          <a:lstStyle/>
          <a:p>
            <a:pPr algn="ctr"/>
            <a:r>
              <a:rPr lang="en-US" sz="800" b="1" dirty="0">
                <a:solidFill>
                  <a:schemeClr val="bg1"/>
                </a:solidFill>
                <a:latin typeface="Arial" panose="020B0604020202020204" pitchFamily="34" charset="0"/>
                <a:cs typeface="Arial" panose="020B0604020202020204" pitchFamily="34" charset="0"/>
              </a:rPr>
              <a:t>5</a:t>
            </a:r>
            <a:r>
              <a:rPr lang="en-US" sz="800" b="1" baseline="30000" dirty="0">
                <a:solidFill>
                  <a:schemeClr val="bg1"/>
                </a:solidFill>
                <a:latin typeface="Arial" panose="020B0604020202020204" pitchFamily="34" charset="0"/>
                <a:cs typeface="Arial" panose="020B0604020202020204" pitchFamily="34" charset="0"/>
              </a:rPr>
              <a:t>th</a:t>
            </a:r>
            <a:r>
              <a:rPr lang="en-US" sz="800" b="1" dirty="0">
                <a:solidFill>
                  <a:schemeClr val="bg1"/>
                </a:solidFill>
                <a:latin typeface="Arial" panose="020B0604020202020204" pitchFamily="34" charset="0"/>
                <a:cs typeface="Arial" panose="020B0604020202020204" pitchFamily="34" charset="0"/>
              </a:rPr>
              <a:t>  Quintile</a:t>
            </a:r>
          </a:p>
        </p:txBody>
      </p:sp>
      <p:graphicFrame>
        <p:nvGraphicFramePr>
          <p:cNvPr id="35" name="Table 34"/>
          <p:cNvGraphicFramePr>
            <a:graphicFrameLocks noGrp="1"/>
          </p:cNvGraphicFramePr>
          <p:nvPr>
            <p:extLst>
              <p:ext uri="{D42A27DB-BD31-4B8C-83A1-F6EECF244321}">
                <p14:modId xmlns:p14="http://schemas.microsoft.com/office/powerpoint/2010/main" val="1990030359"/>
              </p:ext>
            </p:extLst>
          </p:nvPr>
        </p:nvGraphicFramePr>
        <p:xfrm>
          <a:off x="302755" y="2525544"/>
          <a:ext cx="7955280" cy="1828800"/>
        </p:xfrm>
        <a:graphic>
          <a:graphicData uri="http://schemas.openxmlformats.org/drawingml/2006/table">
            <a:tbl>
              <a:tblPr>
                <a:effectLst/>
                <a:tableStyleId>{3C2FFA5D-87B4-456A-9821-1D502468CF0F}</a:tableStyleId>
              </a:tblPr>
              <a:tblGrid>
                <a:gridCol w="3474720">
                  <a:extLst>
                    <a:ext uri="{9D8B030D-6E8A-4147-A177-3AD203B41FA5}">
                      <a16:colId xmlns:a16="http://schemas.microsoft.com/office/drawing/2014/main" val="2312512794"/>
                    </a:ext>
                  </a:extLst>
                </a:gridCol>
                <a:gridCol w="320040">
                  <a:extLst>
                    <a:ext uri="{9D8B030D-6E8A-4147-A177-3AD203B41FA5}">
                      <a16:colId xmlns:a16="http://schemas.microsoft.com/office/drawing/2014/main" val="2986916757"/>
                    </a:ext>
                  </a:extLst>
                </a:gridCol>
                <a:gridCol w="320040">
                  <a:extLst>
                    <a:ext uri="{9D8B030D-6E8A-4147-A177-3AD203B41FA5}">
                      <a16:colId xmlns:a16="http://schemas.microsoft.com/office/drawing/2014/main" val="3384974896"/>
                    </a:ext>
                  </a:extLst>
                </a:gridCol>
                <a:gridCol w="320040">
                  <a:extLst>
                    <a:ext uri="{9D8B030D-6E8A-4147-A177-3AD203B41FA5}">
                      <a16:colId xmlns:a16="http://schemas.microsoft.com/office/drawing/2014/main" val="2902964532"/>
                    </a:ext>
                  </a:extLst>
                </a:gridCol>
                <a:gridCol w="320040">
                  <a:extLst>
                    <a:ext uri="{9D8B030D-6E8A-4147-A177-3AD203B41FA5}">
                      <a16:colId xmlns:a16="http://schemas.microsoft.com/office/drawing/2014/main" val="1069323312"/>
                    </a:ext>
                  </a:extLst>
                </a:gridCol>
                <a:gridCol w="320040">
                  <a:extLst>
                    <a:ext uri="{9D8B030D-6E8A-4147-A177-3AD203B41FA5}">
                      <a16:colId xmlns:a16="http://schemas.microsoft.com/office/drawing/2014/main" val="2915973980"/>
                    </a:ext>
                  </a:extLst>
                </a:gridCol>
                <a:gridCol w="320040">
                  <a:extLst>
                    <a:ext uri="{9D8B030D-6E8A-4147-A177-3AD203B41FA5}">
                      <a16:colId xmlns:a16="http://schemas.microsoft.com/office/drawing/2014/main" val="2164343676"/>
                    </a:ext>
                  </a:extLst>
                </a:gridCol>
                <a:gridCol w="320040">
                  <a:extLst>
                    <a:ext uri="{9D8B030D-6E8A-4147-A177-3AD203B41FA5}">
                      <a16:colId xmlns:a16="http://schemas.microsoft.com/office/drawing/2014/main" val="140770026"/>
                    </a:ext>
                  </a:extLst>
                </a:gridCol>
                <a:gridCol w="320040">
                  <a:extLst>
                    <a:ext uri="{9D8B030D-6E8A-4147-A177-3AD203B41FA5}">
                      <a16:colId xmlns:a16="http://schemas.microsoft.com/office/drawing/2014/main" val="430729406"/>
                    </a:ext>
                  </a:extLst>
                </a:gridCol>
                <a:gridCol w="320040">
                  <a:extLst>
                    <a:ext uri="{9D8B030D-6E8A-4147-A177-3AD203B41FA5}">
                      <a16:colId xmlns:a16="http://schemas.microsoft.com/office/drawing/2014/main" val="1431014057"/>
                    </a:ext>
                  </a:extLst>
                </a:gridCol>
                <a:gridCol w="320040">
                  <a:extLst>
                    <a:ext uri="{9D8B030D-6E8A-4147-A177-3AD203B41FA5}">
                      <a16:colId xmlns:a16="http://schemas.microsoft.com/office/drawing/2014/main" val="3161284643"/>
                    </a:ext>
                  </a:extLst>
                </a:gridCol>
                <a:gridCol w="320040">
                  <a:extLst>
                    <a:ext uri="{9D8B030D-6E8A-4147-A177-3AD203B41FA5}">
                      <a16:colId xmlns:a16="http://schemas.microsoft.com/office/drawing/2014/main" val="978673712"/>
                    </a:ext>
                  </a:extLst>
                </a:gridCol>
                <a:gridCol w="320040">
                  <a:extLst>
                    <a:ext uri="{9D8B030D-6E8A-4147-A177-3AD203B41FA5}">
                      <a16:colId xmlns:a16="http://schemas.microsoft.com/office/drawing/2014/main" val="2627035118"/>
                    </a:ext>
                  </a:extLst>
                </a:gridCol>
                <a:gridCol w="320040">
                  <a:extLst>
                    <a:ext uri="{9D8B030D-6E8A-4147-A177-3AD203B41FA5}">
                      <a16:colId xmlns:a16="http://schemas.microsoft.com/office/drawing/2014/main" val="1033628073"/>
                    </a:ext>
                  </a:extLst>
                </a:gridCol>
                <a:gridCol w="320040">
                  <a:extLst>
                    <a:ext uri="{9D8B030D-6E8A-4147-A177-3AD203B41FA5}">
                      <a16:colId xmlns:a16="http://schemas.microsoft.com/office/drawing/2014/main" val="927988216"/>
                    </a:ext>
                  </a:extLst>
                </a:gridCol>
              </a:tblGrid>
              <a:tr h="182880">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high risk residents with pressure ulcers</a:t>
                      </a:r>
                      <a:endParaRPr lang="en-US" sz="7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7.2</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7.2</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0</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4" marR="7144" marT="7144"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0</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4.9</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4.8</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6.2</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6.3</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7.5</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7.6</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9.4</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9.5</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20.7</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4" marR="7144" marT="7144"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17.2</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4" marR="7144" marT="7144" marB="0" anchor="b">
                    <a:solidFill>
                      <a:schemeClr val="bg1"/>
                    </a:solidFill>
                  </a:tcPr>
                </a:tc>
                <a:extLst>
                  <a:ext uri="{0D108BD9-81ED-4DB2-BD59-A6C34878D82A}">
                    <a16:rowId xmlns:a16="http://schemas.microsoft.com/office/drawing/2014/main" val="980022945"/>
                  </a:ext>
                </a:extLst>
              </a:tr>
              <a:tr h="182880">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low risk residents who lose control of their bowel or bladder</a:t>
                      </a:r>
                      <a:endParaRPr lang="en-US" sz="7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46.6</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45.8</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4</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4" marR="7144" marT="7144"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6</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33</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30</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44</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41</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54</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51</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62</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61</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100</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98</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extLst>
                  <a:ext uri="{0D108BD9-81ED-4DB2-BD59-A6C34878D82A}">
                    <a16:rowId xmlns:a16="http://schemas.microsoft.com/office/drawing/2014/main" val="1149774983"/>
                  </a:ext>
                </a:extLst>
              </a:tr>
              <a:tr h="182880">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residents experiencing one or more falls with major injury</a:t>
                      </a:r>
                      <a:endParaRPr lang="en-US" sz="7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2.6</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2.7</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0</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4" marR="7144" marT="7144"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0</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1.2</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1.2</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2.2</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2</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3</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2.9</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4.3</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4.1</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9.4</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16.9</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extLst>
                  <a:ext uri="{0D108BD9-81ED-4DB2-BD59-A6C34878D82A}">
                    <a16:rowId xmlns:a16="http://schemas.microsoft.com/office/drawing/2014/main" val="2456583616"/>
                  </a:ext>
                </a:extLst>
              </a:tr>
              <a:tr h="182880">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residents who have depressive symptoms</a:t>
                      </a:r>
                      <a:endParaRPr lang="en-US" sz="7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11.6</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11.7</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0</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4" marR="7144" marT="7144"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0</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0.9</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1.2</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2.8</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3.2</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6.2</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7.2</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18.2</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20.2</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98</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94.8</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extLst>
                  <a:ext uri="{0D108BD9-81ED-4DB2-BD59-A6C34878D82A}">
                    <a16:rowId xmlns:a16="http://schemas.microsoft.com/office/drawing/2014/main" val="3683096544"/>
                  </a:ext>
                </a:extLst>
              </a:tr>
              <a:tr h="182880">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residents who lose too much weight</a:t>
                      </a:r>
                      <a:endParaRPr lang="en-US" sz="7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6.2</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6</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0.4</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4" marR="7144" marT="7144"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0.3</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4.2</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3.8</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5.5</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5.2</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6.7</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6.4</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8.2</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8</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16.2</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16.7</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extLst>
                  <a:ext uri="{0D108BD9-81ED-4DB2-BD59-A6C34878D82A}">
                    <a16:rowId xmlns:a16="http://schemas.microsoft.com/office/drawing/2014/main" val="4237197478"/>
                  </a:ext>
                </a:extLst>
              </a:tr>
              <a:tr h="182880">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residents with dementia who received an antipsychotic medication</a:t>
                      </a:r>
                      <a:endParaRPr lang="en-US" sz="7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12.8</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14</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0</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4" marR="7144" marT="7144"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0</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7</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9</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11</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12</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14</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15</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18</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20</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50</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51</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extLst>
                  <a:ext uri="{0D108BD9-81ED-4DB2-BD59-A6C34878D82A}">
                    <a16:rowId xmlns:a16="http://schemas.microsoft.com/office/drawing/2014/main" val="1108913783"/>
                  </a:ext>
                </a:extLst>
              </a:tr>
              <a:tr h="182880">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residents who self-report moderate to severe pain</a:t>
                      </a:r>
                      <a:endParaRPr lang="en-US" sz="7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5.6</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6.5</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0</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4" marR="7144" marT="7144"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0</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1.4</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1.5</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3.1</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3.7</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6.1</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6.7</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10.2</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11.6</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22.2</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34.7</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extLst>
                  <a:ext uri="{0D108BD9-81ED-4DB2-BD59-A6C34878D82A}">
                    <a16:rowId xmlns:a16="http://schemas.microsoft.com/office/drawing/2014/main" val="2973647205"/>
                  </a:ext>
                </a:extLst>
              </a:tr>
              <a:tr h="182880">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residents whose need for help with daily activities has increased</a:t>
                      </a:r>
                      <a:endParaRPr lang="en-US" sz="7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13.5</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14.3</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2</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4" marR="7144" marT="7144"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3</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9</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9</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12</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12</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15</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15</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19</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19</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35</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39</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extLst>
                  <a:ext uri="{0D108BD9-81ED-4DB2-BD59-A6C34878D82A}">
                    <a16:rowId xmlns:a16="http://schemas.microsoft.com/office/drawing/2014/main" val="634078201"/>
                  </a:ext>
                </a:extLst>
              </a:tr>
              <a:tr h="182880">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residents with a urinary tract infection</a:t>
                      </a:r>
                      <a:endParaRPr lang="en-US" sz="7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4.2</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5.4</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0</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4" marR="7144" marT="7144"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0</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2.4</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2.8</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3.4</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4</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4.7</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5.7</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6.6</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7.6</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u="none" strike="noStrike" dirty="0">
                          <a:effectLst/>
                          <a:latin typeface="Arial" panose="020B0604020202020204" pitchFamily="34" charset="0"/>
                          <a:cs typeface="Arial" panose="020B0604020202020204" pitchFamily="34" charset="0"/>
                        </a:rPr>
                        <a:t>20.3</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21.5</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extLst>
                  <a:ext uri="{0D108BD9-81ED-4DB2-BD59-A6C34878D82A}">
                    <a16:rowId xmlns:a16="http://schemas.microsoft.com/office/drawing/2014/main" val="3456766866"/>
                  </a:ext>
                </a:extLst>
              </a:tr>
              <a:tr h="182880">
                <a:tc>
                  <a:txBody>
                    <a:bodyPr/>
                    <a:lstStyle/>
                    <a:p>
                      <a:pPr algn="l" fontAlgn="b"/>
                      <a:r>
                        <a:rPr lang="en-US" sz="700" u="none" strike="noStrike" dirty="0">
                          <a:effectLst/>
                          <a:latin typeface="Arial" panose="020B0604020202020204" pitchFamily="34" charset="0"/>
                          <a:cs typeface="Arial" panose="020B0604020202020204" pitchFamily="34" charset="0"/>
                        </a:rPr>
                        <a:t>Number of potentially avoidable hospitalizations per 10,000 long stay days</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6.4</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6.3</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0</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0</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4</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3.9</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5.7</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5.3</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7.2</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6.7</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9.2</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8.6</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u="none" strike="noStrike" kern="1200" dirty="0">
                          <a:effectLst/>
                          <a:latin typeface="Arial" panose="020B0604020202020204" pitchFamily="34" charset="0"/>
                          <a:cs typeface="Arial" panose="020B0604020202020204" pitchFamily="34" charset="0"/>
                        </a:rPr>
                        <a:t>31.1</a:t>
                      </a:r>
                      <a:endParaRPr lang="en-US"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u="none" strike="noStrike" kern="1200" dirty="0">
                          <a:effectLst/>
                          <a:latin typeface="Arial" panose="020B0604020202020204" pitchFamily="34" charset="0"/>
                          <a:cs typeface="Arial" panose="020B0604020202020204" pitchFamily="34" charset="0"/>
                        </a:rPr>
                        <a:t>18.6</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2831550906"/>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230674503"/>
              </p:ext>
            </p:extLst>
          </p:nvPr>
        </p:nvGraphicFramePr>
        <p:xfrm>
          <a:off x="302755" y="2070937"/>
          <a:ext cx="7955280" cy="454607"/>
        </p:xfrm>
        <a:graphic>
          <a:graphicData uri="http://schemas.openxmlformats.org/drawingml/2006/table">
            <a:tbl>
              <a:tblPr>
                <a:effectLst/>
                <a:tableStyleId>{3C2FFA5D-87B4-456A-9821-1D502468CF0F}</a:tableStyleId>
              </a:tblPr>
              <a:tblGrid>
                <a:gridCol w="3474720">
                  <a:extLst>
                    <a:ext uri="{9D8B030D-6E8A-4147-A177-3AD203B41FA5}">
                      <a16:colId xmlns:a16="http://schemas.microsoft.com/office/drawing/2014/main" val="1905014133"/>
                    </a:ext>
                  </a:extLst>
                </a:gridCol>
                <a:gridCol w="320040">
                  <a:extLst>
                    <a:ext uri="{9D8B030D-6E8A-4147-A177-3AD203B41FA5}">
                      <a16:colId xmlns:a16="http://schemas.microsoft.com/office/drawing/2014/main" val="331879293"/>
                    </a:ext>
                  </a:extLst>
                </a:gridCol>
                <a:gridCol w="320040">
                  <a:extLst>
                    <a:ext uri="{9D8B030D-6E8A-4147-A177-3AD203B41FA5}">
                      <a16:colId xmlns:a16="http://schemas.microsoft.com/office/drawing/2014/main" val="2011468914"/>
                    </a:ext>
                  </a:extLst>
                </a:gridCol>
                <a:gridCol w="320040">
                  <a:extLst>
                    <a:ext uri="{9D8B030D-6E8A-4147-A177-3AD203B41FA5}">
                      <a16:colId xmlns:a16="http://schemas.microsoft.com/office/drawing/2014/main" val="1557874173"/>
                    </a:ext>
                  </a:extLst>
                </a:gridCol>
                <a:gridCol w="320040">
                  <a:extLst>
                    <a:ext uri="{9D8B030D-6E8A-4147-A177-3AD203B41FA5}">
                      <a16:colId xmlns:a16="http://schemas.microsoft.com/office/drawing/2014/main" val="1714319877"/>
                    </a:ext>
                  </a:extLst>
                </a:gridCol>
                <a:gridCol w="320040">
                  <a:extLst>
                    <a:ext uri="{9D8B030D-6E8A-4147-A177-3AD203B41FA5}">
                      <a16:colId xmlns:a16="http://schemas.microsoft.com/office/drawing/2014/main" val="2041675245"/>
                    </a:ext>
                  </a:extLst>
                </a:gridCol>
                <a:gridCol w="320040">
                  <a:extLst>
                    <a:ext uri="{9D8B030D-6E8A-4147-A177-3AD203B41FA5}">
                      <a16:colId xmlns:a16="http://schemas.microsoft.com/office/drawing/2014/main" val="2511965135"/>
                    </a:ext>
                  </a:extLst>
                </a:gridCol>
                <a:gridCol w="320040">
                  <a:extLst>
                    <a:ext uri="{9D8B030D-6E8A-4147-A177-3AD203B41FA5}">
                      <a16:colId xmlns:a16="http://schemas.microsoft.com/office/drawing/2014/main" val="2836249336"/>
                    </a:ext>
                  </a:extLst>
                </a:gridCol>
                <a:gridCol w="320040">
                  <a:extLst>
                    <a:ext uri="{9D8B030D-6E8A-4147-A177-3AD203B41FA5}">
                      <a16:colId xmlns:a16="http://schemas.microsoft.com/office/drawing/2014/main" val="372444723"/>
                    </a:ext>
                  </a:extLst>
                </a:gridCol>
                <a:gridCol w="320040">
                  <a:extLst>
                    <a:ext uri="{9D8B030D-6E8A-4147-A177-3AD203B41FA5}">
                      <a16:colId xmlns:a16="http://schemas.microsoft.com/office/drawing/2014/main" val="1544057350"/>
                    </a:ext>
                  </a:extLst>
                </a:gridCol>
                <a:gridCol w="320040">
                  <a:extLst>
                    <a:ext uri="{9D8B030D-6E8A-4147-A177-3AD203B41FA5}">
                      <a16:colId xmlns:a16="http://schemas.microsoft.com/office/drawing/2014/main" val="3903951114"/>
                    </a:ext>
                  </a:extLst>
                </a:gridCol>
                <a:gridCol w="320040">
                  <a:extLst>
                    <a:ext uri="{9D8B030D-6E8A-4147-A177-3AD203B41FA5}">
                      <a16:colId xmlns:a16="http://schemas.microsoft.com/office/drawing/2014/main" val="2353830314"/>
                    </a:ext>
                  </a:extLst>
                </a:gridCol>
                <a:gridCol w="320040">
                  <a:extLst>
                    <a:ext uri="{9D8B030D-6E8A-4147-A177-3AD203B41FA5}">
                      <a16:colId xmlns:a16="http://schemas.microsoft.com/office/drawing/2014/main" val="287957868"/>
                    </a:ext>
                  </a:extLst>
                </a:gridCol>
                <a:gridCol w="320040">
                  <a:extLst>
                    <a:ext uri="{9D8B030D-6E8A-4147-A177-3AD203B41FA5}">
                      <a16:colId xmlns:a16="http://schemas.microsoft.com/office/drawing/2014/main" val="1917909115"/>
                    </a:ext>
                  </a:extLst>
                </a:gridCol>
                <a:gridCol w="320040">
                  <a:extLst>
                    <a:ext uri="{9D8B030D-6E8A-4147-A177-3AD203B41FA5}">
                      <a16:colId xmlns:a16="http://schemas.microsoft.com/office/drawing/2014/main" val="4106619166"/>
                    </a:ext>
                  </a:extLst>
                </a:gridCol>
              </a:tblGrid>
              <a:tr h="274320">
                <a:tc rowSpan="2">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Measures</a:t>
                      </a:r>
                      <a:endParaRPr lang="en-US" sz="900" b="1" u="none" strike="noStrike" baseline="0" dirty="0">
                        <a:solidFill>
                          <a:schemeClr val="bg1"/>
                        </a:solidFill>
                        <a:effectLst/>
                        <a:latin typeface="Arial" panose="020B0604020202020204" pitchFamily="34" charset="0"/>
                        <a:cs typeface="Arial" panose="020B0604020202020204" pitchFamily="34" charset="0"/>
                      </a:endParaRPr>
                    </a:p>
                    <a:p>
                      <a:pPr algn="ctr" fontAlgn="b"/>
                      <a:r>
                        <a:rPr lang="en-US" sz="900" b="1" u="none" strike="noStrike" baseline="0" dirty="0">
                          <a:solidFill>
                            <a:schemeClr val="bg1"/>
                          </a:solidFill>
                          <a:effectLst/>
                          <a:latin typeface="Arial" panose="020B0604020202020204" pitchFamily="34" charset="0"/>
                          <a:cs typeface="Arial" panose="020B0604020202020204" pitchFamily="34" charset="0"/>
                        </a:rPr>
                        <a:t>Lower Rate is Better</a:t>
                      </a:r>
                      <a:endParaRPr lang="en-US" sz="7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gridSpan="2">
                  <a:txBody>
                    <a:bodyPr/>
                    <a:lstStyle/>
                    <a:p>
                      <a:pPr algn="ctr" rtl="0" fontAlgn="b"/>
                      <a:r>
                        <a:rPr lang="en-US" sz="800" b="1" u="none" strike="noStrike" dirty="0">
                          <a:solidFill>
                            <a:schemeClr val="bg1"/>
                          </a:solidFill>
                          <a:effectLst/>
                          <a:latin typeface="Arial" panose="020B0604020202020204" pitchFamily="34" charset="0"/>
                          <a:cs typeface="Arial" panose="020B0604020202020204" pitchFamily="34" charset="0"/>
                        </a:rPr>
                        <a:t>Statewide Average</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6522" marR="6522" marT="6522" marB="0" anchor="ctr">
                    <a:solidFill>
                      <a:srgbClr val="002060"/>
                    </a:solidFill>
                  </a:tcPr>
                </a:tc>
                <a:tc hMerge="1">
                  <a:txBody>
                    <a:bodyPr/>
                    <a:lstStyle/>
                    <a:p>
                      <a:pPr algn="ctr" rtl="0" fontAlgn="b"/>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6522" marR="6522" marT="6522" marB="0" anchor="ctr">
                    <a:solidFill>
                      <a:srgbClr val="002D73"/>
                    </a:solidFill>
                  </a:tcPr>
                </a:tc>
                <a:tc gridSpan="2">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P0 (min)</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hMerge="1">
                  <a:txBody>
                    <a:bodyPr/>
                    <a:lstStyle/>
                    <a:p>
                      <a:pPr algn="ctr" fontAlgn="b"/>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D73"/>
                    </a:solidFill>
                  </a:tcPr>
                </a:tc>
                <a:tc gridSpan="2">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P20</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hMerge="1">
                  <a:txBody>
                    <a:bodyPr/>
                    <a:lstStyle/>
                    <a:p>
                      <a:pPr algn="ctr" fontAlgn="b"/>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D73"/>
                    </a:solidFill>
                  </a:tcPr>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800" b="1" u="none" strike="noStrike" dirty="0">
                          <a:solidFill>
                            <a:schemeClr val="bg1"/>
                          </a:solidFill>
                          <a:effectLst/>
                          <a:latin typeface="Arial" panose="020B0604020202020204" pitchFamily="34" charset="0"/>
                          <a:cs typeface="Arial" panose="020B0604020202020204" pitchFamily="34" charset="0"/>
                        </a:rPr>
                        <a:t>P40</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D73"/>
                    </a:solidFill>
                  </a:tcPr>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800" b="1" u="none" strike="noStrike" dirty="0">
                          <a:solidFill>
                            <a:schemeClr val="bg1"/>
                          </a:solidFill>
                          <a:effectLst/>
                          <a:latin typeface="Arial" panose="020B0604020202020204" pitchFamily="34" charset="0"/>
                          <a:cs typeface="Arial" panose="020B0604020202020204" pitchFamily="34" charset="0"/>
                        </a:rPr>
                        <a:t>P60</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D73"/>
                    </a:solidFill>
                  </a:tcPr>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800" b="1" u="none" strike="noStrike" dirty="0">
                          <a:solidFill>
                            <a:schemeClr val="bg1"/>
                          </a:solidFill>
                          <a:effectLst/>
                          <a:latin typeface="Arial" panose="020B0604020202020204" pitchFamily="34" charset="0"/>
                          <a:cs typeface="Arial" panose="020B0604020202020204" pitchFamily="34" charset="0"/>
                        </a:rPr>
                        <a:t>P80</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D73"/>
                    </a:solidFill>
                  </a:tcPr>
                </a:tc>
                <a:tc gridSpan="2">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P100 (max)</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hMerge="1">
                  <a:txBody>
                    <a:bodyPr/>
                    <a:lstStyle/>
                    <a:p>
                      <a:pPr algn="ctr" fontAlgn="b"/>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D73"/>
                    </a:solidFill>
                  </a:tcPr>
                </a:tc>
                <a:extLst>
                  <a:ext uri="{0D108BD9-81ED-4DB2-BD59-A6C34878D82A}">
                    <a16:rowId xmlns:a16="http://schemas.microsoft.com/office/drawing/2014/main" val="1664472483"/>
                  </a:ext>
                </a:extLst>
              </a:tr>
              <a:tr h="180287">
                <a:tc vMerge="1">
                  <a:txBody>
                    <a:bodyPr/>
                    <a:lstStyle/>
                    <a:p>
                      <a:endParaRPr lang="en-US"/>
                    </a:p>
                  </a:txBody>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2016</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2015</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2016</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2015</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2016</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2015</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2016</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2015</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2016</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2015</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2016</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2015</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2016</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2015</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extLst>
                  <a:ext uri="{0D108BD9-81ED-4DB2-BD59-A6C34878D82A}">
                    <a16:rowId xmlns:a16="http://schemas.microsoft.com/office/drawing/2014/main" val="467549203"/>
                  </a:ext>
                </a:extLst>
              </a:tr>
            </a:tbl>
          </a:graphicData>
        </a:graphic>
      </p:graphicFrame>
    </p:spTree>
    <p:extLst>
      <p:ext uri="{BB962C8B-B14F-4D97-AF65-F5344CB8AC3E}">
        <p14:creationId xmlns:p14="http://schemas.microsoft.com/office/powerpoint/2010/main" val="1562668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57485"/>
            <a:ext cx="8686800" cy="954107"/>
          </a:xfrm>
          <a:prstGeom prst="rect">
            <a:avLst/>
          </a:prstGeom>
          <a:noFill/>
          <a:ln>
            <a:noFill/>
          </a:ln>
        </p:spPr>
        <p:txBody>
          <a:bodyPr wrap="square" rtlCol="0">
            <a:spAutoFit/>
          </a:bodyPr>
          <a:lstStyle/>
          <a:p>
            <a:r>
              <a:rPr lang="en-US" sz="2800" b="1" dirty="0">
                <a:solidFill>
                  <a:srgbClr val="002D73"/>
                </a:solidFill>
                <a:latin typeface="Arial" panose="020B0604020202020204" pitchFamily="34" charset="0"/>
                <a:cs typeface="Arial" panose="020B0604020202020204" pitchFamily="34" charset="0"/>
              </a:rPr>
              <a:t>Quality Component – Employee Vaccination Measure</a:t>
            </a:r>
          </a:p>
        </p:txBody>
      </p:sp>
      <p:sp>
        <p:nvSpPr>
          <p:cNvPr id="11" name="TextBox 10"/>
          <p:cNvSpPr txBox="1"/>
          <p:nvPr/>
        </p:nvSpPr>
        <p:spPr>
          <a:xfrm>
            <a:off x="381000" y="1123950"/>
            <a:ext cx="8229600" cy="738664"/>
          </a:xfrm>
          <a:prstGeom prst="rect">
            <a:avLst/>
          </a:prstGeom>
          <a:noFill/>
        </p:spPr>
        <p:txBody>
          <a:bodyPr wrap="square" rtlCol="0">
            <a:spAutoFit/>
          </a:bodyPr>
          <a:lstStyle/>
          <a:p>
            <a:endParaRPr lang="en-US"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Statewide employee influenza vaccination average decreased from 86% in the 2014-2015 influenza season to 85% in the 2015-2016 influenza season</a:t>
            </a:r>
          </a:p>
        </p:txBody>
      </p:sp>
      <p:graphicFrame>
        <p:nvGraphicFramePr>
          <p:cNvPr id="5" name="Table 4"/>
          <p:cNvGraphicFramePr>
            <a:graphicFrameLocks noGrp="1"/>
          </p:cNvGraphicFramePr>
          <p:nvPr>
            <p:extLst>
              <p:ext uri="{D42A27DB-BD31-4B8C-83A1-F6EECF244321}">
                <p14:modId xmlns:p14="http://schemas.microsoft.com/office/powerpoint/2010/main" val="3045869449"/>
              </p:ext>
            </p:extLst>
          </p:nvPr>
        </p:nvGraphicFramePr>
        <p:xfrm>
          <a:off x="533400" y="1962150"/>
          <a:ext cx="4114800" cy="1320969"/>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tblGrid>
              <a:tr h="345609">
                <a:tc>
                  <a:txBody>
                    <a:bodyPr/>
                    <a:lstStyle/>
                    <a:p>
                      <a:r>
                        <a:rPr lang="en-US" sz="1000" dirty="0">
                          <a:latin typeface="Arial" panose="020B0604020202020204" pitchFamily="34" charset="0"/>
                          <a:cs typeface="Arial" panose="020B0604020202020204" pitchFamily="34" charset="0"/>
                        </a:rPr>
                        <a:t>Measurement year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r>
                        <a:rPr lang="en-US" sz="1000" dirty="0">
                          <a:latin typeface="Arial" panose="020B0604020202020204" pitchFamily="34" charset="0"/>
                          <a:cs typeface="Arial" panose="020B0604020202020204" pitchFamily="34" charset="0"/>
                        </a:rPr>
                        <a:t>NHQI year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r>
                        <a:rPr lang="en-US" sz="1000" dirty="0">
                          <a:latin typeface="Arial" panose="020B0604020202020204" pitchFamily="34" charset="0"/>
                          <a:cs typeface="Arial" panose="020B0604020202020204" pitchFamily="34" charset="0"/>
                        </a:rPr>
                        <a:t>Statewide</a:t>
                      </a:r>
                      <a:r>
                        <a:rPr lang="en-US" sz="1000" baseline="0" dirty="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Average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0"/>
                  </a:ext>
                </a:extLst>
              </a:tr>
              <a:tr h="233082">
                <a:tc>
                  <a:txBody>
                    <a:bodyPr/>
                    <a:lstStyle/>
                    <a:p>
                      <a:pPr algn="l"/>
                      <a:r>
                        <a:rPr lang="en-US" sz="1000" dirty="0">
                          <a:latin typeface="Arial" panose="020B0604020202020204" pitchFamily="34" charset="0"/>
                          <a:cs typeface="Arial" panose="020B0604020202020204" pitchFamily="34" charset="0"/>
                        </a:rPr>
                        <a:t>2012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000" dirty="0">
                          <a:latin typeface="Arial" panose="020B0604020202020204" pitchFamily="34" charset="0"/>
                          <a:cs typeface="Arial" panose="020B0604020202020204" pitchFamily="34" charset="0"/>
                        </a:rPr>
                        <a:t>2013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a:latin typeface="Arial" panose="020B0604020202020204" pitchFamily="34" charset="0"/>
                          <a:cs typeface="Arial" panose="020B0604020202020204" pitchFamily="34" charset="0"/>
                        </a:rPr>
                        <a:t>51%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33082">
                <a:tc>
                  <a:txBody>
                    <a:bodyPr/>
                    <a:lstStyle/>
                    <a:p>
                      <a:pPr algn="l"/>
                      <a:r>
                        <a:rPr lang="en-US" sz="1000" dirty="0">
                          <a:latin typeface="Arial" panose="020B0604020202020204" pitchFamily="34" charset="0"/>
                          <a:cs typeface="Arial" panose="020B0604020202020204" pitchFamily="34" charset="0"/>
                        </a:rPr>
                        <a:t>2013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000" dirty="0">
                          <a:latin typeface="Arial" panose="020B0604020202020204" pitchFamily="34" charset="0"/>
                          <a:cs typeface="Arial" panose="020B0604020202020204" pitchFamily="34" charset="0"/>
                        </a:rPr>
                        <a:t>2014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a:latin typeface="Arial" panose="020B0604020202020204" pitchFamily="34" charset="0"/>
                          <a:cs typeface="Arial" panose="020B0604020202020204" pitchFamily="34" charset="0"/>
                        </a:rPr>
                        <a:t>86%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33082">
                <a:tc>
                  <a:txBody>
                    <a:bodyPr/>
                    <a:lstStyle/>
                    <a:p>
                      <a:pPr algn="l"/>
                      <a:r>
                        <a:rPr lang="en-US" sz="1000" dirty="0">
                          <a:latin typeface="Arial" panose="020B0604020202020204" pitchFamily="34" charset="0"/>
                          <a:cs typeface="Arial" panose="020B0604020202020204" pitchFamily="34" charset="0"/>
                        </a:rPr>
                        <a:t>2014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000" dirty="0">
                          <a:latin typeface="Arial" panose="020B0604020202020204" pitchFamily="34" charset="0"/>
                          <a:cs typeface="Arial" panose="020B0604020202020204" pitchFamily="34" charset="0"/>
                        </a:rPr>
                        <a:t>2015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a:latin typeface="Arial" panose="020B0604020202020204" pitchFamily="34" charset="0"/>
                          <a:cs typeface="Arial" panose="020B0604020202020204" pitchFamily="34" charset="0"/>
                        </a:rPr>
                        <a:t>86%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33082">
                <a:tc>
                  <a:txBody>
                    <a:bodyPr/>
                    <a:lstStyle/>
                    <a:p>
                      <a:pPr algn="l"/>
                      <a:r>
                        <a:rPr lang="en-US" sz="1000" dirty="0">
                          <a:latin typeface="Arial" panose="020B0604020202020204" pitchFamily="34" charset="0"/>
                          <a:cs typeface="Arial" panose="020B0604020202020204" pitchFamily="34" charset="0"/>
                        </a:rPr>
                        <a:t>2015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000" dirty="0">
                          <a:latin typeface="Arial" panose="020B0604020202020204" pitchFamily="34" charset="0"/>
                          <a:cs typeface="Arial" panose="020B0604020202020204" pitchFamily="34" charset="0"/>
                        </a:rPr>
                        <a:t>2016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a:latin typeface="Arial" panose="020B0604020202020204" pitchFamily="34" charset="0"/>
                          <a:cs typeface="Arial" panose="020B0604020202020204" pitchFamily="34" charset="0"/>
                        </a:rPr>
                        <a:t>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28784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57485"/>
            <a:ext cx="8686800" cy="523220"/>
          </a:xfrm>
          <a:prstGeom prst="rect">
            <a:avLst/>
          </a:prstGeom>
          <a:noFill/>
          <a:ln>
            <a:noFill/>
          </a:ln>
        </p:spPr>
        <p:txBody>
          <a:bodyPr wrap="square" rtlCol="0">
            <a:spAutoFit/>
          </a:bodyPr>
          <a:lstStyle/>
          <a:p>
            <a:r>
              <a:rPr lang="en-US" sz="2800" b="1" dirty="0">
                <a:solidFill>
                  <a:srgbClr val="002D73"/>
                </a:solidFill>
                <a:latin typeface="Arial" panose="020B0604020202020204" pitchFamily="34" charset="0"/>
                <a:cs typeface="Arial" panose="020B0604020202020204" pitchFamily="34" charset="0"/>
              </a:rPr>
              <a:t>Quality Component – Improvement Results </a:t>
            </a:r>
          </a:p>
        </p:txBody>
      </p:sp>
      <p:sp>
        <p:nvSpPr>
          <p:cNvPr id="11" name="TextBox 10"/>
          <p:cNvSpPr txBox="1"/>
          <p:nvPr/>
        </p:nvSpPr>
        <p:spPr>
          <a:xfrm>
            <a:off x="381000" y="895350"/>
            <a:ext cx="8229600" cy="1754326"/>
          </a:xfrm>
          <a:prstGeom prst="rect">
            <a:avLst/>
          </a:prstGeom>
          <a:noFill/>
        </p:spPr>
        <p:txBody>
          <a:bodyPr wrap="square" rtlCol="0">
            <a:spAutoFit/>
          </a:bodyPr>
          <a:lstStyle/>
          <a:p>
            <a:endParaRPr lang="en-US"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Facilities received one point for improvement if the 2016 NHQI quintile for a measure was an improvement from the 2015 NHQI quintile</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11 measures were eligible for improvement points based on the previous year’s quintile</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95% of facilities received at least one improvement point (compared to 93% in 2015 NHQI)</a:t>
            </a:r>
          </a:p>
          <a:p>
            <a:pPr marL="171450" indent="-171450">
              <a:buFont typeface="Arial" panose="020B0604020202020204" pitchFamily="34" charset="0"/>
              <a:buChar char="•"/>
            </a:pPr>
            <a:endParaRPr lang="en-US" sz="1200" b="1" dirty="0">
              <a:latin typeface="Arial" panose="020B0604020202020204" pitchFamily="34" charset="0"/>
              <a:cs typeface="Arial" panose="020B0604020202020204" pitchFamily="34" charset="0"/>
            </a:endParaRPr>
          </a:p>
          <a:p>
            <a:endParaRPr lang="en-US"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200" b="1" dirty="0">
              <a:latin typeface="Arial" panose="020B0604020202020204" pitchFamily="34" charset="0"/>
              <a:cs typeface="Arial" panose="020B0604020202020204" pitchFamily="34"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1093887340"/>
              </p:ext>
            </p:extLst>
          </p:nvPr>
        </p:nvGraphicFramePr>
        <p:xfrm>
          <a:off x="685800" y="2068830"/>
          <a:ext cx="3355575" cy="2407920"/>
        </p:xfrm>
        <a:graphic>
          <a:graphicData uri="http://schemas.openxmlformats.org/drawingml/2006/table">
            <a:tbl>
              <a:tblPr firstRow="1" bandRow="1">
                <a:tableStyleId>{5C22544A-7EE6-4342-B048-85BDC9FD1C3A}</a:tableStyleId>
              </a:tblPr>
              <a:tblGrid>
                <a:gridCol w="1526775">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tblGrid>
              <a:tr h="381000">
                <a:tc rowSpan="2">
                  <a:txBody>
                    <a:bodyPr/>
                    <a:lstStyle/>
                    <a:p>
                      <a:pPr algn="ctr"/>
                      <a:r>
                        <a:rPr lang="en-US" sz="1100" dirty="0">
                          <a:latin typeface="Arial" panose="020B0604020202020204" pitchFamily="34" charset="0"/>
                          <a:cs typeface="Arial" panose="020B0604020202020204" pitchFamily="34" charset="0"/>
                        </a:rPr>
                        <a:t>Number of Improved</a:t>
                      </a:r>
                      <a:r>
                        <a:rPr lang="en-US" sz="1100" baseline="0" dirty="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Quality Measures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gridSpan="2">
                  <a:txBody>
                    <a:bodyPr/>
                    <a:lstStyle/>
                    <a:p>
                      <a:pPr algn="ctr"/>
                      <a:r>
                        <a:rPr lang="en-US" sz="1100" dirty="0">
                          <a:latin typeface="Arial" panose="020B0604020202020204" pitchFamily="34" charset="0"/>
                          <a:cs typeface="Arial" panose="020B0604020202020204" pitchFamily="34" charset="0"/>
                        </a:rPr>
                        <a:t>Percent</a:t>
                      </a:r>
                      <a:r>
                        <a:rPr lang="en-US" sz="1100" baseline="0" dirty="0">
                          <a:latin typeface="Arial" panose="020B0604020202020204" pitchFamily="34" charset="0"/>
                          <a:cs typeface="Arial" panose="020B0604020202020204" pitchFamily="34" charset="0"/>
                        </a:rPr>
                        <a:t> Facilities</a:t>
                      </a:r>
                      <a:endParaRPr lang="en-US" sz="11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hMerge="1">
                  <a:txBody>
                    <a:bodyPr/>
                    <a:lstStyle/>
                    <a:p>
                      <a:pPr algn="ctr"/>
                      <a:endParaRPr lang="en-US" sz="11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0"/>
                  </a:ext>
                </a:extLst>
              </a:tr>
              <a:tr h="381000">
                <a:tc vMerge="1">
                  <a:txBody>
                    <a:bodyPr/>
                    <a:lstStyle/>
                    <a:p>
                      <a:endParaRPr lang="en-US"/>
                    </a:p>
                  </a:txBody>
                  <a:tcPr/>
                </a:tc>
                <a:tc>
                  <a:txBody>
                    <a:bodyPr/>
                    <a:lstStyle/>
                    <a:p>
                      <a:pPr algn="ctr"/>
                      <a:r>
                        <a:rPr lang="en-US" sz="1100" b="1" dirty="0">
                          <a:solidFill>
                            <a:schemeClr val="bg1"/>
                          </a:solidFill>
                          <a:latin typeface="Arial" panose="020B0604020202020204" pitchFamily="34" charset="0"/>
                          <a:cs typeface="Arial" panose="020B0604020202020204" pitchFamily="34" charset="0"/>
                        </a:rPr>
                        <a:t>2015 NHQI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1100" b="1" dirty="0">
                          <a:solidFill>
                            <a:schemeClr val="bg1"/>
                          </a:solidFill>
                          <a:latin typeface="Arial" panose="020B0604020202020204" pitchFamily="34" charset="0"/>
                          <a:cs typeface="Arial" panose="020B0604020202020204" pitchFamily="34" charset="0"/>
                        </a:rPr>
                        <a:t>2016 NHQI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1"/>
                  </a:ext>
                </a:extLst>
              </a:tr>
              <a:tr h="274320">
                <a:tc>
                  <a:txBody>
                    <a:bodyPr/>
                    <a:lstStyle/>
                    <a:p>
                      <a:pPr algn="l"/>
                      <a:r>
                        <a:rPr lang="en-US" sz="1100" dirty="0">
                          <a:latin typeface="Arial" panose="020B0604020202020204" pitchFamily="34" charset="0"/>
                          <a:cs typeface="Arial" panose="020B0604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a:solidFill>
                            <a:schemeClr val="tx1"/>
                          </a:solidFill>
                          <a:latin typeface="Arial" panose="020B0604020202020204" pitchFamily="34" charset="0"/>
                          <a:cs typeface="Arial" panose="020B0604020202020204" pitchFamily="34" charset="0"/>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a:solidFill>
                            <a:schemeClr val="tx1"/>
                          </a:solidFill>
                          <a:latin typeface="Arial" panose="020B0604020202020204" pitchFamily="34" charset="0"/>
                          <a:cs typeface="Arial" panose="020B0604020202020204" pitchFamily="34" charset="0"/>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74320">
                <a:tc>
                  <a:txBody>
                    <a:bodyPr/>
                    <a:lstStyle/>
                    <a:p>
                      <a:pPr algn="l"/>
                      <a:r>
                        <a:rPr lang="en-US" sz="1100" dirty="0">
                          <a:latin typeface="Arial" panose="020B0604020202020204" pitchFamily="34" charset="0"/>
                          <a:cs typeface="Arial" panose="020B0604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a:solidFill>
                            <a:schemeClr val="tx1"/>
                          </a:solidFill>
                          <a:latin typeface="Arial" panose="020B0604020202020204" pitchFamily="34" charset="0"/>
                          <a:cs typeface="Arial" panose="020B0604020202020204" pitchFamily="34" charset="0"/>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a:solidFill>
                            <a:schemeClr val="tx1"/>
                          </a:solidFill>
                          <a:latin typeface="Arial" panose="020B0604020202020204" pitchFamily="34" charset="0"/>
                          <a:cs typeface="Arial" panose="020B0604020202020204" pitchFamily="34" charset="0"/>
                        </a:rPr>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74320">
                <a:tc>
                  <a:txBody>
                    <a:bodyPr/>
                    <a:lstStyle/>
                    <a:p>
                      <a:pPr algn="l"/>
                      <a:r>
                        <a:rPr lang="en-US" sz="1100" dirty="0">
                          <a:latin typeface="Arial" panose="020B0604020202020204" pitchFamily="34" charset="0"/>
                          <a:cs typeface="Arial" panose="020B0604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a:solidFill>
                            <a:schemeClr val="tx1"/>
                          </a:solidFill>
                          <a:latin typeface="Arial" panose="020B0604020202020204" pitchFamily="34" charset="0"/>
                          <a:cs typeface="Arial" panose="020B0604020202020204" pitchFamily="34" charset="0"/>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a:solidFill>
                            <a:schemeClr val="tx1"/>
                          </a:solidFill>
                          <a:latin typeface="Arial" panose="020B0604020202020204" pitchFamily="34" charset="0"/>
                          <a:cs typeface="Arial" panose="020B0604020202020204" pitchFamily="34" charset="0"/>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74320">
                <a:tc>
                  <a:txBody>
                    <a:bodyPr/>
                    <a:lstStyle/>
                    <a:p>
                      <a:pPr algn="l"/>
                      <a:r>
                        <a:rPr lang="en-US" sz="1100" dirty="0">
                          <a:latin typeface="Arial" panose="020B0604020202020204" pitchFamily="34" charset="0"/>
                          <a:cs typeface="Arial" panose="020B060402020202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a:solidFill>
                            <a:schemeClr val="tx1"/>
                          </a:solidFill>
                          <a:latin typeface="Arial" panose="020B0604020202020204" pitchFamily="34" charset="0"/>
                          <a:cs typeface="Arial" panose="020B0604020202020204" pitchFamily="34" charset="0"/>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a:solidFill>
                            <a:schemeClr val="tx1"/>
                          </a:solidFill>
                          <a:latin typeface="Arial" panose="020B0604020202020204" pitchFamily="34" charset="0"/>
                          <a:cs typeface="Arial" panose="020B0604020202020204" pitchFamily="34" charset="0"/>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74320">
                <a:tc>
                  <a:txBody>
                    <a:bodyPr/>
                    <a:lstStyle/>
                    <a:p>
                      <a:pPr algn="l"/>
                      <a:r>
                        <a:rPr lang="en-US" sz="1100" dirty="0">
                          <a:latin typeface="Arial" panose="020B0604020202020204" pitchFamily="34" charset="0"/>
                          <a:cs typeface="Arial" panose="020B0604020202020204" pitchFamily="34" charset="0"/>
                        </a:rPr>
                        <a:t>5</a:t>
                      </a:r>
                      <a:r>
                        <a:rPr lang="en-US" sz="1100" baseline="0" dirty="0">
                          <a:latin typeface="Arial" panose="020B0604020202020204" pitchFamily="34" charset="0"/>
                          <a:cs typeface="Arial" panose="020B0604020202020204" pitchFamily="34" charset="0"/>
                        </a:rPr>
                        <a:t> or more</a:t>
                      </a:r>
                      <a:endParaRPr lang="en-US" sz="11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a:solidFill>
                            <a:schemeClr val="tx1"/>
                          </a:solidFill>
                          <a:latin typeface="Arial" panose="020B0604020202020204" pitchFamily="34" charset="0"/>
                          <a:cs typeface="Arial" panose="020B060402020202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a:solidFill>
                            <a:schemeClr val="tx1"/>
                          </a:solidFill>
                          <a:latin typeface="Arial" panose="020B0604020202020204" pitchFamily="34" charset="0"/>
                          <a:cs typeface="Arial" panose="020B0604020202020204" pitchFamily="34" charset="0"/>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74320">
                <a:tc>
                  <a:txBody>
                    <a:bodyPr/>
                    <a:lstStyle/>
                    <a:p>
                      <a:pPr algn="l"/>
                      <a:r>
                        <a:rPr lang="en-US" sz="1100" dirty="0">
                          <a:latin typeface="Arial" panose="020B0604020202020204" pitchFamily="34" charset="0"/>
                          <a:cs typeface="Arial" panose="020B0604020202020204" pitchFamily="34" charset="0"/>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a:solidFill>
                            <a:schemeClr val="tx1"/>
                          </a:solidFill>
                          <a:latin typeface="Arial" panose="020B0604020202020204" pitchFamily="34" charset="0"/>
                          <a:cs typeface="Arial" panose="020B0604020202020204" pitchFamily="34" charset="0"/>
                        </a:rPr>
                        <a:t>93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a:solidFill>
                            <a:schemeClr val="tx1"/>
                          </a:solidFill>
                          <a:latin typeface="Arial" panose="020B0604020202020204" pitchFamily="34" charset="0"/>
                          <a:cs typeface="Arial" panose="020B0604020202020204" pitchFamily="34" charset="0"/>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31885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85750"/>
            <a:ext cx="8686800" cy="523220"/>
          </a:xfrm>
          <a:prstGeom prst="rect">
            <a:avLst/>
          </a:prstGeom>
          <a:noFill/>
          <a:ln>
            <a:noFill/>
          </a:ln>
        </p:spPr>
        <p:txBody>
          <a:bodyPr wrap="square" rtlCol="0">
            <a:spAutoFit/>
          </a:bodyPr>
          <a:lstStyle/>
          <a:p>
            <a:r>
              <a:rPr lang="en-US" sz="2800" b="1" dirty="0">
                <a:solidFill>
                  <a:srgbClr val="002D73"/>
                </a:solidFill>
                <a:latin typeface="Arial" panose="020B0604020202020204" pitchFamily="34" charset="0"/>
                <a:cs typeface="Arial" panose="020B0604020202020204" pitchFamily="34" charset="0"/>
              </a:rPr>
              <a:t>Compliance Component and Deficiencies</a:t>
            </a:r>
          </a:p>
        </p:txBody>
      </p:sp>
      <p:sp>
        <p:nvSpPr>
          <p:cNvPr id="12" name="TextBox 11"/>
          <p:cNvSpPr txBox="1"/>
          <p:nvPr/>
        </p:nvSpPr>
        <p:spPr>
          <a:xfrm>
            <a:off x="381000" y="895350"/>
            <a:ext cx="8153400" cy="2239074"/>
          </a:xfrm>
          <a:prstGeom prst="rect">
            <a:avLst/>
          </a:prstGeom>
          <a:noFill/>
          <a:ln>
            <a:noFill/>
          </a:ln>
        </p:spPr>
        <p:txBody>
          <a:bodyPr wrap="square" rtlCol="0">
            <a:spAutoFit/>
          </a:bodyPr>
          <a:lstStyle/>
          <a:p>
            <a:r>
              <a:rPr lang="en-US" sz="1400" b="1" dirty="0">
                <a:latin typeface="Arial" panose="020B0604020202020204" pitchFamily="34" charset="0"/>
                <a:cs typeface="Arial" panose="020B0604020202020204" pitchFamily="34" charset="0"/>
              </a:rPr>
              <a:t>Compliance</a:t>
            </a:r>
          </a:p>
          <a:p>
            <a:endParaRPr lang="en-US" sz="10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Timely Submission of Nursing Home Certified Cost Reports – 5 points</a:t>
            </a:r>
          </a:p>
          <a:p>
            <a:pPr marL="685800" lvl="1" indent="-228600">
              <a:buFont typeface="Courier New" panose="02070309020205020404" pitchFamily="49" charset="0"/>
              <a:buChar char="o"/>
            </a:pPr>
            <a:r>
              <a:rPr lang="en-US" sz="1100" dirty="0">
                <a:latin typeface="Arial" panose="020B0604020202020204" pitchFamily="34" charset="0"/>
                <a:cs typeface="Arial" panose="020B0604020202020204" pitchFamily="34" charset="0"/>
              </a:rPr>
              <a:t> 99.3% (N=585) of facilities submitted by the designated deadlines (compared to 97.3% in 2015 NHQI)</a:t>
            </a:r>
          </a:p>
          <a:p>
            <a:endParaRPr lang="en-US"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Timely Submission of Employee Influenza Immunization Data – 5 points</a:t>
            </a:r>
          </a:p>
          <a:p>
            <a:pPr marL="628650" lvl="2" indent="-171450">
              <a:buFont typeface="Courier New" panose="02070309020205020404" pitchFamily="49" charset="0"/>
              <a:buChar char="o"/>
            </a:pPr>
            <a:r>
              <a:rPr lang="en-US" sz="1100" dirty="0">
                <a:latin typeface="Arial" panose="020B0604020202020204" pitchFamily="34" charset="0"/>
                <a:cs typeface="Arial" panose="020B0604020202020204" pitchFamily="34" charset="0"/>
              </a:rPr>
              <a:t>95.2% (N=561) of facilities submitted by the May 1, 2016 deadline (compared to 97.5% in 2015 NHQI)</a:t>
            </a:r>
          </a:p>
          <a:p>
            <a:pPr marL="628650" lvl="2" indent="-171450">
              <a:buFont typeface="Arial" panose="020B0604020202020204" pitchFamily="34" charset="0"/>
              <a:buChar char="•"/>
            </a:pPr>
            <a:endParaRPr lang="en-US" sz="1050" dirty="0">
              <a:solidFill>
                <a:srgbClr val="FF0000"/>
              </a:solidFill>
              <a:latin typeface="Arial" panose="020B0604020202020204" pitchFamily="34" charset="0"/>
              <a:cs typeface="Arial" panose="020B0604020202020204" pitchFamily="34" charset="0"/>
            </a:endParaRPr>
          </a:p>
          <a:p>
            <a:pPr marL="0" lvl="1"/>
            <a:r>
              <a:rPr lang="en-US" sz="1400" b="1" dirty="0">
                <a:latin typeface="Arial" panose="020B0604020202020204" pitchFamily="34" charset="0"/>
                <a:cs typeface="Arial" panose="020B0604020202020204" pitchFamily="34" charset="0"/>
              </a:rPr>
              <a:t>Deficiencies</a:t>
            </a:r>
          </a:p>
          <a:p>
            <a:pPr marL="0" lvl="1"/>
            <a:endParaRPr lang="en-US" sz="1400" b="1" dirty="0">
              <a:latin typeface="Arial" panose="020B0604020202020204" pitchFamily="34" charset="0"/>
              <a:cs typeface="Arial" panose="020B0604020202020204" pitchFamily="34" charset="0"/>
            </a:endParaRPr>
          </a:p>
          <a:p>
            <a:pPr marL="171450" lvl="1"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Measurement period of July 1, 2015 - June 30, 2016</a:t>
            </a:r>
          </a:p>
          <a:p>
            <a:pPr marL="171450" lvl="1"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4% (N=22) of facilities received a J, K, or L deficiency, compared to 3% (N=16) in 2015 NHQI </a:t>
            </a:r>
          </a:p>
        </p:txBody>
      </p:sp>
      <p:graphicFrame>
        <p:nvGraphicFramePr>
          <p:cNvPr id="5" name="Table 4"/>
          <p:cNvGraphicFramePr>
            <a:graphicFrameLocks noGrp="1"/>
          </p:cNvGraphicFramePr>
          <p:nvPr>
            <p:extLst>
              <p:ext uri="{D42A27DB-BD31-4B8C-83A1-F6EECF244321}">
                <p14:modId xmlns:p14="http://schemas.microsoft.com/office/powerpoint/2010/main" val="728402534"/>
              </p:ext>
            </p:extLst>
          </p:nvPr>
        </p:nvGraphicFramePr>
        <p:xfrm>
          <a:off x="437522" y="3599106"/>
          <a:ext cx="5486400" cy="801444"/>
        </p:xfrm>
        <a:graphic>
          <a:graphicData uri="http://schemas.openxmlformats.org/drawingml/2006/table">
            <a:tbl>
              <a:tblPr firstRow="1" bandRow="1">
                <a:tableStyleId>{5C22544A-7EE6-4342-B048-85BDC9FD1C3A}</a:tableStyleId>
              </a:tblPr>
              <a:tblGrid>
                <a:gridCol w="640080">
                  <a:extLst>
                    <a:ext uri="{9D8B030D-6E8A-4147-A177-3AD203B41FA5}">
                      <a16:colId xmlns:a16="http://schemas.microsoft.com/office/drawing/2014/main" val="20000"/>
                    </a:ext>
                  </a:extLst>
                </a:gridCol>
                <a:gridCol w="640080">
                  <a:extLst>
                    <a:ext uri="{9D8B030D-6E8A-4147-A177-3AD203B41FA5}">
                      <a16:colId xmlns:a16="http://schemas.microsoft.com/office/drawing/2014/main" val="20001"/>
                    </a:ext>
                  </a:extLst>
                </a:gridCol>
                <a:gridCol w="640080">
                  <a:extLst>
                    <a:ext uri="{9D8B030D-6E8A-4147-A177-3AD203B41FA5}">
                      <a16:colId xmlns:a16="http://schemas.microsoft.com/office/drawing/2014/main" val="20002"/>
                    </a:ext>
                  </a:extLst>
                </a:gridCol>
                <a:gridCol w="640080">
                  <a:extLst>
                    <a:ext uri="{9D8B030D-6E8A-4147-A177-3AD203B41FA5}">
                      <a16:colId xmlns:a16="http://schemas.microsoft.com/office/drawing/2014/main" val="20003"/>
                    </a:ext>
                  </a:extLst>
                </a:gridCol>
                <a:gridCol w="640080">
                  <a:extLst>
                    <a:ext uri="{9D8B030D-6E8A-4147-A177-3AD203B41FA5}">
                      <a16:colId xmlns:a16="http://schemas.microsoft.com/office/drawing/2014/main" val="20004"/>
                    </a:ext>
                  </a:extLst>
                </a:gridCol>
                <a:gridCol w="640080">
                  <a:extLst>
                    <a:ext uri="{9D8B030D-6E8A-4147-A177-3AD203B41FA5}">
                      <a16:colId xmlns:a16="http://schemas.microsoft.com/office/drawing/2014/main" val="20005"/>
                    </a:ext>
                  </a:extLst>
                </a:gridCol>
                <a:gridCol w="1005840">
                  <a:extLst>
                    <a:ext uri="{9D8B030D-6E8A-4147-A177-3AD203B41FA5}">
                      <a16:colId xmlns:a16="http://schemas.microsoft.com/office/drawing/2014/main" val="20006"/>
                    </a:ext>
                  </a:extLst>
                </a:gridCol>
                <a:gridCol w="640080">
                  <a:extLst>
                    <a:ext uri="{9D8B030D-6E8A-4147-A177-3AD203B41FA5}">
                      <a16:colId xmlns:a16="http://schemas.microsoft.com/office/drawing/2014/main" val="20007"/>
                    </a:ext>
                  </a:extLst>
                </a:gridCol>
              </a:tblGrid>
              <a:tr h="304800">
                <a:tc>
                  <a:txBody>
                    <a:bodyPr/>
                    <a:lstStyle/>
                    <a:p>
                      <a:pPr algn="ctr"/>
                      <a:r>
                        <a:rPr lang="en-US" sz="800" dirty="0">
                          <a:latin typeface="Arial" panose="020B0604020202020204" pitchFamily="34" charset="0"/>
                          <a:cs typeface="Arial" panose="020B0604020202020204" pitchFamily="34" charset="0"/>
                        </a:rPr>
                        <a:t>NHQI year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800" dirty="0">
                          <a:latin typeface="Arial" panose="020B0604020202020204" pitchFamily="34" charset="0"/>
                          <a:cs typeface="Arial" panose="020B0604020202020204" pitchFamily="34" charset="0"/>
                        </a:rPr>
                        <a:t>Quintile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800" dirty="0">
                          <a:latin typeface="Arial" panose="020B0604020202020204" pitchFamily="34" charset="0"/>
                          <a:cs typeface="Arial" panose="020B0604020202020204" pitchFamily="34" charset="0"/>
                        </a:rPr>
                        <a:t>Quintile</a:t>
                      </a:r>
                      <a:r>
                        <a:rPr lang="en-US" sz="800" baseline="0" dirty="0">
                          <a:latin typeface="Arial" panose="020B0604020202020204" pitchFamily="34" charset="0"/>
                          <a:cs typeface="Arial" panose="020B0604020202020204" pitchFamily="34" charset="0"/>
                        </a:rPr>
                        <a:t> 2</a:t>
                      </a:r>
                      <a:endParaRPr lang="en-US" sz="8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800" dirty="0">
                          <a:latin typeface="Arial" panose="020B0604020202020204" pitchFamily="34" charset="0"/>
                          <a:cs typeface="Arial" panose="020B0604020202020204" pitchFamily="34" charset="0"/>
                        </a:rPr>
                        <a:t>Quintile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800" dirty="0">
                          <a:latin typeface="Arial" panose="020B0604020202020204" pitchFamily="34" charset="0"/>
                          <a:cs typeface="Arial" panose="020B0604020202020204" pitchFamily="34" charset="0"/>
                        </a:rPr>
                        <a:t>Quintile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800" dirty="0">
                          <a:latin typeface="Arial" panose="020B0604020202020204" pitchFamily="34" charset="0"/>
                          <a:cs typeface="Arial" panose="020B0604020202020204" pitchFamily="34" charset="0"/>
                        </a:rPr>
                        <a:t>Quintile 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800" dirty="0">
                          <a:latin typeface="Arial" panose="020B0604020202020204" pitchFamily="34" charset="0"/>
                          <a:cs typeface="Arial" panose="020B0604020202020204" pitchFamily="34" charset="0"/>
                        </a:rPr>
                        <a:t>Total facilities with a deficiency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800" dirty="0">
                          <a:latin typeface="Arial" panose="020B0604020202020204" pitchFamily="34" charset="0"/>
                          <a:cs typeface="Arial" panose="020B0604020202020204" pitchFamily="34" charset="0"/>
                        </a:rPr>
                        <a:t>Total facilities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0"/>
                  </a:ext>
                </a:extLst>
              </a:tr>
              <a:tr h="233082">
                <a:tc>
                  <a:txBody>
                    <a:bodyPr/>
                    <a:lstStyle/>
                    <a:p>
                      <a:pPr algn="r"/>
                      <a:r>
                        <a:rPr lang="en-US" sz="800" dirty="0">
                          <a:latin typeface="Arial" panose="020B0604020202020204" pitchFamily="34" charset="0"/>
                          <a:cs typeface="Arial" panose="020B0604020202020204" pitchFamily="34" charset="0"/>
                        </a:rPr>
                        <a:t>2015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a:latin typeface="Arial" panose="020B0604020202020204" pitchFamily="34" charset="0"/>
                          <a:cs typeface="Arial" panose="020B0604020202020204" pitchFamily="34"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a:latin typeface="Arial" panose="020B0604020202020204" pitchFamily="34" charset="0"/>
                          <a:cs typeface="Arial" panose="020B0604020202020204" pitchFamily="34"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a:latin typeface="Arial" panose="020B0604020202020204" pitchFamily="34" charset="0"/>
                          <a:cs typeface="Arial" panose="020B0604020202020204" pitchFamily="34" charset="0"/>
                        </a:rPr>
                        <a:t>5 (&lt;1)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a:latin typeface="Arial" panose="020B0604020202020204" pitchFamily="34" charset="0"/>
                          <a:cs typeface="Arial" panose="020B0604020202020204" pitchFamily="34" charset="0"/>
                        </a:rPr>
                        <a:t>4 (&lt;1)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a:latin typeface="Arial" panose="020B0604020202020204" pitchFamily="34" charset="0"/>
                          <a:cs typeface="Arial" panose="020B0604020202020204" pitchFamily="34" charset="0"/>
                        </a:rPr>
                        <a:t>7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a:latin typeface="Arial" panose="020B0604020202020204" pitchFamily="34" charset="0"/>
                          <a:cs typeface="Arial" panose="020B0604020202020204" pitchFamily="34" charset="0"/>
                        </a:rPr>
                        <a:t>16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a:latin typeface="Arial" panose="020B0604020202020204" pitchFamily="34" charset="0"/>
                          <a:cs typeface="Arial" panose="020B0604020202020204" pitchFamily="34" charset="0"/>
                        </a:rPr>
                        <a:t>594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33082">
                <a:tc>
                  <a:txBody>
                    <a:bodyPr/>
                    <a:lstStyle/>
                    <a:p>
                      <a:pPr algn="r"/>
                      <a:r>
                        <a:rPr lang="en-US" sz="800" dirty="0">
                          <a:latin typeface="Arial" panose="020B0604020202020204" pitchFamily="34" charset="0"/>
                          <a:cs typeface="Arial" panose="020B0604020202020204" pitchFamily="34" charset="0"/>
                        </a:rPr>
                        <a:t>2016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a:latin typeface="Arial" panose="020B0604020202020204" pitchFamily="34" charset="0"/>
                          <a:cs typeface="Arial" panose="020B0604020202020204" pitchFamily="34" charset="0"/>
                        </a:rPr>
                        <a:t>1 (&lt;1)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a:latin typeface="Arial" panose="020B0604020202020204" pitchFamily="34" charset="0"/>
                          <a:cs typeface="Arial" panose="020B0604020202020204" pitchFamily="34" charset="0"/>
                        </a:rPr>
                        <a:t>4 (&lt;1)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a:latin typeface="Arial" panose="020B0604020202020204" pitchFamily="34" charset="0"/>
                          <a:cs typeface="Arial" panose="020B0604020202020204" pitchFamily="34" charset="0"/>
                        </a:rPr>
                        <a:t>3 (&lt;1)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a:latin typeface="Arial" panose="020B0604020202020204" pitchFamily="34" charset="0"/>
                          <a:cs typeface="Arial" panose="020B0604020202020204" pitchFamily="34" charset="0"/>
                        </a:rPr>
                        <a:t>5 (&lt;1)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a:latin typeface="Arial" panose="020B0604020202020204" pitchFamily="34" charset="0"/>
                          <a:cs typeface="Arial" panose="020B0604020202020204" pitchFamily="34" charset="0"/>
                        </a:rPr>
                        <a:t>9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a:latin typeface="Arial" panose="020B0604020202020204" pitchFamily="34" charset="0"/>
                          <a:cs typeface="Arial" panose="020B0604020202020204" pitchFamily="34" charset="0"/>
                        </a:rPr>
                        <a:t>22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a:latin typeface="Arial" panose="020B0604020202020204" pitchFamily="34" charset="0"/>
                          <a:cs typeface="Arial" panose="020B0604020202020204" pitchFamily="34" charset="0"/>
                        </a:rPr>
                        <a:t>589</a:t>
                      </a:r>
                      <a:endParaRPr lang="en-US" sz="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3" name="TextBox 2"/>
          <p:cNvSpPr txBox="1"/>
          <p:nvPr/>
        </p:nvSpPr>
        <p:spPr>
          <a:xfrm>
            <a:off x="341643" y="3276685"/>
            <a:ext cx="6497291" cy="261610"/>
          </a:xfrm>
          <a:prstGeom prst="rect">
            <a:avLst/>
          </a:prstGeom>
          <a:noFill/>
        </p:spPr>
        <p:txBody>
          <a:bodyPr wrap="none" rtlCol="0">
            <a:spAutoFit/>
          </a:bodyPr>
          <a:lstStyle/>
          <a:p>
            <a:r>
              <a:rPr lang="en-US" sz="1100" b="1" dirty="0">
                <a:latin typeface="Arial" panose="020B0604020202020204" pitchFamily="34" charset="0"/>
                <a:cs typeface="Arial" panose="020B0604020202020204" pitchFamily="34" charset="0"/>
              </a:rPr>
              <a:t>Number (%) of facilities with a J, K, or L deficiency in 2016 NHQI compared to 2015, by Quintile</a:t>
            </a:r>
          </a:p>
        </p:txBody>
      </p:sp>
    </p:spTree>
    <p:extLst>
      <p:ext uri="{BB962C8B-B14F-4D97-AF65-F5344CB8AC3E}">
        <p14:creationId xmlns:p14="http://schemas.microsoft.com/office/powerpoint/2010/main" val="4246596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414142"/>
            <a:ext cx="4495800" cy="1077218"/>
          </a:xfrm>
          <a:prstGeom prst="rect">
            <a:avLst/>
          </a:prstGeom>
          <a:noFill/>
          <a:ln>
            <a:noFill/>
          </a:ln>
        </p:spPr>
        <p:txBody>
          <a:bodyPr wrap="square" rtlCol="0" anchor="ctr">
            <a:spAutoFit/>
          </a:bodyPr>
          <a:lstStyle/>
          <a:p>
            <a:r>
              <a:rPr lang="en-US" sz="3200" b="1" dirty="0">
                <a:solidFill>
                  <a:schemeClr val="bg1"/>
                </a:solidFill>
                <a:latin typeface="Arial" panose="020B0604020202020204" pitchFamily="34" charset="0"/>
                <a:cs typeface="Arial" panose="020B0604020202020204" pitchFamily="34" charset="0"/>
              </a:rPr>
              <a:t>CMS Methodological Changes</a:t>
            </a:r>
            <a:endParaRPr lang="en-US" sz="3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6662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61951"/>
            <a:ext cx="8686800" cy="609599"/>
          </a:xfrm>
          <a:prstGeom prst="rect">
            <a:avLst/>
          </a:prstGeom>
          <a:noFill/>
          <a:ln>
            <a:noFill/>
          </a:ln>
        </p:spPr>
        <p:txBody>
          <a:bodyPr wrap="square" rtlCol="0">
            <a:noAutofit/>
          </a:bodyPr>
          <a:lstStyle/>
          <a:p>
            <a:r>
              <a:rPr lang="en-US" sz="2400" b="1" dirty="0">
                <a:solidFill>
                  <a:srgbClr val="002D73"/>
                </a:solidFill>
                <a:latin typeface="Arial" panose="020B0604020202020204" pitchFamily="34" charset="0"/>
                <a:cs typeface="Arial" panose="020B0604020202020204" pitchFamily="34" charset="0"/>
              </a:rPr>
              <a:t>CMS Methodological Changes – Addition of New Measures</a:t>
            </a:r>
          </a:p>
        </p:txBody>
      </p:sp>
      <p:sp>
        <p:nvSpPr>
          <p:cNvPr id="8" name="Rectangle 7"/>
          <p:cNvSpPr/>
          <p:nvPr/>
        </p:nvSpPr>
        <p:spPr>
          <a:xfrm>
            <a:off x="304800" y="895350"/>
            <a:ext cx="8305800" cy="40386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noAutofit/>
          </a:bodyPr>
          <a:lstStyle/>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In April 2016, CMS introduced six new quality measures on the CMS Nursing Home Compare website (four short stay, two long stay)</a:t>
            </a: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In July 2016, CMS began phasing five of the six quality measures into the Five-Star Quality Rating System</a:t>
            </a: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Phase-in periods in July 2016 and January 2017, increasing the weight of the new measures over time</a:t>
            </a:r>
            <a:r>
              <a:rPr lang="en-US" sz="1400" baseline="30000" dirty="0">
                <a:latin typeface="Arial" panose="020B0604020202020204" pitchFamily="34" charset="0"/>
                <a:cs typeface="Arial" panose="020B0604020202020204" pitchFamily="34" charset="0"/>
              </a:rPr>
              <a:t>1</a:t>
            </a: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New long stay measures using MDS data:</a:t>
            </a:r>
          </a:p>
          <a:p>
            <a:pPr marL="171450" indent="-1714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800100" lvl="1" indent="-342900">
              <a:buFont typeface="+mj-lt"/>
              <a:buAutoNum type="arabicPeriod"/>
            </a:pPr>
            <a:r>
              <a:rPr lang="en-US" sz="1200" dirty="0">
                <a:latin typeface="Arial" panose="020B0604020202020204" pitchFamily="34" charset="0"/>
                <a:cs typeface="Arial" panose="020B0604020202020204" pitchFamily="34" charset="0"/>
              </a:rPr>
              <a:t>Percentage of long stay residents whose ability to move independently worsened</a:t>
            </a:r>
          </a:p>
          <a:p>
            <a:pPr marL="1257300" lvl="2" indent="-342900">
              <a:buFont typeface="Courier New" panose="02070309020205020404" pitchFamily="49" charset="0"/>
              <a:buChar char="o"/>
            </a:pPr>
            <a:r>
              <a:rPr lang="en-US" sz="1200" dirty="0">
                <a:latin typeface="Arial" panose="020B0604020202020204" pitchFamily="34" charset="0"/>
                <a:cs typeface="Arial" panose="020B0604020202020204" pitchFamily="34" charset="0"/>
              </a:rPr>
              <a:t>Purpose is to assess long stay residents who experienced a decline in their ability to move around their room and in adjacent corridors over time</a:t>
            </a:r>
            <a:r>
              <a:rPr lang="en-US" sz="1200" baseline="30000" dirty="0">
                <a:latin typeface="Arial" panose="020B0604020202020204" pitchFamily="34" charset="0"/>
                <a:cs typeface="Arial" panose="020B0604020202020204" pitchFamily="34" charset="0"/>
              </a:rPr>
              <a:t>2</a:t>
            </a:r>
          </a:p>
          <a:p>
            <a:pPr marL="1257300" lvl="2" indent="-342900">
              <a:buFont typeface="+mj-lt"/>
              <a:buAutoNum type="arabicPeriod"/>
            </a:pPr>
            <a:endParaRPr lang="en-US" sz="1200" dirty="0">
              <a:latin typeface="Arial" panose="020B0604020202020204" pitchFamily="34" charset="0"/>
              <a:cs typeface="Arial" panose="020B0604020202020204" pitchFamily="34" charset="0"/>
            </a:endParaRPr>
          </a:p>
          <a:p>
            <a:pPr marL="800100" lvl="1" indent="-342900">
              <a:buFont typeface="+mj-lt"/>
              <a:buAutoNum type="arabicPeriod"/>
            </a:pPr>
            <a:r>
              <a:rPr lang="en-US" sz="1200" dirty="0">
                <a:latin typeface="Arial" panose="020B0604020202020204" pitchFamily="34" charset="0"/>
                <a:cs typeface="Arial" panose="020B0604020202020204" pitchFamily="34" charset="0"/>
              </a:rPr>
              <a:t>Percentage of long stay residents who received an antianxiety or hypnotic medication</a:t>
            </a:r>
          </a:p>
          <a:p>
            <a:pPr marL="1257300" lvl="2" indent="-342900">
              <a:buFont typeface="Courier New" panose="02070309020205020404" pitchFamily="49" charset="0"/>
              <a:buChar char="o"/>
            </a:pPr>
            <a:r>
              <a:rPr lang="en-US" sz="1200" dirty="0">
                <a:latin typeface="Arial" panose="020B0604020202020204" pitchFamily="34" charset="0"/>
                <a:cs typeface="Arial" panose="020B0604020202020204" pitchFamily="34" charset="0"/>
              </a:rPr>
              <a:t>Purpose is to encourage nursing facilities to reexamine their prescribing patterns in order to encourage practice consistent with clinical recommendations and guidelines</a:t>
            </a:r>
            <a:r>
              <a:rPr lang="en-US" sz="1200" baseline="30000" dirty="0">
                <a:latin typeface="Arial" panose="020B0604020202020204" pitchFamily="34" charset="0"/>
                <a:cs typeface="Arial" panose="020B0604020202020204" pitchFamily="34" charset="0"/>
              </a:rPr>
              <a:t>2</a:t>
            </a:r>
            <a:endParaRPr lang="en-US" sz="1200" dirty="0">
              <a:latin typeface="Arial" panose="020B0604020202020204" pitchFamily="34" charset="0"/>
              <a:cs typeface="Arial" panose="020B0604020202020204" pitchFamily="34" charset="0"/>
            </a:endParaRPr>
          </a:p>
          <a:p>
            <a:endParaRPr lang="en-US" sz="700" dirty="0">
              <a:solidFill>
                <a:schemeClr val="tx1"/>
              </a:solidFill>
              <a:latin typeface="Arial" panose="020B0604020202020204" pitchFamily="34" charset="0"/>
              <a:cs typeface="Arial" panose="020B0604020202020204" pitchFamily="34" charset="0"/>
            </a:endParaRPr>
          </a:p>
          <a:p>
            <a:endParaRPr lang="en-US" sz="700" dirty="0">
              <a:solidFill>
                <a:schemeClr val="tx1"/>
              </a:solidFill>
              <a:latin typeface="Arial" panose="020B0604020202020204" pitchFamily="34" charset="0"/>
              <a:cs typeface="Arial" panose="020B0604020202020204" pitchFamily="34" charset="0"/>
            </a:endParaRPr>
          </a:p>
          <a:p>
            <a:endParaRPr lang="en-US" sz="700" dirty="0">
              <a:solidFill>
                <a:schemeClr val="tx1"/>
              </a:solidFill>
              <a:latin typeface="Arial" panose="020B0604020202020204" pitchFamily="34" charset="0"/>
              <a:cs typeface="Arial" panose="020B0604020202020204" pitchFamily="34" charset="0"/>
            </a:endParaRPr>
          </a:p>
          <a:p>
            <a:endParaRPr lang="en-US" sz="700" dirty="0">
              <a:solidFill>
                <a:schemeClr val="tx1"/>
              </a:solidFill>
              <a:latin typeface="Arial" panose="020B0604020202020204" pitchFamily="34" charset="0"/>
              <a:cs typeface="Arial" panose="020B0604020202020204" pitchFamily="34" charset="0"/>
            </a:endParaRPr>
          </a:p>
          <a:p>
            <a:r>
              <a:rPr lang="en-US" sz="700" baseline="30000" dirty="0">
                <a:solidFill>
                  <a:schemeClr val="tx1"/>
                </a:solidFill>
                <a:latin typeface="Arial" panose="020B0604020202020204" pitchFamily="34" charset="0"/>
                <a:cs typeface="Arial" panose="020B0604020202020204" pitchFamily="34" charset="0"/>
              </a:rPr>
              <a:t>1 </a:t>
            </a:r>
            <a:r>
              <a:rPr lang="en-US" sz="600" dirty="0">
                <a:solidFill>
                  <a:schemeClr val="tx1"/>
                </a:solidFill>
                <a:latin typeface="Arial" panose="020B0604020202020204" pitchFamily="34" charset="0"/>
                <a:cs typeface="Arial" panose="020B0604020202020204" pitchFamily="34" charset="0"/>
              </a:rPr>
              <a:t>Centers for Medicare &amp; Medicaid Services. (August 1, 2016). </a:t>
            </a:r>
            <a:r>
              <a:rPr lang="en-US" sz="600" i="1" dirty="0">
                <a:solidFill>
                  <a:schemeClr val="tx1"/>
                </a:solidFill>
                <a:latin typeface="Arial" panose="020B0604020202020204" pitchFamily="34" charset="0"/>
                <a:cs typeface="Arial" panose="020B0604020202020204" pitchFamily="34" charset="0"/>
              </a:rPr>
              <a:t>CMS Five-Star Quality Rating System: Technical User’s Guide Revised August 1, 2016</a:t>
            </a:r>
            <a:r>
              <a:rPr lang="en-US" sz="600" dirty="0">
                <a:solidFill>
                  <a:schemeClr val="tx1"/>
                </a:solidFill>
                <a:latin typeface="Arial" panose="020B0604020202020204" pitchFamily="34" charset="0"/>
                <a:cs typeface="Arial" panose="020B0604020202020204" pitchFamily="34" charset="0"/>
              </a:rPr>
              <a:t>. </a:t>
            </a:r>
          </a:p>
          <a:p>
            <a:r>
              <a:rPr lang="en-US" sz="600" dirty="0">
                <a:solidFill>
                  <a:schemeClr val="tx1"/>
                </a:solidFill>
                <a:latin typeface="Arial" panose="020B0604020202020204" pitchFamily="34" charset="0"/>
                <a:cs typeface="Arial" panose="020B0604020202020204" pitchFamily="34" charset="0"/>
              </a:rPr>
              <a:t>  Retrieved from </a:t>
            </a:r>
            <a:r>
              <a:rPr lang="en-US" sz="600" dirty="0">
                <a:solidFill>
                  <a:schemeClr val="tx1"/>
                </a:solidFill>
                <a:latin typeface="Arial" panose="020B0604020202020204" pitchFamily="34" charset="0"/>
                <a:cs typeface="Arial" panose="020B0604020202020204" pitchFamily="34" charset="0"/>
                <a:hlinkClick r:id="rId3"/>
              </a:rPr>
              <a:t>https://www.cms.gov/Medicare/Provider-Enrollment-and-Certification/CertificationandComplianc/Downloads/usersguide.pdf</a:t>
            </a:r>
            <a:endParaRPr lang="en-US" sz="600" dirty="0">
              <a:solidFill>
                <a:schemeClr val="tx1"/>
              </a:solidFill>
              <a:latin typeface="Arial" panose="020B0604020202020204" pitchFamily="34" charset="0"/>
              <a:cs typeface="Arial" panose="020B0604020202020204" pitchFamily="34" charset="0"/>
            </a:endParaRPr>
          </a:p>
          <a:p>
            <a:endParaRPr lang="en-US" sz="700" dirty="0">
              <a:solidFill>
                <a:schemeClr val="tx1"/>
              </a:solidFill>
              <a:latin typeface="Arial" panose="020B0604020202020204" pitchFamily="34" charset="0"/>
              <a:cs typeface="Arial" panose="020B0604020202020204" pitchFamily="34" charset="0"/>
            </a:endParaRPr>
          </a:p>
          <a:p>
            <a:r>
              <a:rPr lang="en-US" sz="600" baseline="30000" dirty="0">
                <a:solidFill>
                  <a:schemeClr val="tx1"/>
                </a:solidFill>
                <a:latin typeface="Arial" panose="020B0604020202020204" pitchFamily="34" charset="0"/>
                <a:cs typeface="Arial" panose="020B0604020202020204" pitchFamily="34" charset="0"/>
              </a:rPr>
              <a:t>2 </a:t>
            </a:r>
            <a:r>
              <a:rPr lang="en-US" sz="600" dirty="0" err="1">
                <a:solidFill>
                  <a:schemeClr val="tx1"/>
                </a:solidFill>
                <a:latin typeface="Arial" panose="020B0604020202020204" pitchFamily="34" charset="0"/>
                <a:cs typeface="Arial" panose="020B0604020202020204" pitchFamily="34" charset="0"/>
              </a:rPr>
              <a:t>Abt</a:t>
            </a:r>
            <a:r>
              <a:rPr lang="en-US" sz="600" dirty="0">
                <a:solidFill>
                  <a:schemeClr val="tx1"/>
                </a:solidFill>
                <a:latin typeface="Arial" panose="020B0604020202020204" pitchFamily="34" charset="0"/>
                <a:cs typeface="Arial" panose="020B0604020202020204" pitchFamily="34" charset="0"/>
              </a:rPr>
              <a:t> Associates. (March 3, 2016). </a:t>
            </a:r>
            <a:r>
              <a:rPr lang="en-US" sz="600" i="1" dirty="0">
                <a:solidFill>
                  <a:schemeClr val="tx1"/>
                </a:solidFill>
                <a:latin typeface="Arial" panose="020B0604020202020204" pitchFamily="34" charset="0"/>
                <a:cs typeface="Arial" panose="020B0604020202020204" pitchFamily="34" charset="0"/>
              </a:rPr>
              <a:t>Further Improvements to the Nursing Home Compare Five-Star Quality Rating System</a:t>
            </a:r>
            <a:r>
              <a:rPr lang="en-US" sz="600" dirty="0">
                <a:solidFill>
                  <a:schemeClr val="tx1"/>
                </a:solidFill>
                <a:latin typeface="Arial" panose="020B0604020202020204" pitchFamily="34" charset="0"/>
                <a:cs typeface="Arial" panose="020B0604020202020204" pitchFamily="34" charset="0"/>
              </a:rPr>
              <a:t> [PowerPoint slides]. </a:t>
            </a:r>
          </a:p>
          <a:p>
            <a:r>
              <a:rPr lang="en-US" sz="600" dirty="0">
                <a:solidFill>
                  <a:schemeClr val="tx1"/>
                </a:solidFill>
                <a:latin typeface="Arial" panose="020B0604020202020204" pitchFamily="34" charset="0"/>
                <a:cs typeface="Arial" panose="020B0604020202020204" pitchFamily="34" charset="0"/>
              </a:rPr>
              <a:t>  Retrieved from </a:t>
            </a:r>
            <a:r>
              <a:rPr lang="en-US" sz="600" dirty="0">
                <a:solidFill>
                  <a:schemeClr val="tx1"/>
                </a:solidFill>
                <a:latin typeface="Arial" panose="020B0604020202020204" pitchFamily="34" charset="0"/>
                <a:cs typeface="Arial" panose="020B0604020202020204" pitchFamily="34" charset="0"/>
                <a:hlinkClick r:id="rId4"/>
              </a:rPr>
              <a:t>https://www.cms.gov/Medicare/Provider-Enrollment-and-Certification/CertificationandComplianc/Downloads/Improvements-NHC-April-2016.pdf</a:t>
            </a:r>
            <a:r>
              <a:rPr lang="en-US" sz="600" dirty="0">
                <a:solidFill>
                  <a:schemeClr val="tx1"/>
                </a:solidFill>
                <a:latin typeface="Arial" panose="020B0604020202020204" pitchFamily="34" charset="0"/>
                <a:cs typeface="Arial" panose="020B0604020202020204" pitchFamily="34" charset="0"/>
              </a:rPr>
              <a:t> </a:t>
            </a:r>
          </a:p>
          <a:p>
            <a:endParaRPr lang="en-US" sz="600" dirty="0">
              <a:solidFill>
                <a:schemeClr val="tx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6238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61951"/>
            <a:ext cx="9144000" cy="609599"/>
          </a:xfrm>
          <a:prstGeom prst="rect">
            <a:avLst/>
          </a:prstGeom>
          <a:noFill/>
          <a:ln>
            <a:noFill/>
          </a:ln>
        </p:spPr>
        <p:txBody>
          <a:bodyPr wrap="square" rtlCol="0">
            <a:noAutofit/>
          </a:bodyPr>
          <a:lstStyle/>
          <a:p>
            <a:r>
              <a:rPr lang="en-US" sz="2400" b="1" dirty="0">
                <a:solidFill>
                  <a:srgbClr val="002D73"/>
                </a:solidFill>
                <a:latin typeface="Arial" panose="020B0604020202020204" pitchFamily="34" charset="0"/>
                <a:cs typeface="Arial" panose="020B0604020202020204" pitchFamily="34" charset="0"/>
              </a:rPr>
              <a:t>CMS Methodological Changes – Additional Functional Status Measure</a:t>
            </a:r>
          </a:p>
        </p:txBody>
      </p:sp>
      <p:sp>
        <p:nvSpPr>
          <p:cNvPr id="8" name="Rectangle 7"/>
          <p:cNvSpPr/>
          <p:nvPr/>
        </p:nvSpPr>
        <p:spPr>
          <a:xfrm>
            <a:off x="304800" y="895350"/>
            <a:ext cx="8305800" cy="38862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noAutofit/>
          </a:bodyPr>
          <a:lstStyle/>
          <a:p>
            <a:pPr marL="171450" indent="-171450">
              <a:buFont typeface="Arial" panose="020B0604020202020204" pitchFamily="34" charset="0"/>
              <a:buChar char="•"/>
            </a:pPr>
            <a:endParaRPr lang="en-US" sz="8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8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Percentage of residents whose ability to move independently worsened (new measure #451)</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Percentage of residents whose need for help with activities of daily living has increased (established measure #401)</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Both measures capture a decline in functional status and independence </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NYS DOH compared the new measure to the established measure to assess similarities and differences</a:t>
            </a:r>
            <a:endParaRPr lang="en-US" sz="1100" b="1" dirty="0">
              <a:latin typeface="Arial" panose="020B0604020202020204" pitchFamily="34" charset="0"/>
              <a:cs typeface="Arial" panose="020B0604020202020204" pitchFamily="34" charset="0"/>
            </a:endParaRPr>
          </a:p>
          <a:p>
            <a:endParaRPr lang="en-US" sz="1100" b="1"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Comparison between Measures</a:t>
            </a:r>
          </a:p>
          <a:p>
            <a:endParaRPr lang="en-US" sz="1100" b="1" dirty="0">
              <a:latin typeface="Arial" panose="020B0604020202020204" pitchFamily="34" charset="0"/>
              <a:cs typeface="Arial" panose="020B0604020202020204" pitchFamily="34" charset="0"/>
            </a:endParaRPr>
          </a:p>
          <a:p>
            <a:endParaRPr lang="en-US" sz="1100" b="1" dirty="0">
              <a:latin typeface="Arial" panose="020B0604020202020204" pitchFamily="34" charset="0"/>
              <a:cs typeface="Arial" panose="020B0604020202020204" pitchFamily="34" charset="0"/>
            </a:endParaRPr>
          </a:p>
          <a:p>
            <a:endParaRPr lang="en-US" sz="1100" b="1" dirty="0">
              <a:latin typeface="Arial" panose="020B0604020202020204" pitchFamily="34" charset="0"/>
              <a:cs typeface="Arial" panose="020B0604020202020204" pitchFamily="34" charset="0"/>
            </a:endParaRPr>
          </a:p>
          <a:p>
            <a:endParaRPr lang="en-US" sz="1100" b="1" dirty="0">
              <a:latin typeface="Arial" panose="020B0604020202020204" pitchFamily="34" charset="0"/>
              <a:cs typeface="Arial" panose="020B0604020202020204" pitchFamily="34" charset="0"/>
            </a:endParaRPr>
          </a:p>
          <a:p>
            <a:endParaRPr lang="en-US" sz="1100" b="1" dirty="0">
              <a:latin typeface="Arial" panose="020B0604020202020204" pitchFamily="34" charset="0"/>
              <a:cs typeface="Arial" panose="020B0604020202020204" pitchFamily="34" charset="0"/>
            </a:endParaRPr>
          </a:p>
          <a:p>
            <a:endParaRPr lang="en-US" sz="1100" b="1"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a:p>
            <a:r>
              <a:rPr lang="en-US" sz="800" dirty="0">
                <a:latin typeface="Arial" panose="020B0604020202020204" pitchFamily="34" charset="0"/>
                <a:cs typeface="Arial" panose="020B0604020202020204" pitchFamily="34" charset="0"/>
              </a:rPr>
              <a:t>^If any covariate is missing, the resident is excluded from the measure</a:t>
            </a:r>
          </a:p>
          <a:p>
            <a:r>
              <a:rPr lang="en-US" sz="800" dirty="0">
                <a:latin typeface="Arial" panose="020B0604020202020204" pitchFamily="34" charset="0"/>
                <a:cs typeface="Arial" panose="020B0604020202020204" pitchFamily="34" charset="0"/>
              </a:rPr>
              <a:t>*Covariate is taken from prior assessment</a:t>
            </a:r>
          </a:p>
          <a:p>
            <a:endParaRPr lang="en-US" sz="1100" b="1"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Measure Statistics using CMS Nursing Home Compare Data (Four-quarter Average, Q2 2015 – Q1 2016)</a:t>
            </a:r>
          </a:p>
          <a:p>
            <a:pPr marL="171450" indent="-1714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a:p>
            <a:endParaRPr lang="en-US" sz="800" dirty="0">
              <a:latin typeface="Arial" panose="020B0604020202020204" pitchFamily="34" charset="0"/>
              <a:cs typeface="Arial" panose="020B0604020202020204" pitchFamily="34" charset="0"/>
            </a:endParaRPr>
          </a:p>
          <a:p>
            <a:r>
              <a:rPr lang="en-US" sz="800" dirty="0">
                <a:latin typeface="Arial" panose="020B0604020202020204" pitchFamily="34" charset="0"/>
                <a:cs typeface="Arial" panose="020B0604020202020204" pitchFamily="34" charset="0"/>
              </a:rPr>
              <a:t>*Measure statistics generated from the risk-adjusted rates, as CMS does not provide numerator and denominator</a:t>
            </a:r>
          </a:p>
          <a:p>
            <a:pPr marL="171450" indent="-171450">
              <a:buFont typeface="Arial" panose="020B0604020202020204" pitchFamily="34" charset="0"/>
              <a:buChar char="•"/>
            </a:pPr>
            <a:endParaRPr lang="en-US" sz="800" b="1" dirty="0">
              <a:latin typeface="Arial" panose="020B0604020202020204" pitchFamily="34" charset="0"/>
              <a:cs typeface="Arial" panose="020B060402020202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3098098916"/>
              </p:ext>
            </p:extLst>
          </p:nvPr>
        </p:nvGraphicFramePr>
        <p:xfrm>
          <a:off x="435927" y="3943350"/>
          <a:ext cx="6076055" cy="487680"/>
        </p:xfrm>
        <a:graphic>
          <a:graphicData uri="http://schemas.openxmlformats.org/drawingml/2006/table">
            <a:tbl>
              <a:tblPr firstRow="1" firstCol="1" bandRow="1"/>
              <a:tblGrid>
                <a:gridCol w="1089588">
                  <a:extLst>
                    <a:ext uri="{9D8B030D-6E8A-4147-A177-3AD203B41FA5}">
                      <a16:colId xmlns:a16="http://schemas.microsoft.com/office/drawing/2014/main" val="20000"/>
                    </a:ext>
                  </a:extLst>
                </a:gridCol>
                <a:gridCol w="877927">
                  <a:extLst>
                    <a:ext uri="{9D8B030D-6E8A-4147-A177-3AD203B41FA5}">
                      <a16:colId xmlns:a16="http://schemas.microsoft.com/office/drawing/2014/main" val="20001"/>
                    </a:ext>
                  </a:extLst>
                </a:gridCol>
                <a:gridCol w="989093">
                  <a:extLst>
                    <a:ext uri="{9D8B030D-6E8A-4147-A177-3AD203B41FA5}">
                      <a16:colId xmlns:a16="http://schemas.microsoft.com/office/drawing/2014/main" val="20002"/>
                    </a:ext>
                  </a:extLst>
                </a:gridCol>
                <a:gridCol w="989093">
                  <a:extLst>
                    <a:ext uri="{9D8B030D-6E8A-4147-A177-3AD203B41FA5}">
                      <a16:colId xmlns:a16="http://schemas.microsoft.com/office/drawing/2014/main" val="20003"/>
                    </a:ext>
                  </a:extLst>
                </a:gridCol>
                <a:gridCol w="1065177">
                  <a:extLst>
                    <a:ext uri="{9D8B030D-6E8A-4147-A177-3AD203B41FA5}">
                      <a16:colId xmlns:a16="http://schemas.microsoft.com/office/drawing/2014/main" val="20004"/>
                    </a:ext>
                  </a:extLst>
                </a:gridCol>
                <a:gridCol w="1065177">
                  <a:extLst>
                    <a:ext uri="{9D8B030D-6E8A-4147-A177-3AD203B41FA5}">
                      <a16:colId xmlns:a16="http://schemas.microsoft.com/office/drawing/2014/main" val="20005"/>
                    </a:ext>
                  </a:extLst>
                </a:gridCol>
              </a:tblGrid>
              <a:tr h="182880">
                <a:tc>
                  <a:txBody>
                    <a:bodyPr/>
                    <a:lstStyle/>
                    <a:p>
                      <a:pPr marL="0" marR="0" algn="ctr">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 </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N Facilities</a:t>
                      </a:r>
                      <a:endParaRPr lang="en-US" sz="105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Minimum</a:t>
                      </a:r>
                      <a:endParaRPr lang="en-US" sz="105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Maximum</a:t>
                      </a:r>
                      <a:endParaRPr lang="en-US" sz="105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Mean</a:t>
                      </a:r>
                      <a:endParaRPr lang="en-US" sz="105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Median</a:t>
                      </a:r>
                      <a:endParaRPr lang="en-US" sz="105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1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Measure #401</a:t>
                      </a:r>
                      <a:endParaRPr lang="en-US" sz="105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612</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0</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40.3</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14.2</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13.5</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L="0" marR="0" algn="ctr">
                        <a:spcBef>
                          <a:spcPts val="0"/>
                        </a:spcBef>
                        <a:spcAft>
                          <a:spcPts val="0"/>
                        </a:spcAft>
                      </a:pPr>
                      <a:r>
                        <a:rPr lang="en-US" sz="1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Measure #451*</a:t>
                      </a:r>
                      <a:endParaRPr lang="en-US" sz="105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000">
                          <a:effectLst/>
                          <a:latin typeface="Arial" panose="020B0604020202020204" pitchFamily="34" charset="0"/>
                          <a:ea typeface="Calibri" panose="020F0502020204030204" pitchFamily="34" charset="0"/>
                          <a:cs typeface="Arial" panose="020B0604020202020204" pitchFamily="34" charset="0"/>
                        </a:rPr>
                        <a:t>609</a:t>
                      </a:r>
                      <a:endParaRPr lang="en-US" sz="105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0</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50.2</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16.6</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15.3</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329388026"/>
              </p:ext>
            </p:extLst>
          </p:nvPr>
        </p:nvGraphicFramePr>
        <p:xfrm>
          <a:off x="435927" y="2190750"/>
          <a:ext cx="7217728" cy="1082040"/>
        </p:xfrm>
        <a:graphic>
          <a:graphicData uri="http://schemas.openxmlformats.org/drawingml/2006/table">
            <a:tbl>
              <a:tblPr firstRow="1" firstCol="1" bandRow="1"/>
              <a:tblGrid>
                <a:gridCol w="1091248">
                  <a:extLst>
                    <a:ext uri="{9D8B030D-6E8A-4147-A177-3AD203B41FA5}">
                      <a16:colId xmlns:a16="http://schemas.microsoft.com/office/drawing/2014/main" val="20000"/>
                    </a:ext>
                  </a:extLst>
                </a:gridCol>
                <a:gridCol w="2377440">
                  <a:extLst>
                    <a:ext uri="{9D8B030D-6E8A-4147-A177-3AD203B41FA5}">
                      <a16:colId xmlns:a16="http://schemas.microsoft.com/office/drawing/2014/main" val="20001"/>
                    </a:ext>
                  </a:extLst>
                </a:gridCol>
                <a:gridCol w="3749040">
                  <a:extLst>
                    <a:ext uri="{9D8B030D-6E8A-4147-A177-3AD203B41FA5}">
                      <a16:colId xmlns:a16="http://schemas.microsoft.com/office/drawing/2014/main" val="20002"/>
                    </a:ext>
                  </a:extLst>
                </a:gridCol>
              </a:tblGrid>
              <a:tr h="182880">
                <a:tc>
                  <a:txBody>
                    <a:bodyPr/>
                    <a:lstStyle/>
                    <a:p>
                      <a:pPr marL="0" marR="0" algn="ctr">
                        <a:spcBef>
                          <a:spcPts val="0"/>
                        </a:spcBef>
                        <a:spcAft>
                          <a:spcPts val="0"/>
                        </a:spcAft>
                      </a:pPr>
                      <a:r>
                        <a:rPr lang="en-US" sz="1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endParaRPr lang="en-US" sz="1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Established Measure (#401)</a:t>
                      </a:r>
                      <a:endParaRPr lang="en-US" sz="1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New Measure (#451)</a:t>
                      </a:r>
                      <a:endParaRPr lang="en-US" sz="1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10000"/>
                  </a:ext>
                </a:extLst>
              </a:tr>
              <a:tr h="188807">
                <a:tc>
                  <a:txBody>
                    <a:bodyPr/>
                    <a:lstStyle/>
                    <a:p>
                      <a:pPr marL="0" marR="0">
                        <a:spcBef>
                          <a:spcPts val="0"/>
                        </a:spcBef>
                        <a:spcAft>
                          <a:spcPts val="0"/>
                        </a:spcAft>
                      </a:pPr>
                      <a:r>
                        <a:rPr lang="en-US" sz="1000" b="1">
                          <a:solidFill>
                            <a:schemeClr val="bg1"/>
                          </a:solidFill>
                          <a:effectLst/>
                          <a:latin typeface="Arial" panose="020B0604020202020204" pitchFamily="34" charset="0"/>
                          <a:ea typeface="Calibri" panose="020F0502020204030204" pitchFamily="34" charset="0"/>
                          <a:cs typeface="Arial" panose="020B0604020202020204" pitchFamily="34" charset="0"/>
                        </a:rPr>
                        <a:t>Numerator</a:t>
                      </a:r>
                      <a:endParaRPr lang="en-US" sz="100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en-US" sz="1000" dirty="0">
                          <a:solidFill>
                            <a:srgbClr val="000000"/>
                          </a:solidFill>
                          <a:effectLst/>
                          <a:latin typeface="Arial" panose="020B0604020202020204" pitchFamily="34" charset="0"/>
                          <a:ea typeface="Calibri" panose="020F0502020204030204" pitchFamily="34" charset="0"/>
                          <a:cs typeface="Arial" panose="020B0604020202020204" pitchFamily="34" charset="0"/>
                        </a:rPr>
                        <a:t>Bed Mobility, Transfer, Eating, Toileting</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solidFill>
                            <a:srgbClr val="000000"/>
                          </a:solidFill>
                          <a:effectLst/>
                          <a:latin typeface="Arial" panose="020B0604020202020204" pitchFamily="34" charset="0"/>
                          <a:ea typeface="Calibri" panose="020F0502020204030204" pitchFamily="34" charset="0"/>
                          <a:cs typeface="Arial" panose="020B0604020202020204" pitchFamily="34" charset="0"/>
                        </a:rPr>
                        <a:t>Locomotion on Unit (moving around room and adjacent</a:t>
                      </a:r>
                      <a:r>
                        <a:rPr lang="en-US" sz="1000" baseline="0" dirty="0">
                          <a:solidFill>
                            <a:srgbClr val="000000"/>
                          </a:solidFill>
                          <a:effectLst/>
                          <a:latin typeface="Arial" panose="020B0604020202020204" pitchFamily="34" charset="0"/>
                          <a:ea typeface="Calibri" panose="020F0502020204030204" pitchFamily="34" charset="0"/>
                          <a:cs typeface="Arial" panose="020B0604020202020204" pitchFamily="34" charset="0"/>
                        </a:rPr>
                        <a:t> corridor)</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6746">
                <a:tc>
                  <a:txBody>
                    <a:bodyPr/>
                    <a:lstStyle/>
                    <a:p>
                      <a:pPr marL="0" marR="0">
                        <a:spcBef>
                          <a:spcPts val="0"/>
                        </a:spcBef>
                        <a:spcAft>
                          <a:spcPts val="0"/>
                        </a:spcAft>
                      </a:pPr>
                      <a:r>
                        <a:rPr lang="en-US" sz="1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Denominator</a:t>
                      </a:r>
                      <a:endParaRPr lang="en-US" sz="1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en-US" sz="1000" dirty="0">
                          <a:solidFill>
                            <a:srgbClr val="000000"/>
                          </a:solidFill>
                          <a:effectLst/>
                          <a:latin typeface="Arial" panose="020B0604020202020204" pitchFamily="34" charset="0"/>
                          <a:ea typeface="Calibri" panose="020F0502020204030204" pitchFamily="34" charset="0"/>
                          <a:cs typeface="Arial" panose="020B0604020202020204" pitchFamily="34" charset="0"/>
                        </a:rPr>
                        <a:t>Same (target and prior assessment)</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solidFill>
                            <a:srgbClr val="000000"/>
                          </a:solidFill>
                          <a:effectLst/>
                          <a:latin typeface="Arial" panose="020B0604020202020204" pitchFamily="34" charset="0"/>
                          <a:ea typeface="Calibri" panose="020F0502020204030204" pitchFamily="34" charset="0"/>
                          <a:cs typeface="Arial" panose="020B0604020202020204" pitchFamily="34" charset="0"/>
                        </a:rPr>
                        <a:t>Same (target and prior assessment)</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8807">
                <a:tc>
                  <a:txBody>
                    <a:bodyPr/>
                    <a:lstStyle/>
                    <a:p>
                      <a:pPr marL="0" marR="0">
                        <a:spcBef>
                          <a:spcPts val="0"/>
                        </a:spcBef>
                        <a:spcAft>
                          <a:spcPts val="0"/>
                        </a:spcAft>
                      </a:pPr>
                      <a:r>
                        <a:rPr lang="en-US" sz="1000" b="1">
                          <a:solidFill>
                            <a:schemeClr val="bg1"/>
                          </a:solidFill>
                          <a:effectLst/>
                          <a:latin typeface="Arial" panose="020B0604020202020204" pitchFamily="34" charset="0"/>
                          <a:ea typeface="Calibri" panose="020F0502020204030204" pitchFamily="34" charset="0"/>
                          <a:cs typeface="Arial" panose="020B0604020202020204" pitchFamily="34" charset="0"/>
                        </a:rPr>
                        <a:t>Exclusions</a:t>
                      </a:r>
                      <a:endParaRPr lang="en-US" sz="100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en-US" sz="1000" dirty="0">
                          <a:solidFill>
                            <a:srgbClr val="000000"/>
                          </a:solidFill>
                          <a:effectLst/>
                          <a:latin typeface="Arial" panose="020B0604020202020204" pitchFamily="34" charset="0"/>
                          <a:ea typeface="Calibri" panose="020F0502020204030204" pitchFamily="34" charset="0"/>
                          <a:cs typeface="Arial" panose="020B0604020202020204" pitchFamily="34" charset="0"/>
                        </a:rPr>
                        <a:t>Same</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solidFill>
                            <a:srgbClr val="000000"/>
                          </a:solidFill>
                          <a:effectLst/>
                          <a:latin typeface="Arial" panose="020B0604020202020204" pitchFamily="34" charset="0"/>
                          <a:ea typeface="Calibri" panose="020F0502020204030204" pitchFamily="34" charset="0"/>
                          <a:cs typeface="Arial" panose="020B0604020202020204" pitchFamily="34" charset="0"/>
                        </a:rPr>
                        <a:t>Same</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8807">
                <a:tc>
                  <a:txBody>
                    <a:bodyPr/>
                    <a:lstStyle/>
                    <a:p>
                      <a:pPr marL="0" marR="0">
                        <a:spcBef>
                          <a:spcPts val="0"/>
                        </a:spcBef>
                        <a:spcAft>
                          <a:spcPts val="0"/>
                        </a:spcAft>
                      </a:pPr>
                      <a:r>
                        <a:rPr lang="en-US" sz="1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Risk-adjusted</a:t>
                      </a:r>
                      <a:endParaRPr lang="en-US" sz="1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No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fontAlgn="base"/>
                      <a:r>
                        <a:rPr lang="en-US" sz="1000" kern="1200" dirty="0">
                          <a:solidFill>
                            <a:schemeClr val="tx1"/>
                          </a:solidFill>
                          <a:effectLst/>
                          <a:latin typeface="Arial" panose="020B0604020202020204" pitchFamily="34" charset="0"/>
                          <a:ea typeface="+mn-ea"/>
                          <a:cs typeface="Arial" panose="020B0604020202020204" pitchFamily="34" charset="0"/>
                        </a:rPr>
                        <a:t>Yes^; Eating</a:t>
                      </a:r>
                      <a:r>
                        <a:rPr lang="en-US" sz="1000" kern="1200" baseline="30000" dirty="0">
                          <a:solidFill>
                            <a:schemeClr val="tx1"/>
                          </a:solidFill>
                          <a:effectLst/>
                          <a:latin typeface="Arial" panose="020B0604020202020204" pitchFamily="34" charset="0"/>
                          <a:ea typeface="+mn-ea"/>
                          <a:cs typeface="Arial" panose="020B0604020202020204" pitchFamily="34" charset="0"/>
                        </a:rPr>
                        <a:t>*, </a:t>
                      </a:r>
                      <a:r>
                        <a:rPr lang="en-US" sz="1000" kern="1200" dirty="0">
                          <a:solidFill>
                            <a:schemeClr val="tx1"/>
                          </a:solidFill>
                          <a:effectLst/>
                          <a:latin typeface="Arial" panose="020B0604020202020204" pitchFamily="34" charset="0"/>
                          <a:ea typeface="+mn-ea"/>
                          <a:cs typeface="Arial" panose="020B0604020202020204" pitchFamily="34" charset="0"/>
                        </a:rPr>
                        <a:t>Toileting</a:t>
                      </a:r>
                      <a:r>
                        <a:rPr lang="en-US" sz="1000" kern="1200" baseline="30000" dirty="0">
                          <a:solidFill>
                            <a:schemeClr val="tx1"/>
                          </a:solidFill>
                          <a:effectLst/>
                          <a:latin typeface="Arial" panose="020B0604020202020204" pitchFamily="34" charset="0"/>
                          <a:ea typeface="+mn-ea"/>
                          <a:cs typeface="Arial" panose="020B0604020202020204" pitchFamily="34" charset="0"/>
                        </a:rPr>
                        <a:t>*</a:t>
                      </a:r>
                      <a:r>
                        <a:rPr lang="en-US" sz="1000" kern="1200" baseline="0" dirty="0">
                          <a:solidFill>
                            <a:schemeClr val="tx1"/>
                          </a:solidFill>
                          <a:effectLst/>
                          <a:latin typeface="Arial" panose="020B0604020202020204" pitchFamily="34" charset="0"/>
                          <a:ea typeface="+mn-ea"/>
                          <a:cs typeface="Arial" panose="020B0604020202020204" pitchFamily="34" charset="0"/>
                        </a:rPr>
                        <a:t>, </a:t>
                      </a:r>
                      <a:r>
                        <a:rPr lang="en-US" sz="1000" kern="1200" dirty="0">
                          <a:solidFill>
                            <a:schemeClr val="tx1"/>
                          </a:solidFill>
                          <a:effectLst/>
                          <a:latin typeface="Arial" panose="020B0604020202020204" pitchFamily="34" charset="0"/>
                          <a:ea typeface="+mn-ea"/>
                          <a:cs typeface="Arial" panose="020B0604020202020204" pitchFamily="34" charset="0"/>
                        </a:rPr>
                        <a:t>Transfer</a:t>
                      </a:r>
                      <a:r>
                        <a:rPr lang="en-US" sz="1000" kern="1200" baseline="30000" dirty="0">
                          <a:solidFill>
                            <a:schemeClr val="tx1"/>
                          </a:solidFill>
                          <a:effectLst/>
                          <a:latin typeface="Arial" panose="020B0604020202020204" pitchFamily="34" charset="0"/>
                          <a:ea typeface="+mn-ea"/>
                          <a:cs typeface="Arial" panose="020B0604020202020204" pitchFamily="34" charset="0"/>
                        </a:rPr>
                        <a:t>*</a:t>
                      </a:r>
                      <a:r>
                        <a:rPr lang="en-US" sz="1000" kern="1200" baseline="0" dirty="0">
                          <a:solidFill>
                            <a:schemeClr val="tx1"/>
                          </a:solidFill>
                          <a:effectLst/>
                          <a:latin typeface="Arial" panose="020B0604020202020204" pitchFamily="34" charset="0"/>
                          <a:ea typeface="+mn-ea"/>
                          <a:cs typeface="Arial" panose="020B0604020202020204" pitchFamily="34" charset="0"/>
                        </a:rPr>
                        <a:t>, </a:t>
                      </a:r>
                      <a:r>
                        <a:rPr lang="en-US" sz="1000" kern="1200" dirty="0">
                          <a:solidFill>
                            <a:schemeClr val="tx1"/>
                          </a:solidFill>
                          <a:effectLst/>
                          <a:latin typeface="Arial" panose="020B0604020202020204" pitchFamily="34" charset="0"/>
                          <a:ea typeface="+mn-ea"/>
                          <a:cs typeface="Arial" panose="020B0604020202020204" pitchFamily="34" charset="0"/>
                        </a:rPr>
                        <a:t>Walking in corridor</a:t>
                      </a:r>
                      <a:r>
                        <a:rPr lang="en-US" sz="1000" kern="1200" baseline="30000" dirty="0">
                          <a:solidFill>
                            <a:schemeClr val="tx1"/>
                          </a:solidFill>
                          <a:effectLst/>
                          <a:latin typeface="Arial" panose="020B0604020202020204" pitchFamily="34" charset="0"/>
                          <a:ea typeface="+mn-ea"/>
                          <a:cs typeface="Arial" panose="020B0604020202020204" pitchFamily="34" charset="0"/>
                        </a:rPr>
                        <a:t>*</a:t>
                      </a:r>
                      <a:r>
                        <a:rPr lang="en-US" sz="1000" kern="1200" baseline="0" dirty="0">
                          <a:solidFill>
                            <a:schemeClr val="tx1"/>
                          </a:solidFill>
                          <a:effectLst/>
                          <a:latin typeface="Arial" panose="020B0604020202020204" pitchFamily="34" charset="0"/>
                          <a:ea typeface="+mn-ea"/>
                          <a:cs typeface="Arial" panose="020B0604020202020204" pitchFamily="34" charset="0"/>
                        </a:rPr>
                        <a:t>, </a:t>
                      </a:r>
                      <a:r>
                        <a:rPr lang="en-US" sz="1000" kern="1200" dirty="0">
                          <a:solidFill>
                            <a:schemeClr val="tx1"/>
                          </a:solidFill>
                          <a:effectLst/>
                          <a:latin typeface="Arial" panose="020B0604020202020204" pitchFamily="34" charset="0"/>
                          <a:ea typeface="+mn-ea"/>
                          <a:cs typeface="Arial" panose="020B0604020202020204" pitchFamily="34" charset="0"/>
                        </a:rPr>
                        <a:t>Severe cognitive impairment</a:t>
                      </a:r>
                      <a:r>
                        <a:rPr lang="en-US" sz="1000" kern="1200" baseline="30000" dirty="0">
                          <a:solidFill>
                            <a:schemeClr val="tx1"/>
                          </a:solidFill>
                          <a:effectLst/>
                          <a:latin typeface="Arial" panose="020B0604020202020204" pitchFamily="34" charset="0"/>
                          <a:ea typeface="+mn-ea"/>
                          <a:cs typeface="Arial" panose="020B0604020202020204" pitchFamily="34" charset="0"/>
                        </a:rPr>
                        <a:t>*</a:t>
                      </a:r>
                      <a:r>
                        <a:rPr lang="en-US" sz="1000" kern="1200" baseline="0" dirty="0">
                          <a:solidFill>
                            <a:schemeClr val="tx1"/>
                          </a:solidFill>
                          <a:effectLst/>
                          <a:latin typeface="Arial" panose="020B0604020202020204" pitchFamily="34" charset="0"/>
                          <a:ea typeface="+mn-ea"/>
                          <a:cs typeface="Arial" panose="020B0604020202020204" pitchFamily="34" charset="0"/>
                        </a:rPr>
                        <a:t>, </a:t>
                      </a:r>
                      <a:r>
                        <a:rPr lang="en-US" sz="1000" kern="1200" dirty="0">
                          <a:solidFill>
                            <a:schemeClr val="tx1"/>
                          </a:solidFill>
                          <a:effectLst/>
                          <a:latin typeface="Arial" panose="020B0604020202020204" pitchFamily="34" charset="0"/>
                          <a:ea typeface="+mn-ea"/>
                          <a:cs typeface="Arial" panose="020B0604020202020204" pitchFamily="34" charset="0"/>
                        </a:rPr>
                        <a:t>Age,</a:t>
                      </a:r>
                      <a:r>
                        <a:rPr lang="en-US" sz="1000" kern="1200" baseline="0" dirty="0">
                          <a:solidFill>
                            <a:schemeClr val="tx1"/>
                          </a:solidFill>
                          <a:effectLst/>
                          <a:latin typeface="Arial" panose="020B0604020202020204" pitchFamily="34" charset="0"/>
                          <a:ea typeface="+mn-ea"/>
                          <a:cs typeface="Arial" panose="020B0604020202020204" pitchFamily="34" charset="0"/>
                        </a:rPr>
                        <a:t> </a:t>
                      </a:r>
                      <a:r>
                        <a:rPr lang="en-US" sz="1000" kern="1200" dirty="0">
                          <a:solidFill>
                            <a:schemeClr val="tx1"/>
                          </a:solidFill>
                          <a:effectLst/>
                          <a:latin typeface="Arial" panose="020B0604020202020204" pitchFamily="34" charset="0"/>
                          <a:ea typeface="+mn-ea"/>
                          <a:cs typeface="Arial" panose="020B0604020202020204" pitchFamily="34" charset="0"/>
                        </a:rPr>
                        <a:t>Gender,</a:t>
                      </a:r>
                      <a:r>
                        <a:rPr lang="en-US" sz="1000" kern="1200" baseline="0" dirty="0">
                          <a:solidFill>
                            <a:schemeClr val="tx1"/>
                          </a:solidFill>
                          <a:effectLst/>
                          <a:latin typeface="Arial" panose="020B0604020202020204" pitchFamily="34" charset="0"/>
                          <a:ea typeface="+mn-ea"/>
                          <a:cs typeface="Arial" panose="020B0604020202020204" pitchFamily="34" charset="0"/>
                        </a:rPr>
                        <a:t> </a:t>
                      </a:r>
                      <a:r>
                        <a:rPr lang="en-US" sz="1000" kern="1200" dirty="0">
                          <a:solidFill>
                            <a:schemeClr val="tx1"/>
                          </a:solidFill>
                          <a:effectLst/>
                          <a:latin typeface="Arial" panose="020B0604020202020204" pitchFamily="34" charset="0"/>
                          <a:ea typeface="+mn-ea"/>
                          <a:cs typeface="Arial" panose="020B0604020202020204" pitchFamily="34" charset="0"/>
                        </a:rPr>
                        <a:t>Vision,</a:t>
                      </a:r>
                      <a:r>
                        <a:rPr lang="en-US" sz="1000" kern="1200" baseline="0" dirty="0">
                          <a:solidFill>
                            <a:schemeClr val="tx1"/>
                          </a:solidFill>
                          <a:effectLst/>
                          <a:latin typeface="Arial" panose="020B0604020202020204" pitchFamily="34" charset="0"/>
                          <a:ea typeface="+mn-ea"/>
                          <a:cs typeface="Arial" panose="020B0604020202020204" pitchFamily="34" charset="0"/>
                        </a:rPr>
                        <a:t> </a:t>
                      </a:r>
                      <a:r>
                        <a:rPr lang="en-US" sz="1000" kern="1200" dirty="0">
                          <a:solidFill>
                            <a:schemeClr val="tx1"/>
                          </a:solidFill>
                          <a:effectLst/>
                          <a:latin typeface="Arial" panose="020B0604020202020204" pitchFamily="34" charset="0"/>
                          <a:ea typeface="+mn-ea"/>
                          <a:cs typeface="Arial" panose="020B0604020202020204" pitchFamily="34" charset="0"/>
                        </a:rPr>
                        <a:t>Oxygen</a:t>
                      </a:r>
                      <a:r>
                        <a:rPr lang="en-US" sz="1000" kern="1200" baseline="0" dirty="0">
                          <a:solidFill>
                            <a:schemeClr val="tx1"/>
                          </a:solidFill>
                          <a:effectLst/>
                          <a:latin typeface="Arial" panose="020B0604020202020204" pitchFamily="34" charset="0"/>
                          <a:ea typeface="+mn-ea"/>
                          <a:cs typeface="Arial" panose="020B0604020202020204" pitchFamily="34" charset="0"/>
                        </a:rPr>
                        <a:t> </a:t>
                      </a:r>
                      <a:r>
                        <a:rPr lang="en-US" sz="1000" kern="1200" dirty="0">
                          <a:solidFill>
                            <a:schemeClr val="tx1"/>
                          </a:solidFill>
                          <a:effectLst/>
                          <a:latin typeface="Arial" panose="020B0604020202020204" pitchFamily="34" charset="0"/>
                          <a:ea typeface="+mn-ea"/>
                          <a:cs typeface="Arial" panose="020B0604020202020204" pitchFamily="34" charset="0"/>
                        </a:rPr>
                        <a:t>use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318803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61951"/>
            <a:ext cx="9144000" cy="609599"/>
          </a:xfrm>
          <a:prstGeom prst="rect">
            <a:avLst/>
          </a:prstGeom>
          <a:noFill/>
          <a:ln>
            <a:noFill/>
          </a:ln>
        </p:spPr>
        <p:txBody>
          <a:bodyPr wrap="square" rtlCol="0">
            <a:noAutofit/>
          </a:bodyPr>
          <a:lstStyle/>
          <a:p>
            <a:r>
              <a:rPr lang="en-US" sz="2400" b="1" dirty="0">
                <a:solidFill>
                  <a:srgbClr val="002D73"/>
                </a:solidFill>
                <a:latin typeface="Arial" panose="020B0604020202020204" pitchFamily="34" charset="0"/>
                <a:cs typeface="Arial" panose="020B0604020202020204" pitchFamily="34" charset="0"/>
              </a:rPr>
              <a:t>CMS Methodological Changes – Additional Antianxiety/Hypnotic Medication Measure</a:t>
            </a:r>
          </a:p>
        </p:txBody>
      </p:sp>
      <p:sp>
        <p:nvSpPr>
          <p:cNvPr id="8" name="Rectangle 7"/>
          <p:cNvSpPr/>
          <p:nvPr/>
        </p:nvSpPr>
        <p:spPr>
          <a:xfrm>
            <a:off x="304800" y="971550"/>
            <a:ext cx="8305800" cy="38862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noAutofit/>
          </a:bodyPr>
          <a:lstStyle/>
          <a:p>
            <a:pPr marL="628650" lvl="1" indent="-171450">
              <a:buFont typeface="Courier New" panose="02070309020205020404" pitchFamily="49" charset="0"/>
              <a:buChar char="o"/>
            </a:pPr>
            <a:endParaRPr lang="en-US" sz="1200" dirty="0">
              <a:latin typeface="Arial" panose="020B0604020202020204" pitchFamily="34" charset="0"/>
              <a:cs typeface="Arial" panose="020B0604020202020204" pitchFamily="34" charset="0"/>
            </a:endParaRPr>
          </a:p>
          <a:p>
            <a:pPr marL="171450" indent="-171450">
              <a:buFont typeface="Courier New" panose="02070309020205020404" pitchFamily="49" charset="0"/>
              <a:buChar char="o"/>
            </a:pPr>
            <a:endParaRPr lang="en-US"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600" dirty="0">
                <a:latin typeface="Arial" panose="020B0604020202020204" pitchFamily="34" charset="0"/>
                <a:cs typeface="Arial" panose="020B0604020202020204" pitchFamily="34" charset="0"/>
              </a:rPr>
              <a:t>Denominator is all long stay residents </a:t>
            </a:r>
          </a:p>
          <a:p>
            <a:pPr marL="171450" indent="-171450">
              <a:buFont typeface="Arial" panose="020B0604020202020204" pitchFamily="34" charset="0"/>
              <a:buChar char="•"/>
            </a:pPr>
            <a:r>
              <a:rPr lang="en-US" sz="1600" dirty="0">
                <a:latin typeface="Arial" panose="020B0604020202020204" pitchFamily="34" charset="0"/>
                <a:cs typeface="Arial" panose="020B0604020202020204" pitchFamily="34" charset="0"/>
              </a:rPr>
              <a:t>Numerator is the number of long stay residents who received antianxiety or hypnotic medications for at least one day during the past seven days</a:t>
            </a:r>
          </a:p>
          <a:p>
            <a:pPr marL="171450" indent="-171450">
              <a:buFont typeface="Arial" panose="020B0604020202020204" pitchFamily="34" charset="0"/>
              <a:buChar char="•"/>
            </a:pPr>
            <a:r>
              <a:rPr lang="en-US" sz="1600" dirty="0">
                <a:latin typeface="Arial" panose="020B0604020202020204" pitchFamily="34" charset="0"/>
                <a:cs typeface="Arial" panose="020B0604020202020204" pitchFamily="34" charset="0"/>
              </a:rPr>
              <a:t>Excludes residents at end of life and residents with missing data</a:t>
            </a:r>
          </a:p>
          <a:p>
            <a:pPr marL="171450" indent="-171450">
              <a:buFont typeface="Arial" panose="020B0604020202020204" pitchFamily="34" charset="0"/>
              <a:buChar char="•"/>
            </a:pPr>
            <a:r>
              <a:rPr lang="en-US" sz="1600" dirty="0">
                <a:latin typeface="Arial" panose="020B0604020202020204" pitchFamily="34" charset="0"/>
                <a:cs typeface="Arial" panose="020B0604020202020204" pitchFamily="34" charset="0"/>
              </a:rPr>
              <a:t>Currently not included in the Five-Star Quality Rating System due to concerns about its specificity and appropriate star rating cut points</a:t>
            </a:r>
            <a:r>
              <a:rPr lang="en-US" sz="1600" baseline="30000" dirty="0">
                <a:latin typeface="Arial" panose="020B0604020202020204" pitchFamily="34" charset="0"/>
                <a:cs typeface="Arial" panose="020B0604020202020204" pitchFamily="34" charset="0"/>
              </a:rPr>
              <a:t>2</a:t>
            </a:r>
          </a:p>
          <a:p>
            <a:pPr marL="171450" indent="-171450">
              <a:buFont typeface="Arial" panose="020B0604020202020204" pitchFamily="34" charset="0"/>
              <a:buChar char="•"/>
            </a:pPr>
            <a:r>
              <a:rPr lang="en-US" sz="1600" dirty="0">
                <a:latin typeface="Arial" panose="020B0604020202020204" pitchFamily="34" charset="0"/>
                <a:cs typeface="Arial" panose="020B0604020202020204" pitchFamily="34" charset="0"/>
              </a:rPr>
              <a:t>At this time, NYS DOH does not have plans to incorporate the new functional status or the antianxiety/hypnotic medication quality measures into the NHQI</a:t>
            </a:r>
          </a:p>
          <a:p>
            <a:pPr marL="171450" indent="-171450">
              <a:buFont typeface="Arial" panose="020B0604020202020204" pitchFamily="34" charset="0"/>
              <a:buChar char="•"/>
            </a:pPr>
            <a:endParaRPr lang="en-US" sz="1200" b="1" dirty="0">
              <a:latin typeface="Arial" panose="020B0604020202020204" pitchFamily="34" charset="0"/>
              <a:cs typeface="Arial" panose="020B0604020202020204" pitchFamily="34" charset="0"/>
            </a:endParaRPr>
          </a:p>
        </p:txBody>
      </p:sp>
      <p:sp>
        <p:nvSpPr>
          <p:cNvPr id="13" name="Rectangle 4"/>
          <p:cNvSpPr>
            <a:spLocks noChangeArrowheads="1"/>
          </p:cNvSpPr>
          <p:nvPr/>
        </p:nvSpPr>
        <p:spPr bwMode="auto">
          <a:xfrm>
            <a:off x="1984375" y="27495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1"/>
          <p:cNvSpPr/>
          <p:nvPr/>
        </p:nvSpPr>
        <p:spPr>
          <a:xfrm>
            <a:off x="152400" y="4552950"/>
            <a:ext cx="6781800" cy="276999"/>
          </a:xfrm>
          <a:prstGeom prst="rect">
            <a:avLst/>
          </a:prstGeom>
        </p:spPr>
        <p:txBody>
          <a:bodyPr wrap="square">
            <a:spAutoFit/>
          </a:bodyPr>
          <a:lstStyle/>
          <a:p>
            <a:r>
              <a:rPr lang="en-US" sz="600" baseline="30000" dirty="0">
                <a:latin typeface="Arial" panose="020B0604020202020204" pitchFamily="34" charset="0"/>
                <a:cs typeface="Arial" panose="020B0604020202020204" pitchFamily="34" charset="0"/>
              </a:rPr>
              <a:t>2 </a:t>
            </a:r>
            <a:r>
              <a:rPr lang="en-US" sz="600" dirty="0" err="1">
                <a:latin typeface="Arial" panose="020B0604020202020204" pitchFamily="34" charset="0"/>
                <a:cs typeface="Arial" panose="020B0604020202020204" pitchFamily="34" charset="0"/>
              </a:rPr>
              <a:t>Abt</a:t>
            </a:r>
            <a:r>
              <a:rPr lang="en-US" sz="600" dirty="0">
                <a:latin typeface="Arial" panose="020B0604020202020204" pitchFamily="34" charset="0"/>
                <a:cs typeface="Arial" panose="020B0604020202020204" pitchFamily="34" charset="0"/>
              </a:rPr>
              <a:t> Associates. (March 3, 2016). </a:t>
            </a:r>
            <a:r>
              <a:rPr lang="en-US" sz="600" i="1" dirty="0">
                <a:latin typeface="Arial" panose="020B0604020202020204" pitchFamily="34" charset="0"/>
                <a:cs typeface="Arial" panose="020B0604020202020204" pitchFamily="34" charset="0"/>
              </a:rPr>
              <a:t>Further Improvements to the Nursing Home Compare Five-Star Quality Rating System</a:t>
            </a:r>
            <a:r>
              <a:rPr lang="en-US" sz="600" dirty="0">
                <a:latin typeface="Arial" panose="020B0604020202020204" pitchFamily="34" charset="0"/>
                <a:cs typeface="Arial" panose="020B0604020202020204" pitchFamily="34" charset="0"/>
              </a:rPr>
              <a:t> [PowerPoint slides]. </a:t>
            </a:r>
          </a:p>
          <a:p>
            <a:r>
              <a:rPr lang="en-US" sz="600" dirty="0">
                <a:latin typeface="Arial" panose="020B0604020202020204" pitchFamily="34" charset="0"/>
                <a:cs typeface="Arial" panose="020B0604020202020204" pitchFamily="34" charset="0"/>
              </a:rPr>
              <a:t>  Retrieved from </a:t>
            </a:r>
            <a:r>
              <a:rPr lang="en-US" sz="600" dirty="0">
                <a:latin typeface="Arial" panose="020B0604020202020204" pitchFamily="34" charset="0"/>
                <a:cs typeface="Arial" panose="020B0604020202020204" pitchFamily="34" charset="0"/>
                <a:hlinkClick r:id="rId2"/>
              </a:rPr>
              <a:t>https://www.cms.gov/Medicare/Provider-Enrollment-and-Certification/CertificationandComplianc/Downloads/Improvements-NHC-April-2016.pdf</a:t>
            </a:r>
            <a:r>
              <a:rPr lang="en-US" sz="6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023744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61951"/>
            <a:ext cx="8686800" cy="609599"/>
          </a:xfrm>
          <a:prstGeom prst="rect">
            <a:avLst/>
          </a:prstGeom>
          <a:noFill/>
          <a:ln>
            <a:noFill/>
          </a:ln>
        </p:spPr>
        <p:txBody>
          <a:bodyPr wrap="square" rtlCol="0">
            <a:noAutofit/>
          </a:bodyPr>
          <a:lstStyle/>
          <a:p>
            <a:r>
              <a:rPr lang="en-US" sz="2400" b="1" dirty="0">
                <a:solidFill>
                  <a:srgbClr val="002D73"/>
                </a:solidFill>
                <a:latin typeface="Arial" panose="020B0604020202020204" pitchFamily="34" charset="0"/>
                <a:cs typeface="Arial" panose="020B0604020202020204" pitchFamily="34" charset="0"/>
              </a:rPr>
              <a:t>CMS Methodological Changes – Specification Modifications</a:t>
            </a:r>
          </a:p>
        </p:txBody>
      </p:sp>
      <p:graphicFrame>
        <p:nvGraphicFramePr>
          <p:cNvPr id="2" name="Table 1"/>
          <p:cNvGraphicFramePr>
            <a:graphicFrameLocks noGrp="1"/>
          </p:cNvGraphicFramePr>
          <p:nvPr>
            <p:extLst>
              <p:ext uri="{D42A27DB-BD31-4B8C-83A1-F6EECF244321}">
                <p14:modId xmlns:p14="http://schemas.microsoft.com/office/powerpoint/2010/main" val="4204296698"/>
              </p:ext>
            </p:extLst>
          </p:nvPr>
        </p:nvGraphicFramePr>
        <p:xfrm>
          <a:off x="304800" y="1276350"/>
          <a:ext cx="8046720" cy="3083783"/>
        </p:xfrm>
        <a:graphic>
          <a:graphicData uri="http://schemas.openxmlformats.org/drawingml/2006/table">
            <a:tbl>
              <a:tblPr firstRow="1" bandRow="1">
                <a:tableStyleId>{5C22544A-7EE6-4342-B048-85BDC9FD1C3A}</a:tableStyleId>
              </a:tblPr>
              <a:tblGrid>
                <a:gridCol w="1280160">
                  <a:extLst>
                    <a:ext uri="{9D8B030D-6E8A-4147-A177-3AD203B41FA5}">
                      <a16:colId xmlns:a16="http://schemas.microsoft.com/office/drawing/2014/main" val="20000"/>
                    </a:ext>
                  </a:extLst>
                </a:gridCol>
                <a:gridCol w="3383280">
                  <a:extLst>
                    <a:ext uri="{9D8B030D-6E8A-4147-A177-3AD203B41FA5}">
                      <a16:colId xmlns:a16="http://schemas.microsoft.com/office/drawing/2014/main" val="20001"/>
                    </a:ext>
                  </a:extLst>
                </a:gridCol>
                <a:gridCol w="3383280">
                  <a:extLst>
                    <a:ext uri="{9D8B030D-6E8A-4147-A177-3AD203B41FA5}">
                      <a16:colId xmlns:a16="http://schemas.microsoft.com/office/drawing/2014/main" val="20002"/>
                    </a:ext>
                  </a:extLst>
                </a:gridCol>
              </a:tblGrid>
              <a:tr h="207711">
                <a:tc>
                  <a:txBody>
                    <a:bodyPr/>
                    <a:lstStyle/>
                    <a:p>
                      <a:pPr algn="ctr"/>
                      <a:r>
                        <a:rPr lang="en-US" sz="1100" dirty="0">
                          <a:latin typeface="Arial" panose="020B0604020202020204" pitchFamily="34" charset="0"/>
                          <a:cs typeface="Arial" panose="020B0604020202020204" pitchFamily="34" charset="0"/>
                        </a:rPr>
                        <a:t>Element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1100" dirty="0">
                          <a:latin typeface="Arial" panose="020B0604020202020204" pitchFamily="34" charset="0"/>
                          <a:cs typeface="Arial" panose="020B0604020202020204" pitchFamily="34" charset="0"/>
                        </a:rPr>
                        <a:t>CMS Five-Star</a:t>
                      </a:r>
                      <a:r>
                        <a:rPr lang="en-US" sz="1100" baseline="0" dirty="0">
                          <a:latin typeface="Arial" panose="020B0604020202020204" pitchFamily="34" charset="0"/>
                          <a:cs typeface="Arial" panose="020B0604020202020204" pitchFamily="34" charset="0"/>
                        </a:rPr>
                        <a:t> Quality Rating System, July 2016</a:t>
                      </a:r>
                      <a:endParaRPr lang="en-US" sz="11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1100" dirty="0">
                          <a:latin typeface="Arial" panose="020B0604020202020204" pitchFamily="34" charset="0"/>
                          <a:cs typeface="Arial" panose="020B0604020202020204" pitchFamily="34" charset="0"/>
                        </a:rPr>
                        <a:t>NYS DOH NHQI*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0"/>
                  </a:ext>
                </a:extLst>
              </a:tr>
              <a:tr h="457200">
                <a:tc>
                  <a:txBody>
                    <a:bodyPr/>
                    <a:lstStyle/>
                    <a:p>
                      <a:pPr algn="l"/>
                      <a:r>
                        <a:rPr lang="en-US" sz="1000" b="1" dirty="0">
                          <a:latin typeface="Arial" panose="020B0604020202020204" pitchFamily="34" charset="0"/>
                          <a:cs typeface="Arial" panose="020B0604020202020204" pitchFamily="34" charset="0"/>
                        </a:rPr>
                        <a:t>Number of quarters used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Four quarters of data are used to calculate quality measures (previously used three quarters of data)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Four quarters of data are used to calculate quality measures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914400">
                <a:tc>
                  <a:txBody>
                    <a:bodyPr/>
                    <a:lstStyle/>
                    <a:p>
                      <a:pPr algn="l"/>
                      <a:r>
                        <a:rPr lang="en-US" sz="1000" b="1" dirty="0">
                          <a:latin typeface="Arial" panose="020B0604020202020204" pitchFamily="34" charset="0"/>
                          <a:cs typeface="Arial" panose="020B0604020202020204" pitchFamily="34" charset="0"/>
                        </a:rPr>
                        <a:t>Denominator</a:t>
                      </a:r>
                      <a:r>
                        <a:rPr lang="en-US" sz="1000" b="1" baseline="0" dirty="0">
                          <a:latin typeface="Arial" panose="020B0604020202020204" pitchFamily="34" charset="0"/>
                          <a:cs typeface="Arial" panose="020B0604020202020204" pitchFamily="34" charset="0"/>
                        </a:rPr>
                        <a:t> size</a:t>
                      </a:r>
                      <a:endParaRPr lang="en-US" sz="1000" b="1"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000" dirty="0">
                          <a:latin typeface="Arial" panose="020B0604020202020204" pitchFamily="34" charset="0"/>
                          <a:cs typeface="Arial" panose="020B0604020202020204" pitchFamily="34" charset="0"/>
                        </a:rPr>
                        <a:t>Minimum denominator for calculating quality measures is 20 summed across four quarters (previously was 30)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000" dirty="0">
                          <a:latin typeface="Arial" panose="020B0604020202020204" pitchFamily="34" charset="0"/>
                          <a:cs typeface="Arial" panose="020B0604020202020204" pitchFamily="34" charset="0"/>
                        </a:rPr>
                        <a:t>Non-risk-adjusted measures</a:t>
                      </a:r>
                    </a:p>
                    <a:p>
                      <a:pPr marL="171450" indent="-171450" algn="l">
                        <a:buFont typeface="Arial" panose="020B0604020202020204" pitchFamily="34" charset="0"/>
                        <a:buChar char="•"/>
                      </a:pPr>
                      <a:r>
                        <a:rPr lang="en-US" sz="1000" dirty="0">
                          <a:latin typeface="Arial" panose="020B0604020202020204" pitchFamily="34" charset="0"/>
                          <a:cs typeface="Arial" panose="020B0604020202020204" pitchFamily="34" charset="0"/>
                        </a:rPr>
                        <a:t>Minimum denominator is 30 summed across four quarters</a:t>
                      </a:r>
                    </a:p>
                    <a:p>
                      <a:pPr algn="l"/>
                      <a:endParaRPr lang="en-US" sz="1000" dirty="0">
                        <a:latin typeface="Arial" panose="020B0604020202020204" pitchFamily="34" charset="0"/>
                        <a:cs typeface="Arial" panose="020B0604020202020204" pitchFamily="34" charset="0"/>
                      </a:endParaRPr>
                    </a:p>
                    <a:p>
                      <a:pPr marL="0" indent="0" algn="l">
                        <a:buFont typeface="Arial" panose="020B0604020202020204" pitchFamily="34" charset="0"/>
                        <a:buNone/>
                      </a:pPr>
                      <a:r>
                        <a:rPr lang="en-US" sz="1000" dirty="0">
                          <a:latin typeface="Arial" panose="020B0604020202020204" pitchFamily="34" charset="0"/>
                          <a:cs typeface="Arial" panose="020B0604020202020204" pitchFamily="34" charset="0"/>
                        </a:rPr>
                        <a:t>Risk-adjusted measures </a:t>
                      </a:r>
                    </a:p>
                    <a:p>
                      <a:pPr marL="171450" indent="-171450" algn="l">
                        <a:buFont typeface="Arial" panose="020B0604020202020204" pitchFamily="34" charset="0"/>
                        <a:buChar char="•"/>
                      </a:pPr>
                      <a:r>
                        <a:rPr lang="en-US" sz="1000" dirty="0">
                          <a:latin typeface="Arial" panose="020B0604020202020204" pitchFamily="34" charset="0"/>
                          <a:cs typeface="Arial" panose="020B0604020202020204" pitchFamily="34" charset="0"/>
                        </a:rPr>
                        <a:t>Minimum denominator is 30 per quarter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361663">
                <a:tc>
                  <a:txBody>
                    <a:bodyPr/>
                    <a:lstStyle/>
                    <a:p>
                      <a:pPr algn="l"/>
                      <a:r>
                        <a:rPr lang="en-US" sz="1000" b="1" dirty="0">
                          <a:latin typeface="Arial" panose="020B0604020202020204" pitchFamily="34" charset="0"/>
                          <a:cs typeface="Arial" panose="020B0604020202020204" pitchFamily="34" charset="0"/>
                        </a:rPr>
                        <a:t>Handling small denominator</a:t>
                      </a:r>
                      <a:r>
                        <a:rPr lang="en-US" sz="1000" b="1" baseline="0" dirty="0">
                          <a:latin typeface="Arial" panose="020B0604020202020204" pitchFamily="34" charset="0"/>
                          <a:cs typeface="Arial" panose="020B0604020202020204" pitchFamily="34" charset="0"/>
                        </a:rPr>
                        <a:t>s</a:t>
                      </a:r>
                      <a:endParaRPr lang="en-US" sz="1000" b="1"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000" dirty="0">
                          <a:latin typeface="Arial" panose="020B0604020202020204" pitchFamily="34" charset="0"/>
                          <a:cs typeface="Arial" panose="020B0604020202020204" pitchFamily="34" charset="0"/>
                        </a:rPr>
                        <a:t>If a denominator is &lt; 20 and the facility meets other criteria, CMS will impute</a:t>
                      </a:r>
                      <a:r>
                        <a:rPr lang="en-US" sz="1000" baseline="0" dirty="0">
                          <a:latin typeface="Arial" panose="020B0604020202020204" pitchFamily="34" charset="0"/>
                          <a:cs typeface="Arial" panose="020B0604020202020204" pitchFamily="34" charset="0"/>
                        </a:rPr>
                        <a:t> the rate using a combination of the facility’s data and the statewide average</a:t>
                      </a:r>
                      <a:endParaRPr lang="en-US" sz="10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000" dirty="0">
                          <a:latin typeface="Arial" panose="020B0604020202020204" pitchFamily="34" charset="0"/>
                          <a:cs typeface="Arial" panose="020B0604020202020204" pitchFamily="34" charset="0"/>
                        </a:rPr>
                        <a:t>Non-risk-adjusted measures </a:t>
                      </a:r>
                    </a:p>
                    <a:p>
                      <a:pPr marL="171450" indent="-171450" algn="l">
                        <a:buFont typeface="Arial" panose="020B0604020202020204" pitchFamily="34" charset="0"/>
                        <a:buChar char="•"/>
                      </a:pPr>
                      <a:r>
                        <a:rPr lang="en-US" sz="1000" dirty="0">
                          <a:latin typeface="Arial" panose="020B0604020202020204" pitchFamily="34" charset="0"/>
                          <a:cs typeface="Arial" panose="020B0604020202020204" pitchFamily="34" charset="0"/>
                        </a:rPr>
                        <a:t>If the denominator</a:t>
                      </a:r>
                      <a:r>
                        <a:rPr lang="en-US" sz="1000" baseline="0" dirty="0">
                          <a:latin typeface="Arial" panose="020B0604020202020204" pitchFamily="34" charset="0"/>
                          <a:cs typeface="Arial" panose="020B0604020202020204" pitchFamily="34" charset="0"/>
                        </a:rPr>
                        <a:t> is &lt; 30 the measure is suppressed</a:t>
                      </a:r>
                      <a:endParaRPr lang="en-US" sz="1000" dirty="0">
                        <a:latin typeface="Arial" panose="020B0604020202020204" pitchFamily="34" charset="0"/>
                        <a:cs typeface="Arial" panose="020B0604020202020204" pitchFamily="34" charset="0"/>
                      </a:endParaRPr>
                    </a:p>
                    <a:p>
                      <a:pPr algn="l"/>
                      <a:endParaRPr lang="en-US" sz="1000" dirty="0">
                        <a:latin typeface="Arial" panose="020B0604020202020204" pitchFamily="34" charset="0"/>
                        <a:cs typeface="Arial" panose="020B0604020202020204" pitchFamily="34" charset="0"/>
                      </a:endParaRPr>
                    </a:p>
                    <a:p>
                      <a:pPr algn="l"/>
                      <a:r>
                        <a:rPr lang="en-US" sz="1000" dirty="0">
                          <a:latin typeface="Arial" panose="020B0604020202020204" pitchFamily="34" charset="0"/>
                          <a:cs typeface="Arial" panose="020B0604020202020204" pitchFamily="34" charset="0"/>
                        </a:rPr>
                        <a:t>Risk-adjusted measures</a:t>
                      </a:r>
                    </a:p>
                    <a:p>
                      <a:pPr marL="171450" indent="-171450" algn="l">
                        <a:buFont typeface="Arial" panose="020B0604020202020204" pitchFamily="34" charset="0"/>
                        <a:buChar char="•"/>
                      </a:pPr>
                      <a:r>
                        <a:rPr lang="en-US" sz="1000" dirty="0">
                          <a:latin typeface="Arial" panose="020B0604020202020204" pitchFamily="34" charset="0"/>
                          <a:cs typeface="Arial" panose="020B0604020202020204" pitchFamily="34" charset="0"/>
                        </a:rPr>
                        <a:t>If one quarterly denominator is &lt; 30, the statewide quarterly average is used in its place</a:t>
                      </a:r>
                    </a:p>
                    <a:p>
                      <a:pPr marL="171450" indent="-171450" algn="l">
                        <a:buFont typeface="Arial" panose="020B0604020202020204" pitchFamily="34" charset="0"/>
                        <a:buChar char="•"/>
                      </a:pPr>
                      <a:r>
                        <a:rPr lang="en-US" sz="1000" dirty="0">
                          <a:latin typeface="Arial" panose="020B0604020202020204" pitchFamily="34" charset="0"/>
                          <a:cs typeface="Arial" panose="020B0604020202020204" pitchFamily="34" charset="0"/>
                        </a:rPr>
                        <a:t>If two or more quarterly denominators are &lt; 30, the measure is suppressed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3" name="TextBox 2"/>
          <p:cNvSpPr txBox="1"/>
          <p:nvPr/>
        </p:nvSpPr>
        <p:spPr>
          <a:xfrm>
            <a:off x="228600" y="4400550"/>
            <a:ext cx="2762295" cy="215444"/>
          </a:xfrm>
          <a:prstGeom prst="rect">
            <a:avLst/>
          </a:prstGeom>
          <a:noFill/>
        </p:spPr>
        <p:txBody>
          <a:bodyPr wrap="none" rtlCol="0">
            <a:spAutoFit/>
          </a:bodyPr>
          <a:lstStyle/>
          <a:p>
            <a:r>
              <a:rPr lang="en-US" sz="800" dirty="0">
                <a:latin typeface="Arial" panose="020B0604020202020204" pitchFamily="34" charset="0"/>
                <a:cs typeface="Arial" panose="020B0604020202020204" pitchFamily="34" charset="0"/>
              </a:rPr>
              <a:t>*NYS DOH will continue to use current methods in NHQI</a:t>
            </a:r>
          </a:p>
        </p:txBody>
      </p:sp>
    </p:spTree>
    <p:extLst>
      <p:ext uri="{BB962C8B-B14F-4D97-AF65-F5344CB8AC3E}">
        <p14:creationId xmlns:p14="http://schemas.microsoft.com/office/powerpoint/2010/main" val="12647071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61950"/>
            <a:ext cx="8534400" cy="533400"/>
          </a:xfrm>
          <a:prstGeom prst="rect">
            <a:avLst/>
          </a:prstGeom>
          <a:noFill/>
          <a:ln>
            <a:noFill/>
          </a:ln>
        </p:spPr>
        <p:txBody>
          <a:bodyPr wrap="square" rtlCol="0">
            <a:noAutofit/>
          </a:bodyPr>
          <a:lstStyle/>
          <a:p>
            <a:r>
              <a:rPr lang="en-US" sz="2400" b="1" dirty="0">
                <a:solidFill>
                  <a:srgbClr val="002D73"/>
                </a:solidFill>
                <a:latin typeface="Arial" panose="020B0604020202020204" pitchFamily="34" charset="0"/>
                <a:cs typeface="Arial" panose="020B0604020202020204" pitchFamily="34" charset="0"/>
              </a:rPr>
              <a:t>CMS Methodological Changes – Modifications to Influenza Vaccination Measure Specifications</a:t>
            </a:r>
          </a:p>
        </p:txBody>
      </p:sp>
      <p:sp>
        <p:nvSpPr>
          <p:cNvPr id="3" name="Rectangle 2"/>
          <p:cNvSpPr/>
          <p:nvPr/>
        </p:nvSpPr>
        <p:spPr>
          <a:xfrm>
            <a:off x="304800" y="1352550"/>
            <a:ext cx="8305800" cy="35052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noAutofit/>
          </a:bodyPr>
          <a:lstStyle/>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New measurement period for influenza vaccination measures was introduced with the release of the MDS 3.0 Quality Measures User’s Manual version 9.0, effective October 1, 2015 </a:t>
            </a:r>
          </a:p>
          <a:p>
            <a:pPr marL="171450" indent="-1714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Measurement period is October 1 of the prior year through June 30 of the target year</a:t>
            </a:r>
            <a:r>
              <a:rPr lang="en-US" sz="1200" baseline="30000" dirty="0">
                <a:latin typeface="Arial" panose="020B0604020202020204" pitchFamily="34" charset="0"/>
                <a:cs typeface="Arial" panose="020B0604020202020204" pitchFamily="34" charset="0"/>
              </a:rPr>
              <a:t>3</a:t>
            </a:r>
          </a:p>
          <a:p>
            <a:pPr marL="171450" indent="-1714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Captures influenza vaccine status for a resident who was in the facility during any part of the most recent influenza season</a:t>
            </a:r>
            <a:r>
              <a:rPr lang="en-US" sz="1200" baseline="30000" dirty="0">
                <a:latin typeface="Arial" panose="020B0604020202020204" pitchFamily="34" charset="0"/>
                <a:cs typeface="Arial" panose="020B0604020202020204" pitchFamily="34" charset="0"/>
              </a:rPr>
              <a:t>3</a:t>
            </a:r>
          </a:p>
          <a:p>
            <a:pPr marL="171450" indent="-1714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Affects the following quality measures:</a:t>
            </a:r>
          </a:p>
          <a:p>
            <a:pPr marL="628650" lvl="1" indent="-171450">
              <a:buFont typeface="Courier New" panose="02070309020205020404" pitchFamily="49" charset="0"/>
              <a:buChar char="o"/>
            </a:pPr>
            <a:r>
              <a:rPr lang="en-US" sz="1200" dirty="0">
                <a:latin typeface="Arial" panose="020B0604020202020204" pitchFamily="34" charset="0"/>
                <a:cs typeface="Arial" panose="020B0604020202020204" pitchFamily="34" charset="0"/>
              </a:rPr>
              <a:t>Percent of Long Stay Residents Assessed and Appropriately Given the Seasonal Influenza Vaccine</a:t>
            </a:r>
          </a:p>
          <a:p>
            <a:pPr marL="628650" lvl="1" indent="-171450">
              <a:buFont typeface="Courier New" panose="02070309020205020404" pitchFamily="49" charset="0"/>
              <a:buChar char="o"/>
            </a:pPr>
            <a:r>
              <a:rPr lang="en-US" sz="1200" b="1" dirty="0">
                <a:latin typeface="Arial" panose="020B0604020202020204" pitchFamily="34" charset="0"/>
                <a:cs typeface="Arial" panose="020B0604020202020204" pitchFamily="34" charset="0"/>
              </a:rPr>
              <a:t>Percent of Long Stay Residents Who Received the Seasonal Influenza Vaccine (used in NHQI)</a:t>
            </a:r>
          </a:p>
          <a:p>
            <a:pPr marL="628650" lvl="1" indent="-171450">
              <a:buFont typeface="Courier New" panose="02070309020205020404" pitchFamily="49" charset="0"/>
              <a:buChar char="o"/>
            </a:pPr>
            <a:r>
              <a:rPr lang="en-US" sz="1200" dirty="0">
                <a:latin typeface="Arial" panose="020B0604020202020204" pitchFamily="34" charset="0"/>
                <a:cs typeface="Arial" panose="020B0604020202020204" pitchFamily="34" charset="0"/>
              </a:rPr>
              <a:t>Percent of Long Stay Residents Who Were Offered and Declined the Seasonal Influenza Vaccine</a:t>
            </a:r>
          </a:p>
          <a:p>
            <a:pPr marL="628650" lvl="1" indent="-171450">
              <a:buFont typeface="Courier New" panose="02070309020205020404" pitchFamily="49" charset="0"/>
              <a:buChar char="o"/>
            </a:pPr>
            <a:r>
              <a:rPr lang="en-US" sz="1200" dirty="0">
                <a:latin typeface="Arial" panose="020B0604020202020204" pitchFamily="34" charset="0"/>
                <a:cs typeface="Arial" panose="020B0604020202020204" pitchFamily="34" charset="0"/>
              </a:rPr>
              <a:t>Percent of Long Stay Residents Who Did Not Receive, Due to Medical Contraindication, the Seasonal Influenza Vaccine</a:t>
            </a:r>
          </a:p>
          <a:p>
            <a:pPr marL="628650" lvl="1" indent="-1714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r>
              <a:rPr lang="en-US" sz="600" baseline="30000" dirty="0">
                <a:solidFill>
                  <a:schemeClr val="tx1"/>
                </a:solidFill>
                <a:latin typeface="Arial" panose="020B0604020202020204" pitchFamily="34" charset="0"/>
                <a:cs typeface="Arial" panose="020B0604020202020204" pitchFamily="34" charset="0"/>
              </a:rPr>
              <a:t>3 </a:t>
            </a:r>
            <a:r>
              <a:rPr lang="en-US" sz="600" dirty="0">
                <a:solidFill>
                  <a:schemeClr val="tx1"/>
                </a:solidFill>
                <a:latin typeface="Arial" panose="020B0604020202020204" pitchFamily="34" charset="0"/>
                <a:cs typeface="Arial" panose="020B0604020202020204" pitchFamily="34" charset="0"/>
              </a:rPr>
              <a:t>RTI International. (August 15, 2015). </a:t>
            </a:r>
            <a:r>
              <a:rPr lang="en-US" sz="600" i="1" dirty="0">
                <a:solidFill>
                  <a:schemeClr val="tx1"/>
                </a:solidFill>
                <a:latin typeface="Arial" panose="020B0604020202020204" pitchFamily="34" charset="0"/>
                <a:cs typeface="Arial" panose="020B0604020202020204" pitchFamily="34" charset="0"/>
              </a:rPr>
              <a:t>MDS 3.0 Quality Measures USER’S MANUAL (v9.0 08-15-2015) Effective October 1, 2015</a:t>
            </a:r>
            <a:r>
              <a:rPr lang="en-US" sz="600" dirty="0">
                <a:solidFill>
                  <a:schemeClr val="tx1"/>
                </a:solidFill>
                <a:latin typeface="Arial" panose="020B0604020202020204" pitchFamily="34" charset="0"/>
                <a:cs typeface="Arial" panose="020B0604020202020204" pitchFamily="34" charset="0"/>
              </a:rPr>
              <a:t>. </a:t>
            </a:r>
          </a:p>
          <a:p>
            <a:r>
              <a:rPr lang="en-US" sz="600" dirty="0">
                <a:solidFill>
                  <a:schemeClr val="tx1"/>
                </a:solidFill>
                <a:latin typeface="Arial" panose="020B0604020202020204" pitchFamily="34" charset="0"/>
                <a:cs typeface="Arial" panose="020B0604020202020204" pitchFamily="34" charset="0"/>
              </a:rPr>
              <a:t>  Retrieved from </a:t>
            </a:r>
            <a:r>
              <a:rPr lang="en-US" sz="600" dirty="0">
                <a:solidFill>
                  <a:schemeClr val="tx1"/>
                </a:solidFill>
                <a:latin typeface="Arial" panose="020B0604020202020204" pitchFamily="34" charset="0"/>
                <a:cs typeface="Arial" panose="020B0604020202020204" pitchFamily="34" charset="0"/>
                <a:hlinkClick r:id="rId3"/>
              </a:rPr>
              <a:t>https://www.cms.gov/Medicare/Quality-Initiatives-Patient-Assessment-Instruments/NursingHomeQualityInits/Downloads/MDS-30-QM-Users-Manual-V90.pdf</a:t>
            </a:r>
            <a:r>
              <a:rPr lang="en-US" sz="700" dirty="0">
                <a:solidFill>
                  <a:schemeClr val="tx1"/>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600" dirty="0">
              <a:solidFill>
                <a:schemeClr val="tx1"/>
              </a:solidFill>
              <a:latin typeface="Arial" panose="020B0604020202020204" pitchFamily="34" charset="0"/>
              <a:cs typeface="Arial" panose="020B0604020202020204" pitchFamily="34" charset="0"/>
            </a:endParaRPr>
          </a:p>
          <a:p>
            <a:pPr lvl="0"/>
            <a:endParaRPr lang="en-US" sz="1600" dirty="0">
              <a:solidFill>
                <a:schemeClr val="tx1"/>
              </a:solidFill>
              <a:latin typeface="Arial" panose="020B0604020202020204" pitchFamily="34" charset="0"/>
              <a:cs typeface="Arial" panose="020B0604020202020204" pitchFamily="34" charset="0"/>
            </a:endParaRPr>
          </a:p>
          <a:p>
            <a:pPr lvl="0"/>
            <a:endParaRPr lang="en-US" sz="1600" dirty="0">
              <a:solidFill>
                <a:schemeClr val="tx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sz="1600" dirty="0">
              <a:solidFill>
                <a:schemeClr val="tx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sz="1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83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660362"/>
            <a:ext cx="4495800" cy="584775"/>
          </a:xfrm>
          <a:prstGeom prst="rect">
            <a:avLst/>
          </a:prstGeom>
          <a:noFill/>
          <a:ln>
            <a:noFill/>
          </a:ln>
        </p:spPr>
        <p:txBody>
          <a:bodyPr wrap="square" rtlCol="0" anchor="ctr">
            <a:spAutoFit/>
          </a:bodyPr>
          <a:lstStyle/>
          <a:p>
            <a:r>
              <a:rPr lang="en-US" sz="3200" b="1" dirty="0">
                <a:solidFill>
                  <a:schemeClr val="bg1"/>
                </a:solidFill>
                <a:latin typeface="Arial" panose="020B0604020202020204" pitchFamily="34" charset="0"/>
                <a:cs typeface="Arial" panose="020B0604020202020204" pitchFamily="34" charset="0"/>
              </a:rPr>
              <a:t>NHQI Status Updates</a:t>
            </a:r>
          </a:p>
        </p:txBody>
      </p:sp>
    </p:spTree>
    <p:extLst>
      <p:ext uri="{BB962C8B-B14F-4D97-AF65-F5344CB8AC3E}">
        <p14:creationId xmlns:p14="http://schemas.microsoft.com/office/powerpoint/2010/main" val="2957520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414141"/>
            <a:ext cx="4495800" cy="1077218"/>
          </a:xfrm>
          <a:prstGeom prst="rect">
            <a:avLst/>
          </a:prstGeom>
          <a:noFill/>
          <a:ln>
            <a:noFill/>
          </a:ln>
        </p:spPr>
        <p:txBody>
          <a:bodyPr wrap="square" rtlCol="0" anchor="ctr">
            <a:spAutoFit/>
          </a:bodyPr>
          <a:lstStyle/>
          <a:p>
            <a:r>
              <a:rPr lang="en-US" sz="3200" b="1" dirty="0">
                <a:solidFill>
                  <a:schemeClr val="bg1"/>
                </a:solidFill>
                <a:latin typeface="Arial" panose="020B0604020202020204" pitchFamily="34" charset="0"/>
                <a:cs typeface="Arial" panose="020B0604020202020204" pitchFamily="34" charset="0"/>
              </a:rPr>
              <a:t>2017 NHQI and Other Topics</a:t>
            </a:r>
            <a:endParaRPr lang="en-US" sz="3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1962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38151"/>
            <a:ext cx="7162800" cy="533400"/>
          </a:xfrm>
          <a:prstGeom prst="rect">
            <a:avLst/>
          </a:prstGeom>
          <a:noFill/>
          <a:ln>
            <a:noFill/>
          </a:ln>
        </p:spPr>
        <p:txBody>
          <a:bodyPr wrap="square" rtlCol="0">
            <a:noAutofit/>
          </a:bodyPr>
          <a:lstStyle/>
          <a:p>
            <a:r>
              <a:rPr lang="en-US" sz="2800" b="1" dirty="0">
                <a:solidFill>
                  <a:srgbClr val="002060"/>
                </a:solidFill>
                <a:latin typeface="Arial" panose="020B0604020202020204" pitchFamily="34" charset="0"/>
                <a:cs typeface="Arial" panose="020B0604020202020204" pitchFamily="34" charset="0"/>
              </a:rPr>
              <a:t>2017 NHQI Structure  </a:t>
            </a:r>
          </a:p>
        </p:txBody>
      </p:sp>
      <p:sp>
        <p:nvSpPr>
          <p:cNvPr id="5" name="TextBox 4"/>
          <p:cNvSpPr txBox="1"/>
          <p:nvPr/>
        </p:nvSpPr>
        <p:spPr>
          <a:xfrm>
            <a:off x="228600" y="895350"/>
            <a:ext cx="8763000" cy="4270400"/>
          </a:xfrm>
          <a:prstGeom prst="rect">
            <a:avLst/>
          </a:prstGeom>
          <a:noFill/>
          <a:ln>
            <a:noFill/>
          </a:ln>
        </p:spPr>
        <p:txBody>
          <a:bodyPr wrap="square" rtlCol="0">
            <a:spAutoFit/>
          </a:bodyPr>
          <a:lstStyle/>
          <a:p>
            <a:r>
              <a:rPr lang="en-US" sz="1600" b="1" dirty="0">
                <a:latin typeface="Arial" panose="020B0604020202020204" pitchFamily="34" charset="0"/>
                <a:cs typeface="Arial" panose="020B0604020202020204" pitchFamily="34" charset="0"/>
              </a:rPr>
              <a:t>No changes are proposed by NYS DOH</a:t>
            </a:r>
          </a:p>
          <a:p>
            <a:endParaRPr lang="en-US" sz="1050" b="1" dirty="0">
              <a:latin typeface="Arial" panose="020B0604020202020204" pitchFamily="34" charset="0"/>
              <a:cs typeface="Arial" panose="020B0604020202020204" pitchFamily="34" charset="0"/>
            </a:endParaRPr>
          </a:p>
          <a:p>
            <a:r>
              <a:rPr lang="en-US" sz="1050" b="1" dirty="0">
                <a:latin typeface="Arial" panose="020B0604020202020204" pitchFamily="34" charset="0"/>
                <a:cs typeface="Arial" panose="020B0604020202020204" pitchFamily="34" charset="0"/>
              </a:rPr>
              <a:t>Quality Component: 70 points </a:t>
            </a:r>
          </a:p>
          <a:p>
            <a:pPr lvl="1"/>
            <a:r>
              <a:rPr lang="en-US" sz="1000" dirty="0">
                <a:latin typeface="Arial" panose="020B0604020202020204" pitchFamily="34" charset="0"/>
                <a:cs typeface="Arial" panose="020B0604020202020204" pitchFamily="34" charset="0"/>
              </a:rPr>
              <a:t>Percent of Long Stay High Risk Residents With Pressure Ulcers*</a:t>
            </a:r>
          </a:p>
          <a:p>
            <a:pPr lvl="1"/>
            <a:r>
              <a:rPr lang="en-US" sz="1000" dirty="0">
                <a:latin typeface="Arial" panose="020B0604020202020204" pitchFamily="34" charset="0"/>
                <a:cs typeface="Arial" panose="020B0604020202020204" pitchFamily="34" charset="0"/>
              </a:rPr>
              <a:t>Percent of Long Stay Residents Who Received the Pneumococcal Vaccine</a:t>
            </a:r>
          </a:p>
          <a:p>
            <a:pPr lvl="1"/>
            <a:r>
              <a:rPr lang="en-US" sz="1000" b="1" dirty="0">
                <a:solidFill>
                  <a:srgbClr val="7030A0"/>
                </a:solidFill>
                <a:latin typeface="Arial" panose="020B0604020202020204" pitchFamily="34" charset="0"/>
                <a:cs typeface="Arial" panose="020B0604020202020204" pitchFamily="34" charset="0"/>
              </a:rPr>
              <a:t>Percent of Long Stay Residents Who Received the Seasonal Influenza Vaccine (following CMS specifications, 10/1/2015 – 6/302016)</a:t>
            </a:r>
          </a:p>
          <a:p>
            <a:pPr lvl="1"/>
            <a:r>
              <a:rPr lang="en-US" sz="1000" dirty="0">
                <a:latin typeface="Arial" panose="020B0604020202020204" pitchFamily="34" charset="0"/>
                <a:cs typeface="Arial" panose="020B0604020202020204" pitchFamily="34" charset="0"/>
              </a:rPr>
              <a:t>Percent of Long Stay Residents Experiencing One or More Falls with Major Injury</a:t>
            </a:r>
          </a:p>
          <a:p>
            <a:pPr lvl="1"/>
            <a:r>
              <a:rPr lang="en-US" sz="1000" dirty="0">
                <a:latin typeface="Arial" panose="020B0604020202020204" pitchFamily="34" charset="0"/>
                <a:cs typeface="Arial" panose="020B0604020202020204" pitchFamily="34" charset="0"/>
              </a:rPr>
              <a:t>Percent of Long Stay Residents Who have Depressive Symptoms</a:t>
            </a:r>
          </a:p>
          <a:p>
            <a:pPr lvl="1"/>
            <a:r>
              <a:rPr lang="en-US" sz="1000" dirty="0">
                <a:latin typeface="Arial" panose="020B0604020202020204" pitchFamily="34" charset="0"/>
                <a:cs typeface="Arial" panose="020B0604020202020204" pitchFamily="34" charset="0"/>
              </a:rPr>
              <a:t>Percent of Low Risk Long Stay Residents Who Lose Control of Their Bowels or Bladder</a:t>
            </a:r>
          </a:p>
          <a:p>
            <a:pPr lvl="1"/>
            <a:r>
              <a:rPr lang="en-US" sz="1000" dirty="0">
                <a:latin typeface="Arial" panose="020B0604020202020204" pitchFamily="34" charset="0"/>
                <a:cs typeface="Arial" panose="020B0604020202020204" pitchFamily="34" charset="0"/>
              </a:rPr>
              <a:t>Percent of Long Stay Residents Who Lose Too Much Weight*</a:t>
            </a:r>
          </a:p>
          <a:p>
            <a:pPr lvl="1"/>
            <a:r>
              <a:rPr lang="en-US" sz="1000" dirty="0">
                <a:latin typeface="Arial" panose="020B0604020202020204" pitchFamily="34" charset="0"/>
                <a:cs typeface="Arial" panose="020B0604020202020204" pitchFamily="34" charset="0"/>
              </a:rPr>
              <a:t>Percent of Long Stay Antipsychotic Use in Persons with Dementia (PQA)</a:t>
            </a:r>
          </a:p>
          <a:p>
            <a:pPr lvl="1"/>
            <a:r>
              <a:rPr lang="en-US" sz="1000" dirty="0">
                <a:latin typeface="Arial" panose="020B0604020202020204" pitchFamily="34" charset="0"/>
                <a:cs typeface="Arial" panose="020B0604020202020204" pitchFamily="34" charset="0"/>
              </a:rPr>
              <a:t>Percent of Long Stay Residents Who Self-Report Moderate to Severe Pain*</a:t>
            </a:r>
          </a:p>
          <a:p>
            <a:pPr lvl="1"/>
            <a:r>
              <a:rPr lang="en-US" sz="1000" dirty="0">
                <a:latin typeface="Arial" panose="020B0604020202020204" pitchFamily="34" charset="0"/>
                <a:cs typeface="Arial" panose="020B0604020202020204" pitchFamily="34" charset="0"/>
              </a:rPr>
              <a:t>Percent of Long Stay Residents Whose Need for Help with Daily Activities Has Increased</a:t>
            </a:r>
          </a:p>
          <a:p>
            <a:pPr lvl="1"/>
            <a:r>
              <a:rPr lang="en-US" sz="1000" dirty="0">
                <a:latin typeface="Arial" panose="020B0604020202020204" pitchFamily="34" charset="0"/>
                <a:cs typeface="Arial" panose="020B0604020202020204" pitchFamily="34" charset="0"/>
              </a:rPr>
              <a:t>Percent of Long Stay Residents with a Urinary Tract Infection</a:t>
            </a:r>
          </a:p>
          <a:p>
            <a:pPr lvl="1"/>
            <a:r>
              <a:rPr lang="en-US" sz="1000" dirty="0">
                <a:latin typeface="Arial" panose="020B0604020202020204" pitchFamily="34" charset="0"/>
                <a:cs typeface="Arial" panose="020B0604020202020204" pitchFamily="34" charset="0"/>
              </a:rPr>
              <a:t>Percent of Employees Vaccinated for Influenza </a:t>
            </a:r>
          </a:p>
          <a:p>
            <a:pPr lvl="1"/>
            <a:r>
              <a:rPr lang="en-US" sz="1000" dirty="0">
                <a:latin typeface="Arial" panose="020B0604020202020204" pitchFamily="34" charset="0"/>
                <a:cs typeface="Arial" panose="020B0604020202020204" pitchFamily="34" charset="0"/>
              </a:rPr>
              <a:t>Rate of Staff Hours per Day</a:t>
            </a:r>
          </a:p>
          <a:p>
            <a:pPr lvl="1"/>
            <a:r>
              <a:rPr lang="en-US" sz="1000" dirty="0">
                <a:latin typeface="Arial" panose="020B0604020202020204" pitchFamily="34" charset="0"/>
                <a:cs typeface="Arial" panose="020B0604020202020204" pitchFamily="34" charset="0"/>
              </a:rPr>
              <a:t>Percent of Contract/Agency Staff Used                                                                             </a:t>
            </a:r>
          </a:p>
          <a:p>
            <a:pPr lvl="1"/>
            <a:r>
              <a:rPr lang="en-US" sz="800" b="1" dirty="0">
                <a:latin typeface="Arial" panose="020B0604020202020204" pitchFamily="34" charset="0"/>
                <a:cs typeface="Arial" panose="020B0604020202020204" pitchFamily="34" charset="0"/>
              </a:rPr>
              <a:t>*denotes risk adjustment by NYS</a:t>
            </a:r>
          </a:p>
          <a:p>
            <a:pPr lvl="1"/>
            <a:endParaRPr lang="en-US" sz="1050" dirty="0">
              <a:latin typeface="Arial" panose="020B0604020202020204" pitchFamily="34" charset="0"/>
              <a:cs typeface="Arial" panose="020B0604020202020204" pitchFamily="34" charset="0"/>
            </a:endParaRPr>
          </a:p>
          <a:p>
            <a:r>
              <a:rPr lang="en-US" sz="1050" b="1" dirty="0">
                <a:latin typeface="Arial" panose="020B0604020202020204" pitchFamily="34" charset="0"/>
                <a:cs typeface="Arial" panose="020B0604020202020204" pitchFamily="34" charset="0"/>
              </a:rPr>
              <a:t>Compliance Component: 20 points</a:t>
            </a:r>
          </a:p>
          <a:p>
            <a:pPr lvl="1"/>
            <a:r>
              <a:rPr lang="en-US" sz="1000" dirty="0">
                <a:latin typeface="Arial" panose="020B0604020202020204" pitchFamily="34" charset="0"/>
                <a:cs typeface="Arial" panose="020B0604020202020204" pitchFamily="34" charset="0"/>
              </a:rPr>
              <a:t>NYS Regionally Adjusted Five-Star Quality Rating for Health Inspections</a:t>
            </a:r>
          </a:p>
          <a:p>
            <a:pPr lvl="1"/>
            <a:r>
              <a:rPr lang="en-US" sz="1000" dirty="0">
                <a:latin typeface="Arial" panose="020B0604020202020204" pitchFamily="34" charset="0"/>
                <a:cs typeface="Arial" panose="020B0604020202020204" pitchFamily="34" charset="0"/>
              </a:rPr>
              <a:t>Timely Submission of Nursing Home Certified Cost Reports </a:t>
            </a:r>
          </a:p>
          <a:p>
            <a:pPr lvl="1"/>
            <a:r>
              <a:rPr lang="en-US" sz="1000" dirty="0">
                <a:latin typeface="Arial" panose="020B0604020202020204" pitchFamily="34" charset="0"/>
                <a:cs typeface="Arial" panose="020B0604020202020204" pitchFamily="34" charset="0"/>
              </a:rPr>
              <a:t>Timely Submission of Employee Influenza Immunization Data</a:t>
            </a:r>
          </a:p>
          <a:p>
            <a:endParaRPr lang="en-US" sz="1050" dirty="0">
              <a:latin typeface="Arial" panose="020B0604020202020204" pitchFamily="34" charset="0"/>
              <a:cs typeface="Arial" panose="020B0604020202020204" pitchFamily="34" charset="0"/>
            </a:endParaRPr>
          </a:p>
          <a:p>
            <a:r>
              <a:rPr lang="en-US" sz="1050" b="1" dirty="0">
                <a:latin typeface="Arial" panose="020B0604020202020204" pitchFamily="34" charset="0"/>
                <a:cs typeface="Arial" panose="020B0604020202020204" pitchFamily="34" charset="0"/>
              </a:rPr>
              <a:t>Efficiency Component: 10 points </a:t>
            </a:r>
          </a:p>
          <a:p>
            <a:pPr lvl="1"/>
            <a:r>
              <a:rPr lang="en-US" sz="1000" dirty="0">
                <a:latin typeface="Arial" panose="020B0604020202020204" pitchFamily="34" charset="0"/>
                <a:cs typeface="Arial" panose="020B0604020202020204" pitchFamily="34" charset="0"/>
              </a:rPr>
              <a:t>Number of Potentially Avoidable Hospitalizations per 10,000 Long Stay Days*</a:t>
            </a:r>
          </a:p>
        </p:txBody>
      </p:sp>
    </p:spTree>
    <p:extLst>
      <p:ext uri="{BB962C8B-B14F-4D97-AF65-F5344CB8AC3E}">
        <p14:creationId xmlns:p14="http://schemas.microsoft.com/office/powerpoint/2010/main" val="1346929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1"/>
            <a:ext cx="8686800" cy="609599"/>
          </a:xfrm>
          <a:prstGeom prst="rect">
            <a:avLst/>
          </a:prstGeom>
          <a:noFill/>
          <a:ln>
            <a:noFill/>
          </a:ln>
        </p:spPr>
        <p:txBody>
          <a:bodyPr wrap="square" rtlCol="0">
            <a:noAutofit/>
          </a:bodyPr>
          <a:lstStyle/>
          <a:p>
            <a:r>
              <a:rPr lang="en-US" sz="2800" b="1" dirty="0">
                <a:solidFill>
                  <a:srgbClr val="002060"/>
                </a:solidFill>
                <a:latin typeface="Arial" panose="020B0604020202020204" pitchFamily="34" charset="0"/>
                <a:cs typeface="Arial" panose="020B0604020202020204" pitchFamily="34" charset="0"/>
              </a:rPr>
              <a:t>MDS Section S – current question</a:t>
            </a:r>
            <a:endParaRPr lang="en-US" b="1" dirty="0">
              <a:solidFill>
                <a:srgbClr val="002060"/>
              </a:solidFill>
              <a:latin typeface="Arial" panose="020B0604020202020204" pitchFamily="34" charset="0"/>
              <a:cs typeface="Arial" panose="020B0604020202020204" pitchFamily="34" charset="0"/>
            </a:endParaRPr>
          </a:p>
        </p:txBody>
      </p:sp>
      <p:sp>
        <p:nvSpPr>
          <p:cNvPr id="8" name="Rectangle 7"/>
          <p:cNvSpPr/>
          <p:nvPr/>
        </p:nvSpPr>
        <p:spPr>
          <a:xfrm>
            <a:off x="304800" y="962024"/>
            <a:ext cx="8305800" cy="3743326"/>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noAutofit/>
          </a:bodyPr>
          <a:lstStyle/>
          <a:p>
            <a:pPr marL="171450" indent="-171450">
              <a:buFont typeface="Arial" panose="020B0604020202020204" pitchFamily="34" charset="0"/>
              <a:buChar char="•"/>
            </a:pPr>
            <a:r>
              <a:rPr lang="en-US" sz="1200" b="1" dirty="0">
                <a:latin typeface="Arial" panose="020B0604020202020204" pitchFamily="34" charset="0"/>
                <a:cs typeface="Arial" panose="020B0604020202020204" pitchFamily="34" charset="0"/>
              </a:rPr>
              <a:t>MDS 3.0 Item ID S7000, Dental Care, effective October 1, 2014</a:t>
            </a:r>
          </a:p>
          <a:p>
            <a:pPr lvl="1"/>
            <a:r>
              <a:rPr lang="en-US" sz="1100" dirty="0">
                <a:solidFill>
                  <a:schemeClr val="tx1"/>
                </a:solidFill>
                <a:latin typeface="Arial" panose="020B0604020202020204" pitchFamily="34" charset="0"/>
                <a:cs typeface="Arial" panose="020B0604020202020204" pitchFamily="34" charset="0"/>
              </a:rPr>
              <a:t>1. Routine dental care since last assessment (planned)</a:t>
            </a:r>
          </a:p>
          <a:p>
            <a:pPr lvl="1"/>
            <a:r>
              <a:rPr lang="en-US" sz="1100" dirty="0">
                <a:solidFill>
                  <a:schemeClr val="tx1"/>
                </a:solidFill>
                <a:latin typeface="Arial" panose="020B0604020202020204" pitchFamily="34" charset="0"/>
                <a:cs typeface="Arial" panose="020B0604020202020204" pitchFamily="34" charset="0"/>
              </a:rPr>
              <a:t>2. Emergent dental care since last assessment (unplanned)</a:t>
            </a:r>
          </a:p>
          <a:p>
            <a:pPr lvl="1"/>
            <a:r>
              <a:rPr lang="en-US" sz="1100" dirty="0">
                <a:latin typeface="Arial" panose="020B0604020202020204" pitchFamily="34" charset="0"/>
                <a:cs typeface="Arial" panose="020B0604020202020204" pitchFamily="34" charset="0"/>
              </a:rPr>
              <a:t>9. None of the above </a:t>
            </a:r>
          </a:p>
          <a:p>
            <a:pPr marL="228600" indent="-228600">
              <a:buAutoNum type="arabicPeriod" startAt="9"/>
            </a:pPr>
            <a:endParaRPr lang="en-US"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Intent of question is to use the responses to develop a quality measure for dental care</a:t>
            </a:r>
          </a:p>
          <a:p>
            <a:pPr marL="228600" indent="-228600">
              <a:buAutoNum type="arabicPeriod"/>
            </a:pPr>
            <a:endParaRPr lang="en-US" sz="1000" dirty="0">
              <a:latin typeface="Arial" panose="020B0604020202020204" pitchFamily="34" charset="0"/>
              <a:cs typeface="Arial" panose="020B0604020202020204" pitchFamily="34" charset="0"/>
            </a:endParaRPr>
          </a:p>
          <a:p>
            <a:pPr marL="228600" indent="-228600">
              <a:buAutoNum type="arabicPeriod"/>
            </a:pPr>
            <a:endParaRPr lang="en-US" sz="1000" dirty="0">
              <a:latin typeface="Arial" panose="020B0604020202020204" pitchFamily="34" charset="0"/>
              <a:cs typeface="Arial" panose="020B0604020202020204" pitchFamily="34" charset="0"/>
            </a:endParaRPr>
          </a:p>
          <a:p>
            <a:endParaRPr lang="en-US" sz="1000" dirty="0">
              <a:latin typeface="Arial" panose="020B0604020202020204" pitchFamily="34" charset="0"/>
              <a:cs typeface="Arial" panose="020B0604020202020204" pitchFamily="34" charset="0"/>
            </a:endParaRPr>
          </a:p>
          <a:p>
            <a:pPr marL="228600" indent="-228600">
              <a:buAutoNum type="arabicPeriod"/>
            </a:pPr>
            <a:endParaRPr lang="en-US" sz="1000" dirty="0">
              <a:latin typeface="Arial" panose="020B0604020202020204" pitchFamily="34" charset="0"/>
              <a:cs typeface="Arial" panose="020B0604020202020204" pitchFamily="34" charset="0"/>
            </a:endParaRPr>
          </a:p>
          <a:p>
            <a:pPr marL="228600" indent="-228600">
              <a:buAutoNum type="arabicPeriod"/>
            </a:pPr>
            <a:endParaRPr lang="en-US" sz="1000" dirty="0">
              <a:latin typeface="Arial" panose="020B0604020202020204" pitchFamily="34" charset="0"/>
              <a:cs typeface="Arial" panose="020B0604020202020204" pitchFamily="34" charset="0"/>
            </a:endParaRPr>
          </a:p>
          <a:p>
            <a:pPr marL="685800" lvl="1" indent="-228600">
              <a:buAutoNum type="arabicPeriod" startAt="9"/>
            </a:pPr>
            <a:endParaRPr lang="en-US" sz="1000" dirty="0">
              <a:latin typeface="Arial" panose="020B0604020202020204" pitchFamily="34" charset="0"/>
              <a:cs typeface="Arial" panose="020B0604020202020204" pitchFamily="34" charset="0"/>
            </a:endParaRPr>
          </a:p>
          <a:p>
            <a:pPr lvl="1"/>
            <a:endParaRPr lang="en-US" sz="1000" dirty="0">
              <a:latin typeface="Arial" panose="020B0604020202020204" pitchFamily="34" charset="0"/>
              <a:cs typeface="Arial" panose="020B0604020202020204" pitchFamily="34" charset="0"/>
            </a:endParaRPr>
          </a:p>
          <a:p>
            <a:pPr marL="685800" lvl="1" indent="-228600">
              <a:buAutoNum type="arabicPeriod" startAt="9"/>
            </a:pPr>
            <a:endParaRPr lang="en-US" sz="1000" dirty="0">
              <a:latin typeface="Arial" panose="020B0604020202020204" pitchFamily="34" charset="0"/>
              <a:cs typeface="Arial" panose="020B0604020202020204" pitchFamily="34" charset="0"/>
            </a:endParaRPr>
          </a:p>
          <a:p>
            <a:pPr marL="685800" lvl="1" indent="-228600">
              <a:buAutoNum type="arabicPeriod" startAt="9"/>
            </a:pPr>
            <a:endParaRPr lang="en-US" sz="1000" dirty="0">
              <a:latin typeface="Arial" panose="020B0604020202020204" pitchFamily="34" charset="0"/>
              <a:cs typeface="Arial" panose="020B0604020202020204" pitchFamily="34" charset="0"/>
            </a:endParaRPr>
          </a:p>
          <a:p>
            <a:pPr marL="685800" lvl="1" indent="-228600">
              <a:buAutoNum type="arabicPeriod" startAt="9"/>
            </a:pPr>
            <a:endParaRPr lang="en-US" sz="1000" dirty="0">
              <a:latin typeface="Arial" panose="020B0604020202020204" pitchFamily="34" charset="0"/>
              <a:cs typeface="Arial" panose="020B0604020202020204" pitchFamily="34" charset="0"/>
            </a:endParaRPr>
          </a:p>
          <a:p>
            <a:pPr marL="800100" lvl="1" indent="-342900">
              <a:buAutoNum type="arabicPeriod" startAt="9"/>
            </a:pPr>
            <a:endParaRPr lang="en-US" sz="1000" dirty="0">
              <a:latin typeface="Arial" panose="020B0604020202020204" pitchFamily="34" charset="0"/>
              <a:cs typeface="Arial" panose="020B0604020202020204" pitchFamily="34" charset="0"/>
            </a:endParaRPr>
          </a:p>
          <a:p>
            <a:pPr marL="800100" lvl="1" indent="-342900">
              <a:buAutoNum type="arabicPeriod" startAt="9"/>
            </a:pPr>
            <a:endParaRPr lang="en-US" sz="1000" dirty="0">
              <a:latin typeface="Arial" panose="020B0604020202020204" pitchFamily="34" charset="0"/>
              <a:cs typeface="Arial" panose="020B0604020202020204" pitchFamily="34" charset="0"/>
            </a:endParaRPr>
          </a:p>
          <a:p>
            <a:pPr marL="800100" lvl="1" indent="-342900">
              <a:buAutoNum type="arabicPeriod" startAt="9"/>
            </a:pPr>
            <a:endParaRPr lang="en-US" sz="1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000" dirty="0">
              <a:latin typeface="Arial" panose="020B0604020202020204" pitchFamily="34" charset="0"/>
              <a:cs typeface="Arial" panose="020B0604020202020204" pitchFamily="34" charset="0"/>
            </a:endParaRPr>
          </a:p>
          <a:p>
            <a:endParaRPr lang="en-US" sz="10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8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*Total row is the number of MDS assessments that should have a response to S7000 </a:t>
            </a:r>
          </a:p>
          <a:p>
            <a:r>
              <a:rPr lang="en-US" sz="1100" dirty="0">
                <a:latin typeface="Arial" panose="020B0604020202020204" pitchFamily="34" charset="0"/>
                <a:cs typeface="Arial" panose="020B0604020202020204" pitchFamily="34" charset="0"/>
              </a:rPr>
              <a:t>(not number of unique people)</a:t>
            </a:r>
          </a:p>
          <a:p>
            <a:pPr marL="285750" indent="-285750">
              <a:buFont typeface="Arial" panose="020B0604020202020204" pitchFamily="34" charset="0"/>
              <a:buChar char="•"/>
            </a:pPr>
            <a:endParaRPr lang="en-US" sz="1000" dirty="0">
              <a:solidFill>
                <a:schemeClr val="tx1"/>
              </a:solidFill>
              <a:latin typeface="Arial" panose="020B0604020202020204" pitchFamily="34" charset="0"/>
              <a:cs typeface="Arial" panose="020B0604020202020204" pitchFamily="34" charset="0"/>
            </a:endParaRPr>
          </a:p>
          <a:p>
            <a:pPr lvl="0"/>
            <a:endParaRPr lang="en-US" sz="1000" dirty="0">
              <a:solidFill>
                <a:schemeClr val="tx1"/>
              </a:solidFill>
              <a:latin typeface="Arial" panose="020B0604020202020204" pitchFamily="34" charset="0"/>
              <a:cs typeface="Arial" panose="020B0604020202020204" pitchFamily="34" charset="0"/>
            </a:endParaRPr>
          </a:p>
          <a:p>
            <a:pPr lvl="0"/>
            <a:endParaRPr lang="en-US" sz="1000" dirty="0">
              <a:solidFill>
                <a:schemeClr val="tx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sz="1000" dirty="0">
              <a:solidFill>
                <a:schemeClr val="tx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sz="1000" dirty="0">
              <a:solidFill>
                <a:schemeClr val="tx1"/>
              </a:solidFill>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81903017"/>
              </p:ext>
            </p:extLst>
          </p:nvPr>
        </p:nvGraphicFramePr>
        <p:xfrm>
          <a:off x="457200" y="2333622"/>
          <a:ext cx="6836904" cy="1945551"/>
        </p:xfrm>
        <a:graphic>
          <a:graphicData uri="http://schemas.openxmlformats.org/drawingml/2006/table">
            <a:tbl>
              <a:tblPr>
                <a:tableStyleId>{616DA210-FB5B-4158-B5E0-FEB733F419BA}</a:tableStyleId>
              </a:tblPr>
              <a:tblGrid>
                <a:gridCol w="569742">
                  <a:extLst>
                    <a:ext uri="{9D8B030D-6E8A-4147-A177-3AD203B41FA5}">
                      <a16:colId xmlns:a16="http://schemas.microsoft.com/office/drawing/2014/main" val="20000"/>
                    </a:ext>
                  </a:extLst>
                </a:gridCol>
                <a:gridCol w="569742">
                  <a:extLst>
                    <a:ext uri="{9D8B030D-6E8A-4147-A177-3AD203B41FA5}">
                      <a16:colId xmlns:a16="http://schemas.microsoft.com/office/drawing/2014/main" val="20001"/>
                    </a:ext>
                  </a:extLst>
                </a:gridCol>
                <a:gridCol w="569742">
                  <a:extLst>
                    <a:ext uri="{9D8B030D-6E8A-4147-A177-3AD203B41FA5}">
                      <a16:colId xmlns:a16="http://schemas.microsoft.com/office/drawing/2014/main" val="20002"/>
                    </a:ext>
                  </a:extLst>
                </a:gridCol>
                <a:gridCol w="569742">
                  <a:extLst>
                    <a:ext uri="{9D8B030D-6E8A-4147-A177-3AD203B41FA5}">
                      <a16:colId xmlns:a16="http://schemas.microsoft.com/office/drawing/2014/main" val="20003"/>
                    </a:ext>
                  </a:extLst>
                </a:gridCol>
                <a:gridCol w="569742">
                  <a:extLst>
                    <a:ext uri="{9D8B030D-6E8A-4147-A177-3AD203B41FA5}">
                      <a16:colId xmlns:a16="http://schemas.microsoft.com/office/drawing/2014/main" val="20004"/>
                    </a:ext>
                  </a:extLst>
                </a:gridCol>
                <a:gridCol w="569742">
                  <a:extLst>
                    <a:ext uri="{9D8B030D-6E8A-4147-A177-3AD203B41FA5}">
                      <a16:colId xmlns:a16="http://schemas.microsoft.com/office/drawing/2014/main" val="20005"/>
                    </a:ext>
                  </a:extLst>
                </a:gridCol>
                <a:gridCol w="569742">
                  <a:extLst>
                    <a:ext uri="{9D8B030D-6E8A-4147-A177-3AD203B41FA5}">
                      <a16:colId xmlns:a16="http://schemas.microsoft.com/office/drawing/2014/main" val="20006"/>
                    </a:ext>
                  </a:extLst>
                </a:gridCol>
                <a:gridCol w="569742">
                  <a:extLst>
                    <a:ext uri="{9D8B030D-6E8A-4147-A177-3AD203B41FA5}">
                      <a16:colId xmlns:a16="http://schemas.microsoft.com/office/drawing/2014/main" val="20007"/>
                    </a:ext>
                  </a:extLst>
                </a:gridCol>
                <a:gridCol w="569742">
                  <a:extLst>
                    <a:ext uri="{9D8B030D-6E8A-4147-A177-3AD203B41FA5}">
                      <a16:colId xmlns:a16="http://schemas.microsoft.com/office/drawing/2014/main" val="20008"/>
                    </a:ext>
                  </a:extLst>
                </a:gridCol>
                <a:gridCol w="569742">
                  <a:extLst>
                    <a:ext uri="{9D8B030D-6E8A-4147-A177-3AD203B41FA5}">
                      <a16:colId xmlns:a16="http://schemas.microsoft.com/office/drawing/2014/main" val="20009"/>
                    </a:ext>
                  </a:extLst>
                </a:gridCol>
                <a:gridCol w="569742">
                  <a:extLst>
                    <a:ext uri="{9D8B030D-6E8A-4147-A177-3AD203B41FA5}">
                      <a16:colId xmlns:a16="http://schemas.microsoft.com/office/drawing/2014/main" val="20010"/>
                    </a:ext>
                  </a:extLst>
                </a:gridCol>
                <a:gridCol w="569742">
                  <a:extLst>
                    <a:ext uri="{9D8B030D-6E8A-4147-A177-3AD203B41FA5}">
                      <a16:colId xmlns:a16="http://schemas.microsoft.com/office/drawing/2014/main" val="20011"/>
                    </a:ext>
                  </a:extLst>
                </a:gridCol>
              </a:tblGrid>
              <a:tr h="273504">
                <a:tc rowSpan="2">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Response</a:t>
                      </a: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5"/>
                    </a:solidFill>
                  </a:tcPr>
                </a:tc>
                <a:tc gridSpan="2">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Q4 2014 </a:t>
                      </a:r>
                    </a:p>
                  </a:txBody>
                  <a:tcPr marL="9525" marR="9525" marT="9525" marB="0" anchor="ctr">
                    <a:solidFill>
                      <a:schemeClr val="accent5"/>
                    </a:solidFill>
                  </a:tcPr>
                </a:tc>
                <a:tc hMerge="1">
                  <a:txBody>
                    <a:bodyPr/>
                    <a:lstStyle/>
                    <a:p>
                      <a:pPr algn="l"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gridSpan="2">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Q1</a:t>
                      </a:r>
                      <a:r>
                        <a:rPr lang="en-US" sz="900" b="1" u="none" strike="noStrike" baseline="0" dirty="0">
                          <a:solidFill>
                            <a:schemeClr val="bg1"/>
                          </a:solidFill>
                          <a:effectLst/>
                          <a:latin typeface="Arial" panose="020B0604020202020204" pitchFamily="34" charset="0"/>
                          <a:cs typeface="Arial" panose="020B0604020202020204" pitchFamily="34" charset="0"/>
                        </a:rPr>
                        <a:t> </a:t>
                      </a:r>
                      <a:r>
                        <a:rPr lang="en-US" sz="900" b="1" u="none" strike="noStrike" dirty="0">
                          <a:solidFill>
                            <a:schemeClr val="bg1"/>
                          </a:solidFill>
                          <a:effectLst/>
                          <a:latin typeface="Arial" panose="020B0604020202020204" pitchFamily="34" charset="0"/>
                          <a:cs typeface="Arial" panose="020B0604020202020204" pitchFamily="34" charset="0"/>
                        </a:rPr>
                        <a:t>2015 </a:t>
                      </a:r>
                    </a:p>
                  </a:txBody>
                  <a:tcPr marL="9525" marR="9525" marT="9525" marB="0" anchor="ctr">
                    <a:solidFill>
                      <a:schemeClr val="accent5"/>
                    </a:solidFill>
                  </a:tcPr>
                </a:tc>
                <a:tc hMerge="1">
                  <a:txBody>
                    <a:bodyPr/>
                    <a:lstStyle/>
                    <a:p>
                      <a:pPr algn="l"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gridSpan="2">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Q2 2015</a:t>
                      </a:r>
                    </a:p>
                  </a:txBody>
                  <a:tcPr marL="9525" marR="9525" marT="9525" marB="0" anchor="ctr">
                    <a:solidFill>
                      <a:schemeClr val="accent5"/>
                    </a:solidFill>
                  </a:tcPr>
                </a:tc>
                <a:tc hMerge="1">
                  <a:txBody>
                    <a:bodyPr/>
                    <a:lstStyle/>
                    <a:p>
                      <a:pPr algn="l"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gridSpan="2">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Q3 2015</a:t>
                      </a:r>
                    </a:p>
                  </a:txBody>
                  <a:tcPr marL="9525" marR="9525" marT="9525" marB="0" anchor="ctr">
                    <a:solidFill>
                      <a:schemeClr val="accent5"/>
                    </a:solidFill>
                  </a:tcPr>
                </a:tc>
                <a:tc hMerge="1">
                  <a:txBody>
                    <a:bodyPr/>
                    <a:lstStyle/>
                    <a:p>
                      <a:pPr algn="l"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gridSpan="2">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Q4 2015</a:t>
                      </a:r>
                    </a:p>
                  </a:txBody>
                  <a:tcPr marL="9525" marR="9525" marT="9525" marB="0" anchor="ctr">
                    <a:solidFill>
                      <a:schemeClr val="accent5"/>
                    </a:solidFill>
                  </a:tcPr>
                </a:tc>
                <a:tc hMerge="1">
                  <a:txBody>
                    <a:bodyPr/>
                    <a:lstStyle/>
                    <a:p>
                      <a:pPr algn="l"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2015 Average</a:t>
                      </a:r>
                    </a:p>
                  </a:txBody>
                  <a:tcPr marL="9525" marR="9525" marT="9525" marB="0" anchor="ctr">
                    <a:solidFill>
                      <a:schemeClr val="accent5">
                        <a:lumMod val="50000"/>
                      </a:schemeClr>
                    </a:solidFill>
                  </a:tcPr>
                </a:tc>
                <a:extLst>
                  <a:ext uri="{0D108BD9-81ED-4DB2-BD59-A6C34878D82A}">
                    <a16:rowId xmlns:a16="http://schemas.microsoft.com/office/drawing/2014/main" val="10000"/>
                  </a:ext>
                </a:extLst>
              </a:tr>
              <a:tr h="273504">
                <a:tc vMerge="1">
                  <a:txBody>
                    <a:bodyPr/>
                    <a:lstStyle/>
                    <a:p>
                      <a:endParaRPr lang="en-US"/>
                    </a:p>
                  </a:txBody>
                  <a:tcPr/>
                </a:tc>
                <a:tc>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N</a:t>
                      </a:r>
                    </a:p>
                  </a:txBody>
                  <a:tcPr marL="9525" marR="9525" marT="9525" marB="0" anchor="ctr">
                    <a:solidFill>
                      <a:schemeClr val="accent5"/>
                    </a:solidFill>
                  </a:tcPr>
                </a:tc>
                <a:tc>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Percent</a:t>
                      </a:r>
                    </a:p>
                  </a:txBody>
                  <a:tcPr marL="9525" marR="9525" marT="9525" marB="0" anchor="ctr">
                    <a:solidFill>
                      <a:schemeClr val="accent5"/>
                    </a:solidFill>
                  </a:tcPr>
                </a:tc>
                <a:tc>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N</a:t>
                      </a:r>
                    </a:p>
                  </a:txBody>
                  <a:tcPr marL="9525" marR="9525" marT="9525" marB="0" anchor="ctr">
                    <a:solidFill>
                      <a:schemeClr val="accent5"/>
                    </a:solidFill>
                  </a:tcPr>
                </a:tc>
                <a:tc>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Percent</a:t>
                      </a:r>
                    </a:p>
                  </a:txBody>
                  <a:tcPr marL="9525" marR="9525" marT="9525" marB="0" anchor="ctr">
                    <a:solidFill>
                      <a:schemeClr val="accent5"/>
                    </a:solidFill>
                  </a:tcPr>
                </a:tc>
                <a:tc>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N</a:t>
                      </a:r>
                    </a:p>
                  </a:txBody>
                  <a:tcPr marL="9525" marR="9525" marT="9525" marB="0" anchor="ctr">
                    <a:solidFill>
                      <a:schemeClr val="accent5"/>
                    </a:solidFill>
                  </a:tcPr>
                </a:tc>
                <a:tc>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Percent</a:t>
                      </a:r>
                    </a:p>
                  </a:txBody>
                  <a:tcPr marL="9525" marR="9525" marT="9525" marB="0" anchor="ctr">
                    <a:solidFill>
                      <a:schemeClr val="accent5"/>
                    </a:solidFill>
                  </a:tcPr>
                </a:tc>
                <a:tc>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N</a:t>
                      </a:r>
                    </a:p>
                  </a:txBody>
                  <a:tcPr marL="9525" marR="9525" marT="9525" marB="0" anchor="ctr">
                    <a:solidFill>
                      <a:schemeClr val="accent5"/>
                    </a:solidFill>
                  </a:tcPr>
                </a:tc>
                <a:tc>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Percent</a:t>
                      </a:r>
                    </a:p>
                  </a:txBody>
                  <a:tcPr marL="9525" marR="9525" marT="9525" marB="0" anchor="ctr">
                    <a:solidFill>
                      <a:schemeClr val="accent5"/>
                    </a:solidFill>
                  </a:tcPr>
                </a:tc>
                <a:tc>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N</a:t>
                      </a:r>
                    </a:p>
                  </a:txBody>
                  <a:tcPr marL="9525" marR="9525" marT="9525" marB="0" anchor="ctr">
                    <a:solidFill>
                      <a:schemeClr val="accent5"/>
                    </a:solidFill>
                  </a:tcPr>
                </a:tc>
                <a:tc>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Percent</a:t>
                      </a:r>
                    </a:p>
                  </a:txBody>
                  <a:tcPr marL="9525" marR="9525" marT="9525" marB="0" anchor="ctr">
                    <a:solidFill>
                      <a:schemeClr val="accent5"/>
                    </a:solidFill>
                  </a:tcPr>
                </a:tc>
                <a:tc>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Percent</a:t>
                      </a:r>
                    </a:p>
                  </a:txBody>
                  <a:tcPr marL="9525" marR="9525" marT="9525" marB="0" anchor="ctr">
                    <a:solidFill>
                      <a:schemeClr val="accent5">
                        <a:lumMod val="50000"/>
                      </a:schemeClr>
                    </a:solidFill>
                  </a:tcPr>
                </a:tc>
                <a:extLst>
                  <a:ext uri="{0D108BD9-81ED-4DB2-BD59-A6C34878D82A}">
                    <a16:rowId xmlns:a16="http://schemas.microsoft.com/office/drawing/2014/main" val="10001"/>
                  </a:ext>
                </a:extLst>
              </a:tr>
              <a:tr h="273504">
                <a:tc>
                  <a:txBody>
                    <a:bodyPr/>
                    <a:lstStyle/>
                    <a:p>
                      <a:pPr algn="l" fontAlgn="b"/>
                      <a:r>
                        <a:rPr lang="en-US" sz="900" u="none" strike="noStrike" dirty="0">
                          <a:effectLst/>
                          <a:latin typeface="Arial" panose="020B0604020202020204" pitchFamily="34" charset="0"/>
                          <a:cs typeface="Arial" panose="020B0604020202020204" pitchFamily="34" charset="0"/>
                        </a:rPr>
                        <a:t>Routine</a:t>
                      </a:r>
                      <a:endParaRPr lang="en-US" sz="900" b="0" i="0" u="none" strike="noStrike" dirty="0">
                        <a:solidFill>
                          <a:srgbClr val="0061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36,823</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16</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29,910</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13</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33,330</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14</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29,088</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13</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28,560</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16</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13</a:t>
                      </a:r>
                    </a:p>
                  </a:txBody>
                  <a:tcPr marL="9525" marR="9525" marT="9525" marB="0" anchor="b"/>
                </a:tc>
                <a:extLst>
                  <a:ext uri="{0D108BD9-81ED-4DB2-BD59-A6C34878D82A}">
                    <a16:rowId xmlns:a16="http://schemas.microsoft.com/office/drawing/2014/main" val="10002"/>
                  </a:ext>
                </a:extLst>
              </a:tr>
              <a:tr h="273504">
                <a:tc>
                  <a:txBody>
                    <a:bodyPr/>
                    <a:lstStyle/>
                    <a:p>
                      <a:pPr algn="l" fontAlgn="b"/>
                      <a:r>
                        <a:rPr lang="en-US" sz="900" u="none" strike="noStrike" dirty="0">
                          <a:effectLst/>
                          <a:latin typeface="Arial" panose="020B0604020202020204" pitchFamily="34" charset="0"/>
                          <a:cs typeface="Arial" panose="020B0604020202020204" pitchFamily="34" charset="0"/>
                        </a:rPr>
                        <a:t>Emergent</a:t>
                      </a:r>
                      <a:endParaRPr lang="en-US" sz="900" b="0" i="0" u="none" strike="noStrike" dirty="0">
                        <a:solidFill>
                          <a:srgbClr val="0061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900" b="0" i="0" u="none" strike="noStrike" dirty="0">
                          <a:solidFill>
                            <a:srgbClr val="000000"/>
                          </a:solidFill>
                          <a:effectLst/>
                          <a:latin typeface="Arial" panose="020B0604020202020204" pitchFamily="34" charset="0"/>
                          <a:cs typeface="Arial" panose="020B0604020202020204" pitchFamily="34" charset="0"/>
                        </a:rPr>
                        <a:t>2,502</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1</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1,893</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1</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2,204</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1</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1,854</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1</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1,937</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1</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1</a:t>
                      </a:r>
                    </a:p>
                  </a:txBody>
                  <a:tcPr marL="9525" marR="9525" marT="9525" marB="0" anchor="b"/>
                </a:tc>
                <a:extLst>
                  <a:ext uri="{0D108BD9-81ED-4DB2-BD59-A6C34878D82A}">
                    <a16:rowId xmlns:a16="http://schemas.microsoft.com/office/drawing/2014/main" val="10003"/>
                  </a:ext>
                </a:extLst>
              </a:tr>
              <a:tr h="273504">
                <a:tc>
                  <a:txBody>
                    <a:bodyPr/>
                    <a:lstStyle/>
                    <a:p>
                      <a:pPr algn="l" fontAlgn="b"/>
                      <a:r>
                        <a:rPr lang="en-US" sz="900" u="none" strike="noStrike" dirty="0">
                          <a:effectLst/>
                          <a:latin typeface="Arial" panose="020B0604020202020204" pitchFamily="34" charset="0"/>
                          <a:cs typeface="Arial" panose="020B0604020202020204" pitchFamily="34" charset="0"/>
                        </a:rPr>
                        <a:t>None</a:t>
                      </a:r>
                      <a:r>
                        <a:rPr lang="en-US" sz="900" u="none" strike="noStrike" baseline="0" dirty="0">
                          <a:effectLst/>
                          <a:latin typeface="Arial" panose="020B0604020202020204" pitchFamily="34" charset="0"/>
                          <a:cs typeface="Arial" panose="020B0604020202020204" pitchFamily="34" charset="0"/>
                        </a:rPr>
                        <a:t> of the above</a:t>
                      </a:r>
                      <a:endParaRPr lang="en-US" sz="900" b="0" i="0" u="none" strike="noStrike" dirty="0">
                        <a:solidFill>
                          <a:srgbClr val="0061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185,819</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82</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189,318</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85</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200,705</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85</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189,088</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85</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194,783</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82</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84</a:t>
                      </a:r>
                    </a:p>
                  </a:txBody>
                  <a:tcPr marL="9525" marR="9525" marT="9525" marB="0" anchor="b"/>
                </a:tc>
                <a:extLst>
                  <a:ext uri="{0D108BD9-81ED-4DB2-BD59-A6C34878D82A}">
                    <a16:rowId xmlns:a16="http://schemas.microsoft.com/office/drawing/2014/main" val="10004"/>
                  </a:ext>
                </a:extLst>
              </a:tr>
              <a:tr h="273504">
                <a:tc>
                  <a:txBody>
                    <a:bodyPr/>
                    <a:lstStyle/>
                    <a:p>
                      <a:pPr algn="l" fontAlgn="b"/>
                      <a:r>
                        <a:rPr lang="en-US" sz="900" u="none" strike="noStrike" dirty="0">
                          <a:effectLst/>
                          <a:latin typeface="Arial" panose="020B0604020202020204" pitchFamily="34" charset="0"/>
                          <a:cs typeface="Arial" panose="020B0604020202020204" pitchFamily="34" charset="0"/>
                        </a:rPr>
                        <a:t>Missing response</a:t>
                      </a:r>
                      <a:endParaRPr lang="en-US" sz="900" b="0" i="0" u="none" strike="noStrike" dirty="0">
                        <a:solidFill>
                          <a:srgbClr val="0061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1,735</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1</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2,914</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1</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331</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0</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2,133</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1</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9,498</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1</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2</a:t>
                      </a:r>
                    </a:p>
                  </a:txBody>
                  <a:tcPr marL="9525" marR="9525" marT="9525" marB="0" anchor="b"/>
                </a:tc>
                <a:extLst>
                  <a:ext uri="{0D108BD9-81ED-4DB2-BD59-A6C34878D82A}">
                    <a16:rowId xmlns:a16="http://schemas.microsoft.com/office/drawing/2014/main" val="10005"/>
                  </a:ext>
                </a:extLst>
              </a:tr>
              <a:tr h="273504">
                <a:tc>
                  <a:txBody>
                    <a:bodyPr/>
                    <a:lstStyle/>
                    <a:p>
                      <a:pPr algn="l" fontAlgn="b"/>
                      <a:r>
                        <a:rPr lang="en-US" sz="900" u="none" strike="noStrike" dirty="0">
                          <a:effectLst/>
                          <a:latin typeface="Arial" panose="020B0604020202020204" pitchFamily="34" charset="0"/>
                          <a:cs typeface="Arial" panose="020B0604020202020204" pitchFamily="34" charset="0"/>
                        </a:rPr>
                        <a:t>Total*</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226,879</a:t>
                      </a:r>
                    </a:p>
                  </a:txBody>
                  <a:tcPr marL="9525" marR="9525" marT="9525" marB="0" anchor="b"/>
                </a:tc>
                <a:tc>
                  <a:txBody>
                    <a:bodyPr/>
                    <a:lstStyle/>
                    <a:p>
                      <a:pPr algn="r" fontAlgn="b"/>
                      <a:r>
                        <a:rPr lang="en-US" sz="900" b="0" i="0" u="none" strike="noStrike" dirty="0">
                          <a:solidFill>
                            <a:srgbClr val="000000"/>
                          </a:solidFill>
                          <a:effectLst/>
                          <a:latin typeface="Arial" panose="020B0604020202020204" pitchFamily="34" charset="0"/>
                          <a:cs typeface="Arial" panose="020B0604020202020204" pitchFamily="34" charset="0"/>
                        </a:rPr>
                        <a:t>100</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224,035</a:t>
                      </a:r>
                    </a:p>
                  </a:txBody>
                  <a:tcPr marL="9525" marR="9525" marT="9525" marB="0" anchor="b"/>
                </a:tc>
                <a:tc>
                  <a:txBody>
                    <a:bodyPr/>
                    <a:lstStyle/>
                    <a:p>
                      <a:pPr algn="r" fontAlgn="b"/>
                      <a:r>
                        <a:rPr lang="en-US" sz="900" b="0" i="0" u="none" strike="noStrike" dirty="0">
                          <a:solidFill>
                            <a:srgbClr val="000000"/>
                          </a:solidFill>
                          <a:effectLst/>
                          <a:latin typeface="Arial" panose="020B0604020202020204" pitchFamily="34" charset="0"/>
                          <a:cs typeface="Arial" panose="020B0604020202020204" pitchFamily="34" charset="0"/>
                        </a:rPr>
                        <a:t>100</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236,570</a:t>
                      </a:r>
                    </a:p>
                  </a:txBody>
                  <a:tcPr marL="9525" marR="9525" marT="9525" marB="0" anchor="b"/>
                </a:tc>
                <a:tc>
                  <a:txBody>
                    <a:bodyPr/>
                    <a:lstStyle/>
                    <a:p>
                      <a:pPr algn="r" fontAlgn="b"/>
                      <a:r>
                        <a:rPr lang="en-US" sz="900" b="0" i="0" u="none" strike="noStrike" dirty="0">
                          <a:solidFill>
                            <a:srgbClr val="000000"/>
                          </a:solidFill>
                          <a:effectLst/>
                          <a:latin typeface="Arial" panose="020B0604020202020204" pitchFamily="34" charset="0"/>
                          <a:cs typeface="Arial" panose="020B0604020202020204" pitchFamily="34" charset="0"/>
                        </a:rPr>
                        <a:t>100</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222,163</a:t>
                      </a:r>
                    </a:p>
                  </a:txBody>
                  <a:tcPr marL="9525" marR="9525" marT="9525" marB="0" anchor="b"/>
                </a:tc>
                <a:tc>
                  <a:txBody>
                    <a:bodyPr/>
                    <a:lstStyle/>
                    <a:p>
                      <a:pPr algn="r" fontAlgn="b"/>
                      <a:r>
                        <a:rPr lang="en-US" sz="900" b="0" i="0" u="none" strike="noStrike" dirty="0">
                          <a:solidFill>
                            <a:srgbClr val="000000"/>
                          </a:solidFill>
                          <a:effectLst/>
                          <a:latin typeface="Arial" panose="020B0604020202020204" pitchFamily="34" charset="0"/>
                          <a:cs typeface="Arial" panose="020B0604020202020204" pitchFamily="34" charset="0"/>
                        </a:rPr>
                        <a:t>100</a:t>
                      </a:r>
                    </a:p>
                  </a:txBody>
                  <a:tcPr marL="9525" marR="9525" marT="9525" marB="0" anchor="b"/>
                </a:tc>
                <a:tc>
                  <a:txBody>
                    <a:bodyPr/>
                    <a:lstStyle/>
                    <a:p>
                      <a:pPr algn="r" fontAlgn="b"/>
                      <a:r>
                        <a:rPr lang="en-US" sz="900" b="0" i="0" u="none" strike="noStrike">
                          <a:solidFill>
                            <a:srgbClr val="000000"/>
                          </a:solidFill>
                          <a:effectLst/>
                          <a:latin typeface="Arial" panose="020B0604020202020204" pitchFamily="34" charset="0"/>
                          <a:cs typeface="Arial" panose="020B0604020202020204" pitchFamily="34" charset="0"/>
                        </a:rPr>
                        <a:t>234,778</a:t>
                      </a:r>
                    </a:p>
                  </a:txBody>
                  <a:tcPr marL="9525" marR="9525" marT="9525" marB="0" anchor="b"/>
                </a:tc>
                <a:tc>
                  <a:txBody>
                    <a:bodyPr/>
                    <a:lstStyle/>
                    <a:p>
                      <a:pPr algn="r" fontAlgn="b"/>
                      <a:r>
                        <a:rPr lang="en-US" sz="900" b="0" i="0" u="none" strike="noStrike" dirty="0">
                          <a:solidFill>
                            <a:srgbClr val="000000"/>
                          </a:solidFill>
                          <a:effectLst/>
                          <a:latin typeface="Arial" panose="020B0604020202020204" pitchFamily="34" charset="0"/>
                          <a:cs typeface="Arial" panose="020B0604020202020204" pitchFamily="34" charset="0"/>
                        </a:rPr>
                        <a:t>100</a:t>
                      </a:r>
                    </a:p>
                  </a:txBody>
                  <a:tcPr marL="9525" marR="9525" marT="9525" marB="0" anchor="b"/>
                </a:tc>
                <a:tc>
                  <a:txBody>
                    <a:bodyPr/>
                    <a:lstStyle/>
                    <a:p>
                      <a:pPr algn="r" fontAlgn="b"/>
                      <a:r>
                        <a:rPr lang="en-US" sz="900" b="0" i="0" u="none" strike="noStrike" dirty="0">
                          <a:solidFill>
                            <a:srgbClr val="000000"/>
                          </a:solidFill>
                          <a:effectLst/>
                          <a:latin typeface="Arial" panose="020B0604020202020204" pitchFamily="34" charset="0"/>
                          <a:cs typeface="Arial" panose="020B0604020202020204" pitchFamily="34" charset="0"/>
                        </a:rPr>
                        <a:t>100</a:t>
                      </a:r>
                    </a:p>
                  </a:txBody>
                  <a:tcPr marL="9525" marR="9525" marT="9525" marB="0" anchor="b"/>
                </a:tc>
                <a:extLst>
                  <a:ext uri="{0D108BD9-81ED-4DB2-BD59-A6C34878D82A}">
                    <a16:rowId xmlns:a16="http://schemas.microsoft.com/office/drawing/2014/main" val="10006"/>
                  </a:ext>
                </a:extLst>
              </a:tr>
            </a:tbl>
          </a:graphicData>
        </a:graphic>
      </p:graphicFrame>
      <p:sp>
        <p:nvSpPr>
          <p:cNvPr id="5" name="TextBox 4"/>
          <p:cNvSpPr txBox="1"/>
          <p:nvPr/>
        </p:nvSpPr>
        <p:spPr>
          <a:xfrm>
            <a:off x="381000" y="2070908"/>
            <a:ext cx="7146508" cy="261610"/>
          </a:xfrm>
          <a:prstGeom prst="rect">
            <a:avLst/>
          </a:prstGeom>
          <a:noFill/>
        </p:spPr>
        <p:txBody>
          <a:bodyPr wrap="none" rtlCol="0">
            <a:spAutoFit/>
          </a:bodyPr>
          <a:lstStyle/>
          <a:p>
            <a:r>
              <a:rPr lang="en-US" sz="1100" b="1" dirty="0">
                <a:latin typeface="Arial" panose="020B0604020202020204" pitchFamily="34" charset="0"/>
                <a:cs typeface="Arial" panose="020B0604020202020204" pitchFamily="34" charset="0"/>
              </a:rPr>
              <a:t>Frequency and Percent of Responses to Item S7000, Quarter 4 2014 – Quarter 4 2015 MDS Assessments</a:t>
            </a:r>
          </a:p>
        </p:txBody>
      </p:sp>
    </p:spTree>
    <p:extLst>
      <p:ext uri="{BB962C8B-B14F-4D97-AF65-F5344CB8AC3E}">
        <p14:creationId xmlns:p14="http://schemas.microsoft.com/office/powerpoint/2010/main" val="3291297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1"/>
            <a:ext cx="8686800" cy="609599"/>
          </a:xfrm>
          <a:prstGeom prst="rect">
            <a:avLst/>
          </a:prstGeom>
          <a:noFill/>
          <a:ln>
            <a:noFill/>
          </a:ln>
        </p:spPr>
        <p:txBody>
          <a:bodyPr wrap="square" rtlCol="0">
            <a:noAutofit/>
          </a:bodyPr>
          <a:lstStyle/>
          <a:p>
            <a:r>
              <a:rPr lang="en-US" sz="2800" b="1" dirty="0">
                <a:solidFill>
                  <a:srgbClr val="002D73"/>
                </a:solidFill>
                <a:latin typeface="Arial" panose="020B0604020202020204" pitchFamily="34" charset="0"/>
                <a:cs typeface="Arial" panose="020B0604020202020204" pitchFamily="34" charset="0"/>
              </a:rPr>
              <a:t>MDS Section S – future questions</a:t>
            </a:r>
            <a:endParaRPr lang="en-US" b="1" dirty="0">
              <a:solidFill>
                <a:srgbClr val="002D73"/>
              </a:solidFill>
              <a:latin typeface="Arial" panose="020B0604020202020204" pitchFamily="34" charset="0"/>
              <a:cs typeface="Arial" panose="020B0604020202020204" pitchFamily="34" charset="0"/>
            </a:endParaRPr>
          </a:p>
        </p:txBody>
      </p:sp>
      <p:sp>
        <p:nvSpPr>
          <p:cNvPr id="8" name="Rectangle 7"/>
          <p:cNvSpPr/>
          <p:nvPr/>
        </p:nvSpPr>
        <p:spPr>
          <a:xfrm>
            <a:off x="304800" y="1047750"/>
            <a:ext cx="8305800" cy="35052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noAutofit/>
          </a:bodyPr>
          <a:lstStyle/>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Two new questions below were approved by CMS in November 2016</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MDS effective date of October 1, 2017 </a:t>
            </a: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Capturing residents who are receiving comfort care, MDS 3.0 Item ID: S6500</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Question was added to capture residents in facilities that do not have designated hospice units but provide end-of-life care (possible adjustment to long stay weight loss measure)</a:t>
            </a:r>
          </a:p>
          <a:p>
            <a:pPr lvl="1"/>
            <a:endParaRPr lang="en-US" sz="1100" dirty="0">
              <a:latin typeface="Arial" panose="020B0604020202020204" pitchFamily="34" charset="0"/>
              <a:cs typeface="Arial" panose="020B0604020202020204" pitchFamily="34" charset="0"/>
            </a:endParaRPr>
          </a:p>
          <a:p>
            <a:pPr lvl="1"/>
            <a:r>
              <a:rPr lang="en-US" sz="1000" dirty="0">
                <a:latin typeface="Arial" panose="020B0604020202020204" pitchFamily="34" charset="0"/>
                <a:cs typeface="Arial" panose="020B0604020202020204" pitchFamily="34" charset="0"/>
              </a:rPr>
              <a:t>In the last 14 days, has the resident received comfort care? Comfort care consists of medical care and treatment provided with the primary goal of reducing suffering. Food and fluids are offered by mouth; medication, turning in bed, wound care, and other measures are used to relieve suffering; and oxygen, suctioning, and manual treatment of airway obstruction are used as needed for comfort.</a:t>
            </a:r>
          </a:p>
          <a:p>
            <a:pPr lvl="1"/>
            <a:r>
              <a:rPr lang="en-US" sz="1000" dirty="0">
                <a:latin typeface="Arial" panose="020B0604020202020204" pitchFamily="34" charset="0"/>
                <a:cs typeface="Arial" panose="020B0604020202020204" pitchFamily="34" charset="0"/>
              </a:rPr>
              <a:t>0 = No</a:t>
            </a:r>
          </a:p>
          <a:p>
            <a:pPr lvl="1"/>
            <a:r>
              <a:rPr lang="en-US" sz="1000" dirty="0">
                <a:latin typeface="Arial" panose="020B0604020202020204" pitchFamily="34" charset="0"/>
                <a:cs typeface="Arial" panose="020B0604020202020204" pitchFamily="34" charset="0"/>
              </a:rPr>
              <a:t>1 = Yes</a:t>
            </a:r>
          </a:p>
          <a:p>
            <a:pPr lvl="1"/>
            <a:r>
              <a:rPr lang="en-US" sz="1000" dirty="0">
                <a:latin typeface="Arial" panose="020B0604020202020204" pitchFamily="34" charset="0"/>
                <a:cs typeface="Arial" panose="020B0604020202020204" pitchFamily="34" charset="0"/>
              </a:rPr>
              <a:t>- = Not assessed</a:t>
            </a:r>
          </a:p>
          <a:p>
            <a:pPr lvl="1"/>
            <a:endParaRPr lang="en-US"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Discharge to hospital, healthcare proxy involvement, MDS 3.0 Item ID: S0185</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Question was added to capture residents who are sent to the hospital at family or healthcare proxy request, although the facility staff do not feel hospitalization is medically necessary (possible adjustment to PAH measure)</a:t>
            </a:r>
          </a:p>
          <a:p>
            <a:pPr marL="800100" lvl="1" indent="-342900">
              <a:buFont typeface="+mj-lt"/>
              <a:buAutoNum type="arabicPeriod"/>
            </a:pPr>
            <a:endParaRPr lang="en-US" sz="1100" dirty="0">
              <a:latin typeface="Arial" panose="020B0604020202020204" pitchFamily="34" charset="0"/>
              <a:cs typeface="Arial" panose="020B0604020202020204" pitchFamily="34" charset="0"/>
            </a:endParaRPr>
          </a:p>
          <a:p>
            <a:pPr lvl="1"/>
            <a:r>
              <a:rPr lang="en-US" sz="1000" dirty="0">
                <a:latin typeface="Arial" panose="020B0604020202020204" pitchFamily="34" charset="0"/>
                <a:cs typeface="Arial" panose="020B0604020202020204" pitchFamily="34" charset="0"/>
              </a:rPr>
              <a:t>If this is a discharge assessment (A0310F = 10 or 11) and the resident is being discharged to an acute hospital (A2100 = 03), is the discharge to hospital due to the request of the resident’s healthcare proxy, and against the opinion of the nursing home?</a:t>
            </a:r>
          </a:p>
          <a:p>
            <a:pPr lvl="1"/>
            <a:r>
              <a:rPr lang="en-US" sz="1000" dirty="0">
                <a:latin typeface="Arial" panose="020B0604020202020204" pitchFamily="34" charset="0"/>
                <a:cs typeface="Arial" panose="020B0604020202020204" pitchFamily="34" charset="0"/>
              </a:rPr>
              <a:t>0 = No</a:t>
            </a:r>
          </a:p>
          <a:p>
            <a:pPr lvl="1"/>
            <a:r>
              <a:rPr lang="en-US" sz="1000" dirty="0">
                <a:latin typeface="Arial" panose="020B0604020202020204" pitchFamily="34" charset="0"/>
                <a:cs typeface="Arial" panose="020B0604020202020204" pitchFamily="34" charset="0"/>
              </a:rPr>
              <a:t>1 = Yes</a:t>
            </a:r>
          </a:p>
          <a:p>
            <a:pPr lvl="1"/>
            <a:r>
              <a:rPr lang="en-US" sz="1000" dirty="0">
                <a:latin typeface="Arial" panose="020B0604020202020204" pitchFamily="34" charset="0"/>
                <a:cs typeface="Arial" panose="020B0604020202020204" pitchFamily="34" charset="0"/>
              </a:rPr>
              <a:t>- = Not assessed</a:t>
            </a:r>
          </a:p>
          <a:p>
            <a:pPr marL="800100" lvl="1" indent="-342900">
              <a:buFont typeface="+mj-lt"/>
              <a:buAutoNum type="arabicPeriod"/>
            </a:pPr>
            <a:endParaRPr lang="en-US" sz="1200" dirty="0">
              <a:latin typeface="Arial" panose="020B0604020202020204" pitchFamily="34" charset="0"/>
              <a:cs typeface="Arial" panose="020B0604020202020204" pitchFamily="34" charset="0"/>
            </a:endParaRPr>
          </a:p>
          <a:p>
            <a:pPr marL="742950" lvl="1" indent="-285750">
              <a:buFont typeface="Courier New" panose="02070309020205020404" pitchFamily="49" charset="0"/>
              <a:buChar char="o"/>
            </a:pPr>
            <a:endParaRPr lang="en-US"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400" dirty="0">
              <a:solidFill>
                <a:schemeClr val="tx1"/>
              </a:solidFill>
              <a:latin typeface="Arial" panose="020B0604020202020204" pitchFamily="34" charset="0"/>
              <a:cs typeface="Arial" panose="020B0604020202020204" pitchFamily="34" charset="0"/>
            </a:endParaRPr>
          </a:p>
          <a:p>
            <a:pPr lvl="0"/>
            <a:endParaRPr lang="en-US" sz="1400" dirty="0">
              <a:solidFill>
                <a:schemeClr val="tx1"/>
              </a:solidFill>
              <a:latin typeface="Arial" panose="020B0604020202020204" pitchFamily="34" charset="0"/>
              <a:cs typeface="Arial" panose="020B0604020202020204" pitchFamily="34" charset="0"/>
            </a:endParaRPr>
          </a:p>
          <a:p>
            <a:pPr lvl="0"/>
            <a:endParaRPr lang="en-US" sz="1400" dirty="0">
              <a:solidFill>
                <a:schemeClr val="tx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sz="1400" dirty="0">
              <a:solidFill>
                <a:schemeClr val="tx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sz="1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29544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1"/>
            <a:ext cx="7162800" cy="533400"/>
          </a:xfrm>
          <a:prstGeom prst="rect">
            <a:avLst/>
          </a:prstGeom>
          <a:noFill/>
          <a:ln>
            <a:noFill/>
          </a:ln>
        </p:spPr>
        <p:txBody>
          <a:bodyPr wrap="square" rtlCol="0">
            <a:noAutofit/>
          </a:bodyPr>
          <a:lstStyle/>
          <a:p>
            <a:r>
              <a:rPr lang="en-US" sz="2800" b="1" dirty="0">
                <a:solidFill>
                  <a:srgbClr val="002D73"/>
                </a:solidFill>
                <a:latin typeface="Arial" panose="020B0604020202020204" pitchFamily="34" charset="0"/>
                <a:cs typeface="Arial" panose="020B0604020202020204" pitchFamily="34" charset="0"/>
              </a:rPr>
              <a:t>Measure Exploration - Potentially Preventable Readmissions </a:t>
            </a:r>
          </a:p>
        </p:txBody>
      </p:sp>
      <p:sp>
        <p:nvSpPr>
          <p:cNvPr id="3" name="Rectangle 2"/>
          <p:cNvSpPr/>
          <p:nvPr/>
        </p:nvSpPr>
        <p:spPr>
          <a:xfrm>
            <a:off x="228600" y="1504950"/>
            <a:ext cx="8229600" cy="30480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noAutofit/>
          </a:bodyPr>
          <a:lstStyle/>
          <a:p>
            <a:pPr marL="285750" lvl="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NYS DOH continues to research existing standardized efficiency measures on the nursing home population</a:t>
            </a:r>
          </a:p>
          <a:p>
            <a:pPr marL="285750" lvl="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Tested the feasibility of Potentially Preventable Readmission (PPR) measures on the nursing home population</a:t>
            </a:r>
          </a:p>
          <a:p>
            <a:pPr marL="285750" lvl="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Reviewed multiple methodologies and tested two methods</a:t>
            </a:r>
          </a:p>
          <a:p>
            <a:pPr lvl="0"/>
            <a:endParaRPr lang="en-US" sz="1600" dirty="0">
              <a:latin typeface="Arial" panose="020B0604020202020204" pitchFamily="34" charset="0"/>
              <a:cs typeface="Arial" panose="020B0604020202020204" pitchFamily="34" charset="0"/>
            </a:endParaRPr>
          </a:p>
          <a:p>
            <a:pPr marL="800100" lvl="1" indent="-342900">
              <a:buFont typeface="+mj-lt"/>
              <a:buAutoNum type="arabicPeriod"/>
            </a:pPr>
            <a:r>
              <a:rPr lang="en-US" sz="1600" dirty="0">
                <a:latin typeface="Arial" panose="020B0604020202020204" pitchFamily="34" charset="0"/>
                <a:cs typeface="Arial" panose="020B0604020202020204" pitchFamily="34" charset="0"/>
              </a:rPr>
              <a:t>3M Potentially Preventable Readmission measure algorithm</a:t>
            </a:r>
          </a:p>
          <a:p>
            <a:pPr marL="1200150" lvl="2" indent="-285750">
              <a:buFont typeface="Courier New" panose="02070309020205020404" pitchFamily="49" charset="0"/>
              <a:buChar char="o"/>
            </a:pPr>
            <a:r>
              <a:rPr lang="en-US" sz="1600" dirty="0">
                <a:latin typeface="Arial" panose="020B0604020202020204" pitchFamily="34" charset="0"/>
                <a:cs typeface="Arial" panose="020B0604020202020204" pitchFamily="34" charset="0"/>
              </a:rPr>
              <a:t>Measure was tested using 2013 measurement year</a:t>
            </a:r>
          </a:p>
          <a:p>
            <a:pPr marL="1200150" lvl="2" indent="-285750">
              <a:buFont typeface="Courier New" panose="02070309020205020404" pitchFamily="49" charset="0"/>
              <a:buChar char="o"/>
            </a:pPr>
            <a:endParaRPr lang="en-US" sz="1600" dirty="0">
              <a:latin typeface="Arial" panose="020B0604020202020204" pitchFamily="34" charset="0"/>
              <a:cs typeface="Arial" panose="020B0604020202020204" pitchFamily="34" charset="0"/>
            </a:endParaRPr>
          </a:p>
          <a:p>
            <a:pPr marL="800100" lvl="1" indent="-342900">
              <a:buFont typeface="+mj-lt"/>
              <a:buAutoNum type="arabicPeriod"/>
            </a:pPr>
            <a:r>
              <a:rPr lang="en-US" sz="1600" dirty="0">
                <a:latin typeface="Arial" panose="020B0604020202020204" pitchFamily="34" charset="0"/>
                <a:cs typeface="Arial" panose="020B0604020202020204" pitchFamily="34" charset="0"/>
              </a:rPr>
              <a:t>CMS Potentially Preventable 30-Day Readmission measure, in alignment with the Improving Post-Acute Care Transformation (IMPACT) Act </a:t>
            </a:r>
          </a:p>
          <a:p>
            <a:pPr marL="1200150" lvl="2" indent="-285750">
              <a:buFont typeface="Courier New" panose="02070309020205020404" pitchFamily="49" charset="0"/>
              <a:buChar char="o"/>
            </a:pPr>
            <a:r>
              <a:rPr lang="en-US" sz="1600" dirty="0">
                <a:latin typeface="Arial" panose="020B0604020202020204" pitchFamily="34" charset="0"/>
                <a:cs typeface="Arial" panose="020B0604020202020204" pitchFamily="34" charset="0"/>
              </a:rPr>
              <a:t>Measure was tested using 2014 measurement year</a:t>
            </a:r>
          </a:p>
          <a:p>
            <a:pPr lvl="0"/>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2822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1"/>
            <a:ext cx="7162800" cy="533400"/>
          </a:xfrm>
          <a:prstGeom prst="rect">
            <a:avLst/>
          </a:prstGeom>
          <a:noFill/>
          <a:ln>
            <a:noFill/>
          </a:ln>
        </p:spPr>
        <p:txBody>
          <a:bodyPr wrap="square" rtlCol="0">
            <a:noAutofit/>
          </a:bodyPr>
          <a:lstStyle/>
          <a:p>
            <a:r>
              <a:rPr lang="en-US" sz="2800" b="1" dirty="0">
                <a:solidFill>
                  <a:srgbClr val="002D73"/>
                </a:solidFill>
                <a:latin typeface="Arial" panose="020B0604020202020204" pitchFamily="34" charset="0"/>
                <a:cs typeface="Arial" panose="020B0604020202020204" pitchFamily="34" charset="0"/>
              </a:rPr>
              <a:t>Measure Exploration – 3M PPR Measure</a:t>
            </a:r>
          </a:p>
        </p:txBody>
      </p:sp>
      <p:sp>
        <p:nvSpPr>
          <p:cNvPr id="3" name="Rectangle 2"/>
          <p:cNvSpPr/>
          <p:nvPr/>
        </p:nvSpPr>
        <p:spPr>
          <a:xfrm>
            <a:off x="228600" y="1047750"/>
            <a:ext cx="8229600" cy="30480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noAutofit/>
          </a:bodyPr>
          <a:lstStyle/>
          <a:p>
            <a:pPr marL="342900" indent="-342900">
              <a:buFont typeface="Arial" panose="020B0604020202020204" pitchFamily="34" charset="0"/>
              <a:buChar char="•"/>
            </a:pPr>
            <a:r>
              <a:rPr lang="en-US" sz="1400" dirty="0">
                <a:latin typeface="Arial" panose="020B0604020202020204" pitchFamily="34" charset="0"/>
                <a:cs typeface="Arial" panose="020B0604020202020204" pitchFamily="34" charset="0"/>
              </a:rPr>
              <a:t>PPR software created by 3M Health Information Systems identifies hospital admissions clinically related to an initial admission within a specified time period</a:t>
            </a:r>
            <a:endParaRPr lang="en-US" sz="1400" u="sng"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400" dirty="0">
                <a:latin typeface="Arial" panose="020B0604020202020204" pitchFamily="34" charset="0"/>
                <a:cs typeface="Arial" panose="020B0604020202020204" pitchFamily="34" charset="0"/>
              </a:rPr>
              <a:t>Denominator is the number of all at-risk admissions </a:t>
            </a:r>
          </a:p>
          <a:p>
            <a:pPr marL="800100" lvl="1" indent="-342900">
              <a:buFont typeface="Arial" panose="020B0604020202020204" pitchFamily="34" charset="0"/>
              <a:buChar char="•"/>
            </a:pPr>
            <a:r>
              <a:rPr lang="en-US" sz="1400" dirty="0">
                <a:latin typeface="Arial" panose="020B0604020202020204" pitchFamily="34" charset="0"/>
                <a:cs typeface="Arial" panose="020B0604020202020204" pitchFamily="34" charset="0"/>
              </a:rPr>
              <a:t>Algorithm identifies admissions that do not qualify as at-risk and excludes them from the denominator</a:t>
            </a:r>
          </a:p>
          <a:p>
            <a:pPr marL="342900" indent="-342900">
              <a:buFont typeface="Arial" panose="020B0604020202020204" pitchFamily="34" charset="0"/>
              <a:buChar char="•"/>
            </a:pPr>
            <a:r>
              <a:rPr lang="en-US" sz="1400" dirty="0">
                <a:latin typeface="Arial" panose="020B0604020202020204" pitchFamily="34" charset="0"/>
                <a:cs typeface="Arial" panose="020B0604020202020204" pitchFamily="34" charset="0"/>
              </a:rPr>
              <a:t>Numerator is the number of admissions that were followed by a PPR chain</a:t>
            </a:r>
          </a:p>
          <a:p>
            <a:pPr marL="800100" lvl="1" indent="-342900">
              <a:buFont typeface="Courier New" panose="02070309020205020404" pitchFamily="49" charset="0"/>
              <a:buChar char="o"/>
            </a:pPr>
            <a:r>
              <a:rPr lang="en-US" sz="1400" dirty="0">
                <a:latin typeface="Arial" panose="020B0604020202020204" pitchFamily="34" charset="0"/>
                <a:cs typeface="Arial" panose="020B0604020202020204" pitchFamily="34" charset="0"/>
              </a:rPr>
              <a:t>PPR chain is a sequence of PPRs that are all clinically-related to the initial admission</a:t>
            </a:r>
          </a:p>
          <a:p>
            <a:pPr marL="342900" indent="-342900">
              <a:buFont typeface="Arial" panose="020B0604020202020204" pitchFamily="34" charset="0"/>
              <a:buChar char="•"/>
            </a:pPr>
            <a:r>
              <a:rPr lang="en-US" sz="1400" dirty="0">
                <a:latin typeface="Arial" panose="020B0604020202020204" pitchFamily="34" charset="0"/>
                <a:cs typeface="Arial" panose="020B0604020202020204" pitchFamily="34" charset="0"/>
              </a:rPr>
              <a:t>Result is interpreted as number of PPRs per 100 hospitalizations</a:t>
            </a:r>
          </a:p>
          <a:p>
            <a:pPr marL="342900" indent="-34290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3M PPR Statistics for Long Stay Nursing Home Residents, 2013 Measurement Year</a:t>
            </a:r>
          </a:p>
          <a:p>
            <a:pPr marL="342900" indent="-34290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lvl="0"/>
            <a:endParaRPr lang="en-US" sz="1400"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614556860"/>
              </p:ext>
            </p:extLst>
          </p:nvPr>
        </p:nvGraphicFramePr>
        <p:xfrm>
          <a:off x="320040" y="3501390"/>
          <a:ext cx="5852160" cy="82296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1280160">
                  <a:extLst>
                    <a:ext uri="{9D8B030D-6E8A-4147-A177-3AD203B41FA5}">
                      <a16:colId xmlns:a16="http://schemas.microsoft.com/office/drawing/2014/main" val="20005"/>
                    </a:ext>
                  </a:extLst>
                </a:gridCol>
              </a:tblGrid>
              <a:tr h="548640">
                <a:tc>
                  <a:txBody>
                    <a:bodyPr/>
                    <a:lstStyle/>
                    <a:p>
                      <a:pPr algn="ctr"/>
                      <a:r>
                        <a:rPr lang="en-US" sz="1000" dirty="0">
                          <a:latin typeface="Arial" panose="020B0604020202020204" pitchFamily="34" charset="0"/>
                          <a:cs typeface="Arial" panose="020B0604020202020204" pitchFamily="34" charset="0"/>
                        </a:rPr>
                        <a:t>N Facilities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1000" dirty="0">
                          <a:latin typeface="Arial" panose="020B0604020202020204" pitchFamily="34" charset="0"/>
                          <a:cs typeface="Arial" panose="020B0604020202020204" pitchFamily="34" charset="0"/>
                        </a:rPr>
                        <a:t>Statewide Average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1000" dirty="0">
                          <a:latin typeface="Arial" panose="020B0604020202020204" pitchFamily="34" charset="0"/>
                          <a:cs typeface="Arial" panose="020B0604020202020204" pitchFamily="34" charset="0"/>
                        </a:rPr>
                        <a:t>Median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1000" dirty="0">
                          <a:latin typeface="Arial" panose="020B0604020202020204" pitchFamily="34" charset="0"/>
                          <a:cs typeface="Arial" panose="020B0604020202020204" pitchFamily="34" charset="0"/>
                        </a:rPr>
                        <a:t>Minimum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1000" dirty="0">
                          <a:latin typeface="Arial" panose="020B0604020202020204" pitchFamily="34" charset="0"/>
                          <a:cs typeface="Arial" panose="020B0604020202020204" pitchFamily="34" charset="0"/>
                        </a:rPr>
                        <a:t>Maximum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1000" dirty="0">
                          <a:latin typeface="Arial" panose="020B0604020202020204" pitchFamily="34" charset="0"/>
                          <a:cs typeface="Arial" panose="020B0604020202020204" pitchFamily="34" charset="0"/>
                        </a:rPr>
                        <a:t>N (%) Facilities with Insufficient</a:t>
                      </a:r>
                      <a:r>
                        <a:rPr lang="en-US" sz="1000" baseline="0" dirty="0">
                          <a:latin typeface="Arial" panose="020B0604020202020204" pitchFamily="34" charset="0"/>
                          <a:cs typeface="Arial" panose="020B0604020202020204" pitchFamily="34" charset="0"/>
                        </a:rPr>
                        <a:t> Denominator Size</a:t>
                      </a:r>
                      <a:endParaRPr lang="en-US" sz="10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0"/>
                  </a:ext>
                </a:extLst>
              </a:tr>
              <a:tr h="274320">
                <a:tc>
                  <a:txBody>
                    <a:bodyPr/>
                    <a:lstStyle/>
                    <a:p>
                      <a:pPr algn="l"/>
                      <a:r>
                        <a:rPr lang="en-US" sz="1000" b="0" dirty="0">
                          <a:latin typeface="Arial" panose="020B0604020202020204" pitchFamily="34" charset="0"/>
                          <a:cs typeface="Arial" panose="020B0604020202020204" pitchFamily="34" charset="0"/>
                        </a:rPr>
                        <a:t>629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latin typeface="Arial" panose="020B0604020202020204" pitchFamily="34" charset="0"/>
                          <a:cs typeface="Arial" panose="020B0604020202020204" pitchFamily="34" charset="0"/>
                        </a:rPr>
                        <a:t>12.8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latin typeface="Arial" panose="020B0604020202020204" pitchFamily="34" charset="0"/>
                          <a:cs typeface="Arial" panose="020B0604020202020204" pitchFamily="34" charset="0"/>
                        </a:rPr>
                        <a:t>11.1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latin typeface="Arial" panose="020B0604020202020204" pitchFamily="34" charset="0"/>
                          <a:cs typeface="Arial" panose="020B0604020202020204" pitchFamily="34"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latin typeface="Arial" panose="020B0604020202020204" pitchFamily="34" charset="0"/>
                          <a:cs typeface="Arial" panose="020B0604020202020204" pitchFamily="34" charset="0"/>
                        </a:rPr>
                        <a:t>33.3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latin typeface="Arial" panose="020B0604020202020204" pitchFamily="34" charset="0"/>
                          <a:cs typeface="Arial" panose="020B0604020202020204" pitchFamily="34" charset="0"/>
                        </a:rPr>
                        <a:t>201 (32%)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452290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1"/>
            <a:ext cx="8839200" cy="533400"/>
          </a:xfrm>
          <a:prstGeom prst="rect">
            <a:avLst/>
          </a:prstGeom>
          <a:noFill/>
          <a:ln>
            <a:noFill/>
          </a:ln>
        </p:spPr>
        <p:txBody>
          <a:bodyPr wrap="square" rtlCol="0">
            <a:noAutofit/>
          </a:bodyPr>
          <a:lstStyle/>
          <a:p>
            <a:r>
              <a:rPr lang="en-US" sz="2400" b="1" dirty="0">
                <a:solidFill>
                  <a:srgbClr val="002060"/>
                </a:solidFill>
                <a:latin typeface="Arial" panose="020B0604020202020204" pitchFamily="34" charset="0"/>
                <a:cs typeface="Arial" panose="020B0604020202020204" pitchFamily="34" charset="0"/>
              </a:rPr>
              <a:t>Measure Exploration – CMS Potentially Preventable 30-Day Readmission Measure</a:t>
            </a:r>
          </a:p>
        </p:txBody>
      </p:sp>
      <p:sp>
        <p:nvSpPr>
          <p:cNvPr id="3" name="Rectangle 2"/>
          <p:cNvSpPr/>
          <p:nvPr/>
        </p:nvSpPr>
        <p:spPr>
          <a:xfrm>
            <a:off x="228600" y="1352550"/>
            <a:ext cx="8229600" cy="30480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noAutofit/>
          </a:bodyPr>
          <a:lstStyle/>
          <a:p>
            <a:pPr marL="342900" indent="-342900">
              <a:buFont typeface="Arial" panose="020B0604020202020204" pitchFamily="34" charset="0"/>
              <a:buChar char="•"/>
            </a:pPr>
            <a:r>
              <a:rPr lang="en-US" sz="1400" dirty="0">
                <a:latin typeface="Arial" panose="020B0604020202020204" pitchFamily="34" charset="0"/>
                <a:cs typeface="Arial" panose="020B0604020202020204" pitchFamily="34" charset="0"/>
              </a:rPr>
              <a:t>CMS developed this PPR measure as part of the IMPACT Act</a:t>
            </a:r>
          </a:p>
          <a:p>
            <a:pPr marL="342900" indent="-342900">
              <a:buFont typeface="Arial" panose="020B0604020202020204" pitchFamily="34" charset="0"/>
              <a:buChar char="•"/>
            </a:pPr>
            <a:r>
              <a:rPr lang="en-US" sz="1400" dirty="0">
                <a:latin typeface="Arial" panose="020B0604020202020204" pitchFamily="34" charset="0"/>
                <a:cs typeface="Arial" panose="020B0604020202020204" pitchFamily="34" charset="0"/>
              </a:rPr>
              <a:t>Denominator is the number of all at-risk admissions </a:t>
            </a:r>
          </a:p>
          <a:p>
            <a:pPr marL="742950" lvl="1" indent="-285750">
              <a:buFont typeface="Courier New" panose="02070309020205020404" pitchFamily="49" charset="0"/>
              <a:buChar char="o"/>
            </a:pPr>
            <a:r>
              <a:rPr lang="en-US" sz="1400" dirty="0">
                <a:latin typeface="Arial" panose="020B0604020202020204" pitchFamily="34" charset="0"/>
                <a:cs typeface="Arial" panose="020B0604020202020204" pitchFamily="34" charset="0"/>
              </a:rPr>
              <a:t>At-risk admission is defined as any hospital admission that could possibly be followed by a readmission</a:t>
            </a:r>
          </a:p>
          <a:p>
            <a:pPr marL="342900" indent="-342900">
              <a:buFont typeface="Arial" panose="020B0604020202020204" pitchFamily="34" charset="0"/>
              <a:buChar char="•"/>
            </a:pPr>
            <a:r>
              <a:rPr lang="en-US" sz="1400" dirty="0">
                <a:latin typeface="Arial" panose="020B0604020202020204" pitchFamily="34" charset="0"/>
                <a:cs typeface="Arial" panose="020B0604020202020204" pitchFamily="34" charset="0"/>
              </a:rPr>
              <a:t>Numerator is the number of readmissions that occur 1-30 days after the at-risk admission </a:t>
            </a:r>
          </a:p>
          <a:p>
            <a:pPr marL="800100" lvl="1" indent="-342900">
              <a:buFont typeface="Courier New" panose="02070309020205020404" pitchFamily="49" charset="0"/>
              <a:buChar char="o"/>
            </a:pPr>
            <a:r>
              <a:rPr lang="en-US" sz="1400" dirty="0">
                <a:latin typeface="Arial" panose="020B0604020202020204" pitchFamily="34" charset="0"/>
                <a:cs typeface="Arial" panose="020B0604020202020204" pitchFamily="34" charset="0"/>
              </a:rPr>
              <a:t>Readmissions must be unplanned and considered to be potentially preventable, as determined by principal diagnosis and procedure codes</a:t>
            </a:r>
          </a:p>
          <a:p>
            <a:pPr marL="342900" indent="-342900">
              <a:buFont typeface="Arial" panose="020B0604020202020204" pitchFamily="34" charset="0"/>
              <a:buChar char="•"/>
            </a:pPr>
            <a:r>
              <a:rPr lang="en-US" sz="1400" dirty="0">
                <a:latin typeface="Arial" panose="020B0604020202020204" pitchFamily="34" charset="0"/>
                <a:cs typeface="Arial" panose="020B0604020202020204" pitchFamily="34" charset="0"/>
              </a:rPr>
              <a:t>Readmission window of 15-30 days was also examined by DOH</a:t>
            </a:r>
          </a:p>
          <a:p>
            <a:pPr marL="342900" indent="-342900">
              <a:buFont typeface="Arial" panose="020B0604020202020204" pitchFamily="34" charset="0"/>
              <a:buChar char="•"/>
            </a:pPr>
            <a:r>
              <a:rPr lang="en-US" sz="1400" dirty="0">
                <a:latin typeface="Arial" panose="020B0604020202020204" pitchFamily="34" charset="0"/>
                <a:cs typeface="Arial" panose="020B0604020202020204" pitchFamily="34" charset="0"/>
              </a:rPr>
              <a:t>Result is interpreted as a percentage </a:t>
            </a:r>
          </a:p>
          <a:p>
            <a:pPr marL="342900" indent="-34290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CMS PPR Statistics for Long Stay Nursing Home Residents, 2014 Measurement Year</a:t>
            </a:r>
          </a:p>
          <a:p>
            <a:pPr lvl="0"/>
            <a:endParaRPr lang="en-US" sz="1400"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515187201"/>
              </p:ext>
            </p:extLst>
          </p:nvPr>
        </p:nvGraphicFramePr>
        <p:xfrm>
          <a:off x="320040" y="3836670"/>
          <a:ext cx="6240160" cy="1097280"/>
        </p:xfrm>
        <a:graphic>
          <a:graphicData uri="http://schemas.openxmlformats.org/drawingml/2006/table">
            <a:tbl>
              <a:tblPr firstRow="1" bandRow="1">
                <a:tableStyleId>{5C22544A-7EE6-4342-B048-85BDC9FD1C3A}</a:tableStyleId>
              </a:tblPr>
              <a:tblGrid>
                <a:gridCol w="1005840">
                  <a:extLst>
                    <a:ext uri="{9D8B030D-6E8A-4147-A177-3AD203B41FA5}">
                      <a16:colId xmlns:a16="http://schemas.microsoft.com/office/drawing/2014/main" val="20000"/>
                    </a:ext>
                  </a:extLst>
                </a:gridCol>
                <a:gridCol w="790832">
                  <a:extLst>
                    <a:ext uri="{9D8B030D-6E8A-4147-A177-3AD203B41FA5}">
                      <a16:colId xmlns:a16="http://schemas.microsoft.com/office/drawing/2014/main" val="20001"/>
                    </a:ext>
                  </a:extLst>
                </a:gridCol>
                <a:gridCol w="790832">
                  <a:extLst>
                    <a:ext uri="{9D8B030D-6E8A-4147-A177-3AD203B41FA5}">
                      <a16:colId xmlns:a16="http://schemas.microsoft.com/office/drawing/2014/main" val="20002"/>
                    </a:ext>
                  </a:extLst>
                </a:gridCol>
                <a:gridCol w="790832">
                  <a:extLst>
                    <a:ext uri="{9D8B030D-6E8A-4147-A177-3AD203B41FA5}">
                      <a16:colId xmlns:a16="http://schemas.microsoft.com/office/drawing/2014/main" val="20003"/>
                    </a:ext>
                  </a:extLst>
                </a:gridCol>
                <a:gridCol w="790832">
                  <a:extLst>
                    <a:ext uri="{9D8B030D-6E8A-4147-A177-3AD203B41FA5}">
                      <a16:colId xmlns:a16="http://schemas.microsoft.com/office/drawing/2014/main" val="20004"/>
                    </a:ext>
                  </a:extLst>
                </a:gridCol>
                <a:gridCol w="790832">
                  <a:extLst>
                    <a:ext uri="{9D8B030D-6E8A-4147-A177-3AD203B41FA5}">
                      <a16:colId xmlns:a16="http://schemas.microsoft.com/office/drawing/2014/main" val="20005"/>
                    </a:ext>
                  </a:extLst>
                </a:gridCol>
                <a:gridCol w="1280160">
                  <a:extLst>
                    <a:ext uri="{9D8B030D-6E8A-4147-A177-3AD203B41FA5}">
                      <a16:colId xmlns:a16="http://schemas.microsoft.com/office/drawing/2014/main" val="20006"/>
                    </a:ext>
                  </a:extLst>
                </a:gridCol>
              </a:tblGrid>
              <a:tr h="548640">
                <a:tc>
                  <a:txBody>
                    <a:bodyPr/>
                    <a:lstStyle/>
                    <a:p>
                      <a:pPr algn="ctr"/>
                      <a:r>
                        <a:rPr lang="en-US" sz="1000" dirty="0">
                          <a:latin typeface="Arial" panose="020B0604020202020204" pitchFamily="34" charset="0"/>
                          <a:cs typeface="Arial" panose="020B0604020202020204" pitchFamily="34" charset="0"/>
                        </a:rPr>
                        <a:t>Readmission</a:t>
                      </a:r>
                      <a:r>
                        <a:rPr lang="en-US" sz="1000" baseline="0" dirty="0">
                          <a:latin typeface="Arial" panose="020B0604020202020204" pitchFamily="34" charset="0"/>
                          <a:cs typeface="Arial" panose="020B0604020202020204" pitchFamily="34" charset="0"/>
                        </a:rPr>
                        <a:t> Window</a:t>
                      </a:r>
                      <a:endParaRPr lang="en-US" sz="10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1000" dirty="0">
                          <a:latin typeface="Arial" panose="020B0604020202020204" pitchFamily="34" charset="0"/>
                          <a:cs typeface="Arial" panose="020B0604020202020204" pitchFamily="34" charset="0"/>
                        </a:rPr>
                        <a:t>N Facilities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1000" dirty="0">
                          <a:latin typeface="Arial" panose="020B0604020202020204" pitchFamily="34" charset="0"/>
                          <a:cs typeface="Arial" panose="020B0604020202020204" pitchFamily="34" charset="0"/>
                        </a:rPr>
                        <a:t>Statewide Average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1000" dirty="0">
                          <a:latin typeface="Arial" panose="020B0604020202020204" pitchFamily="34" charset="0"/>
                          <a:cs typeface="Arial" panose="020B0604020202020204" pitchFamily="34" charset="0"/>
                        </a:rPr>
                        <a:t>Median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1000" dirty="0">
                          <a:latin typeface="Arial" panose="020B0604020202020204" pitchFamily="34" charset="0"/>
                          <a:cs typeface="Arial" panose="020B0604020202020204" pitchFamily="34" charset="0"/>
                        </a:rPr>
                        <a:t>Minimum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1000" dirty="0">
                          <a:latin typeface="Arial" panose="020B0604020202020204" pitchFamily="34" charset="0"/>
                          <a:cs typeface="Arial" panose="020B0604020202020204" pitchFamily="34" charset="0"/>
                        </a:rPr>
                        <a:t>Maximum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1000" dirty="0">
                          <a:latin typeface="Arial" panose="020B0604020202020204" pitchFamily="34" charset="0"/>
                          <a:cs typeface="Arial" panose="020B0604020202020204" pitchFamily="34" charset="0"/>
                        </a:rPr>
                        <a:t>N (%) Facilities with Insufficient</a:t>
                      </a:r>
                      <a:r>
                        <a:rPr lang="en-US" sz="1000" baseline="0" dirty="0">
                          <a:latin typeface="Arial" panose="020B0604020202020204" pitchFamily="34" charset="0"/>
                          <a:cs typeface="Arial" panose="020B0604020202020204" pitchFamily="34" charset="0"/>
                        </a:rPr>
                        <a:t> Denominator Size</a:t>
                      </a:r>
                      <a:endParaRPr lang="en-US" sz="10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0"/>
                  </a:ext>
                </a:extLst>
              </a:tr>
              <a:tr h="274320">
                <a:tc>
                  <a:txBody>
                    <a:bodyPr/>
                    <a:lstStyle/>
                    <a:p>
                      <a:pPr algn="l"/>
                      <a:r>
                        <a:rPr lang="en-US" sz="1000" b="0" dirty="0">
                          <a:latin typeface="Arial" panose="020B0604020202020204" pitchFamily="34" charset="0"/>
                          <a:cs typeface="Arial" panose="020B0604020202020204" pitchFamily="34" charset="0"/>
                        </a:rPr>
                        <a:t>1-30 days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000" b="0" dirty="0">
                          <a:latin typeface="Arial" panose="020B0604020202020204" pitchFamily="34" charset="0"/>
                          <a:cs typeface="Arial" panose="020B0604020202020204" pitchFamily="34" charset="0"/>
                        </a:rPr>
                        <a:t>592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latin typeface="Arial" panose="020B0604020202020204" pitchFamily="34" charset="0"/>
                          <a:cs typeface="Arial" panose="020B0604020202020204" pitchFamily="34" charset="0"/>
                        </a:rPr>
                        <a:t>8.4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latin typeface="Arial" panose="020B0604020202020204" pitchFamily="34" charset="0"/>
                          <a:cs typeface="Arial" panose="020B0604020202020204" pitchFamily="34" charset="0"/>
                        </a:rPr>
                        <a:t>6.7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latin typeface="Arial" panose="020B0604020202020204" pitchFamily="34" charset="0"/>
                          <a:cs typeface="Arial" panose="020B0604020202020204" pitchFamily="34"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latin typeface="Arial" panose="020B0604020202020204" pitchFamily="34" charset="0"/>
                          <a:cs typeface="Arial" panose="020B0604020202020204" pitchFamily="34" charset="0"/>
                        </a:rPr>
                        <a:t>33.3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latin typeface="Arial" panose="020B0604020202020204" pitchFamily="34" charset="0"/>
                          <a:cs typeface="Arial" panose="020B0604020202020204" pitchFamily="34" charset="0"/>
                        </a:rPr>
                        <a:t>175 (30%)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74320">
                <a:tc>
                  <a:txBody>
                    <a:bodyPr/>
                    <a:lstStyle/>
                    <a:p>
                      <a:pPr algn="l"/>
                      <a:r>
                        <a:rPr lang="en-US" sz="1000" b="0" dirty="0">
                          <a:latin typeface="Arial" panose="020B0604020202020204" pitchFamily="34" charset="0"/>
                          <a:cs typeface="Arial" panose="020B0604020202020204" pitchFamily="34" charset="0"/>
                        </a:rPr>
                        <a:t>15-30 days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000" b="0" dirty="0">
                          <a:latin typeface="Arial" panose="020B0604020202020204" pitchFamily="34" charset="0"/>
                          <a:cs typeface="Arial" panose="020B0604020202020204" pitchFamily="34" charset="0"/>
                        </a:rPr>
                        <a:t>592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latin typeface="Arial" panose="020B0604020202020204" pitchFamily="34" charset="0"/>
                          <a:cs typeface="Arial" panose="020B0604020202020204" pitchFamily="34" charset="0"/>
                        </a:rPr>
                        <a:t>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latin typeface="Arial" panose="020B0604020202020204" pitchFamily="34" charset="0"/>
                          <a:cs typeface="Arial" panose="020B0604020202020204" pitchFamily="34" charset="0"/>
                        </a:rPr>
                        <a:t>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latin typeface="Arial" panose="020B0604020202020204" pitchFamily="34" charset="0"/>
                          <a:cs typeface="Arial" panose="020B0604020202020204" pitchFamily="34"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latin typeface="Arial" panose="020B0604020202020204" pitchFamily="34" charset="0"/>
                          <a:cs typeface="Arial" panose="020B0604020202020204" pitchFamily="34" charset="0"/>
                        </a:rPr>
                        <a:t>21.4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latin typeface="Arial" panose="020B0604020202020204" pitchFamily="34" charset="0"/>
                          <a:cs typeface="Arial" panose="020B0604020202020204" pitchFamily="34" charset="0"/>
                        </a:rPr>
                        <a:t>175 (30%)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044345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1"/>
            <a:ext cx="8534400" cy="533400"/>
          </a:xfrm>
          <a:prstGeom prst="rect">
            <a:avLst/>
          </a:prstGeom>
          <a:noFill/>
          <a:ln>
            <a:noFill/>
          </a:ln>
        </p:spPr>
        <p:txBody>
          <a:bodyPr wrap="square" rtlCol="0">
            <a:noAutofit/>
          </a:bodyPr>
          <a:lstStyle/>
          <a:p>
            <a:r>
              <a:rPr lang="en-US" sz="2800" b="1" dirty="0">
                <a:solidFill>
                  <a:srgbClr val="002060"/>
                </a:solidFill>
                <a:latin typeface="Arial" panose="020B0604020202020204" pitchFamily="34" charset="0"/>
                <a:cs typeface="Arial" panose="020B0604020202020204" pitchFamily="34" charset="0"/>
              </a:rPr>
              <a:t>Measure Exploration – PPR Measure Issues</a:t>
            </a:r>
          </a:p>
        </p:txBody>
      </p:sp>
      <p:sp>
        <p:nvSpPr>
          <p:cNvPr id="3" name="Rectangle 2"/>
          <p:cNvSpPr/>
          <p:nvPr/>
        </p:nvSpPr>
        <p:spPr>
          <a:xfrm>
            <a:off x="228600" y="971550"/>
            <a:ext cx="8229600" cy="38100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noAutofit/>
          </a:bodyPr>
          <a:lstStyle/>
          <a:p>
            <a:pPr marL="342900" indent="-342900">
              <a:buFont typeface="Arial" panose="020B0604020202020204" pitchFamily="34" charset="0"/>
              <a:buChar char="•"/>
            </a:pPr>
            <a:r>
              <a:rPr lang="en-US" sz="1400" dirty="0">
                <a:latin typeface="Arial" panose="020B0604020202020204" pitchFamily="34" charset="0"/>
                <a:cs typeface="Arial" panose="020B0604020202020204" pitchFamily="34" charset="0"/>
              </a:rPr>
              <a:t>Insufficient denominator sizes</a:t>
            </a:r>
          </a:p>
          <a:p>
            <a:pPr marL="800100" lvl="1" indent="-342900">
              <a:buFont typeface="Courier New" panose="02070309020205020404" pitchFamily="49" charset="0"/>
              <a:buChar char="o"/>
            </a:pPr>
            <a:r>
              <a:rPr lang="en-US" sz="1200" dirty="0">
                <a:latin typeface="Arial" panose="020B0604020202020204" pitchFamily="34" charset="0"/>
                <a:cs typeface="Arial" panose="020B0604020202020204" pitchFamily="34" charset="0"/>
              </a:rPr>
              <a:t>In both measures, 30% or more of facilities had a denominator of less than 30 and would not have a result if the measures were used</a:t>
            </a:r>
          </a:p>
          <a:p>
            <a:pPr marL="800100" lvl="1" indent="-342900">
              <a:buFont typeface="Courier New" panose="02070309020205020404" pitchFamily="49" charset="0"/>
              <a:buChar char="o"/>
            </a:pPr>
            <a:endParaRPr lang="en-US" sz="1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400" dirty="0">
                <a:latin typeface="Arial" panose="020B0604020202020204" pitchFamily="34" charset="0"/>
                <a:cs typeface="Arial" panose="020B0604020202020204" pitchFamily="34" charset="0"/>
              </a:rPr>
              <a:t>Diagnoses overlap between PPR and PAH</a:t>
            </a:r>
          </a:p>
          <a:p>
            <a:pPr marL="800100" lvl="1" indent="-342900">
              <a:buFont typeface="Courier New" panose="02070309020205020404" pitchFamily="49" charset="0"/>
              <a:buChar char="o"/>
            </a:pPr>
            <a:r>
              <a:rPr lang="en-US" sz="1200" dirty="0">
                <a:latin typeface="Arial" panose="020B0604020202020204" pitchFamily="34" charset="0"/>
                <a:cs typeface="Arial" panose="020B0604020202020204" pitchFamily="34" charset="0"/>
              </a:rPr>
              <a:t>Many of the diagnoses included in the PPR measures are also included in the PAH measure</a:t>
            </a:r>
          </a:p>
          <a:p>
            <a:pPr marL="800100" lvl="1" indent="-342900">
              <a:buFont typeface="Courier New" panose="02070309020205020404" pitchFamily="49" charset="0"/>
              <a:buChar char="o"/>
            </a:pPr>
            <a:endParaRPr lang="en-US" sz="1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400" dirty="0">
                <a:latin typeface="Arial" panose="020B0604020202020204" pitchFamily="34" charset="0"/>
                <a:cs typeface="Arial" panose="020B0604020202020204" pitchFamily="34" charset="0"/>
              </a:rPr>
              <a:t>Not accounting for the healthy population</a:t>
            </a:r>
          </a:p>
          <a:p>
            <a:pPr marL="800100" lvl="1" indent="-342900">
              <a:buFont typeface="Courier New" panose="02070309020205020404" pitchFamily="49" charset="0"/>
              <a:buChar char="o"/>
            </a:pPr>
            <a:r>
              <a:rPr lang="en-US" sz="1200" dirty="0">
                <a:latin typeface="Arial" panose="020B0604020202020204" pitchFamily="34" charset="0"/>
                <a:cs typeface="Arial" panose="020B0604020202020204" pitchFamily="34" charset="0"/>
              </a:rPr>
              <a:t>PAH measure includes residents who never went to the hospital, while the PPR measures exclude them </a:t>
            </a:r>
          </a:p>
          <a:p>
            <a:pPr lvl="1"/>
            <a:endParaRPr lang="en-US" sz="1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400" dirty="0">
                <a:latin typeface="Arial" panose="020B0604020202020204" pitchFamily="34" charset="0"/>
                <a:cs typeface="Arial" panose="020B0604020202020204" pitchFamily="34" charset="0"/>
              </a:rPr>
              <a:t>Readmission timeframe</a:t>
            </a:r>
          </a:p>
          <a:p>
            <a:pPr marL="800100" lvl="1" indent="-342900">
              <a:buFont typeface="Courier New" panose="02070309020205020404" pitchFamily="49" charset="0"/>
              <a:buChar char="o"/>
            </a:pPr>
            <a:r>
              <a:rPr lang="en-US" sz="1200" dirty="0">
                <a:latin typeface="Arial" panose="020B0604020202020204" pitchFamily="34" charset="0"/>
                <a:cs typeface="Arial" panose="020B0604020202020204" pitchFamily="34" charset="0"/>
              </a:rPr>
              <a:t>Uncertainty regarding the appropriate window of time to attribute a readmission to the care received in the nursing home vs. the care received in the hospital </a:t>
            </a:r>
          </a:p>
          <a:p>
            <a:pPr marL="800100" lvl="1" indent="-342900">
              <a:buFont typeface="Courier New" panose="02070309020205020404" pitchFamily="49" charset="0"/>
              <a:buChar char="o"/>
            </a:pPr>
            <a:endParaRPr lang="en-US" sz="1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400" dirty="0">
                <a:latin typeface="Arial" panose="020B0604020202020204" pitchFamily="34" charset="0"/>
                <a:cs typeface="Arial" panose="020B0604020202020204" pitchFamily="34" charset="0"/>
              </a:rPr>
              <a:t>Limitations to measure modification</a:t>
            </a:r>
          </a:p>
          <a:p>
            <a:pPr marL="800100" lvl="1" indent="-342900">
              <a:buFont typeface="Courier New" panose="02070309020205020404" pitchFamily="49" charset="0"/>
              <a:buChar char="o"/>
            </a:pPr>
            <a:r>
              <a:rPr lang="en-US" sz="1200" dirty="0">
                <a:latin typeface="Arial" panose="020B0604020202020204" pitchFamily="34" charset="0"/>
                <a:cs typeface="Arial" panose="020B0604020202020204" pitchFamily="34" charset="0"/>
              </a:rPr>
              <a:t>3M PPR measure algorithm is proprietary software and there is limited ability to modify the measure</a:t>
            </a:r>
          </a:p>
          <a:p>
            <a:pPr lvl="1"/>
            <a:endParaRPr lang="en-US" sz="1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400" dirty="0">
                <a:latin typeface="Arial" panose="020B0604020202020204" pitchFamily="34" charset="0"/>
                <a:cs typeface="Arial" panose="020B0604020202020204" pitchFamily="34" charset="0"/>
              </a:rPr>
              <a:t>At this time, NYS DOH does not have plans to incorporate these measures into the NHQI</a:t>
            </a:r>
          </a:p>
          <a:p>
            <a:pPr marL="800100" lvl="1" indent="-342900">
              <a:buFont typeface="Courier New" panose="02070309020205020404" pitchFamily="49" charset="0"/>
              <a:buChar char="o"/>
            </a:pPr>
            <a:endParaRPr lang="en-US" sz="1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lvl="0"/>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16351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1"/>
            <a:ext cx="8534400" cy="533400"/>
          </a:xfrm>
          <a:prstGeom prst="rect">
            <a:avLst/>
          </a:prstGeom>
          <a:noFill/>
          <a:ln>
            <a:noFill/>
          </a:ln>
        </p:spPr>
        <p:txBody>
          <a:bodyPr wrap="square" rtlCol="0">
            <a:noAutofit/>
          </a:bodyPr>
          <a:lstStyle/>
          <a:p>
            <a:r>
              <a:rPr lang="en-US" sz="2800" b="1" dirty="0">
                <a:solidFill>
                  <a:srgbClr val="002060"/>
                </a:solidFill>
                <a:latin typeface="Arial" panose="020B0604020202020204" pitchFamily="34" charset="0"/>
                <a:cs typeface="Arial" panose="020B0604020202020204" pitchFamily="34" charset="0"/>
              </a:rPr>
              <a:t>Thoughts and Suggestions</a:t>
            </a:r>
          </a:p>
        </p:txBody>
      </p:sp>
      <p:sp>
        <p:nvSpPr>
          <p:cNvPr id="3" name="Rectangle 2"/>
          <p:cNvSpPr/>
          <p:nvPr/>
        </p:nvSpPr>
        <p:spPr>
          <a:xfrm>
            <a:off x="228600" y="1047750"/>
            <a:ext cx="8229600" cy="38100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noAutofit/>
          </a:bodyPr>
          <a:lstStyle/>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Future areas of focus, developments, or changes in the industry  </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lvl="0"/>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69240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52400" y="438150"/>
            <a:ext cx="8686800" cy="523220"/>
          </a:xfrm>
          <a:prstGeom prst="rect">
            <a:avLst/>
          </a:prstGeom>
          <a:noFill/>
          <a:ln>
            <a:noFill/>
          </a:ln>
        </p:spPr>
        <p:txBody>
          <a:bodyPr wrap="square" rtlCol="0">
            <a:spAutoFit/>
          </a:bodyPr>
          <a:lstStyle/>
          <a:p>
            <a:r>
              <a:rPr lang="en-US" sz="2800" b="1" dirty="0">
                <a:solidFill>
                  <a:srgbClr val="002D73"/>
                </a:solidFill>
                <a:latin typeface="Arial" panose="020B0604020202020204" pitchFamily="34" charset="0"/>
                <a:cs typeface="Arial" panose="020B0604020202020204" pitchFamily="34" charset="0"/>
              </a:rPr>
              <a:t>Questions/Comments </a:t>
            </a:r>
            <a:endParaRPr lang="en-US" sz="2000" b="1" dirty="0">
              <a:solidFill>
                <a:srgbClr val="002D73"/>
              </a:solidFill>
              <a:latin typeface="Arial" panose="020B0604020202020204" pitchFamily="34" charset="0"/>
              <a:cs typeface="Arial" panose="020B0604020202020204" pitchFamily="34" charset="0"/>
            </a:endParaRPr>
          </a:p>
        </p:txBody>
      </p:sp>
      <p:sp>
        <p:nvSpPr>
          <p:cNvPr id="14" name="TextBox 13"/>
          <p:cNvSpPr txBox="1"/>
          <p:nvPr/>
        </p:nvSpPr>
        <p:spPr>
          <a:xfrm>
            <a:off x="2133600" y="1428750"/>
            <a:ext cx="3352800" cy="2154436"/>
          </a:xfrm>
          <a:prstGeom prst="rect">
            <a:avLst/>
          </a:prstGeom>
          <a:noFill/>
          <a:ln>
            <a:noFill/>
          </a:ln>
        </p:spPr>
        <p:txBody>
          <a:bodyPr wrap="square" rtlCol="0">
            <a:spAutoFit/>
          </a:bodyPr>
          <a:lstStyle/>
          <a:p>
            <a:r>
              <a:rPr lang="en-US" sz="1400" b="1" dirty="0">
                <a:latin typeface="Arial" panose="020B0604020202020204" pitchFamily="34" charset="0"/>
                <a:cs typeface="Arial" panose="020B0604020202020204" pitchFamily="34" charset="0"/>
              </a:rPr>
              <a:t>Methodology</a:t>
            </a:r>
          </a:p>
          <a:p>
            <a:endParaRPr lang="en-US" sz="14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Office of Quality and Patient Safety </a:t>
            </a:r>
          </a:p>
          <a:p>
            <a:r>
              <a:rPr lang="en-US" sz="1200" dirty="0">
                <a:latin typeface="Arial" panose="020B0604020202020204" pitchFamily="34" charset="0"/>
                <a:cs typeface="Arial" panose="020B0604020202020204" pitchFamily="34" charset="0"/>
              </a:rPr>
              <a:t>(518) 486-9012</a:t>
            </a:r>
          </a:p>
          <a:p>
            <a:r>
              <a:rPr lang="en-US" sz="1200" dirty="0">
                <a:latin typeface="Arial" panose="020B0604020202020204" pitchFamily="34" charset="0"/>
                <a:cs typeface="Arial" panose="020B0604020202020204" pitchFamily="34" charset="0"/>
              </a:rPr>
              <a:t>NHQP@health.ny.gov </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Rate Adjustments</a:t>
            </a:r>
          </a:p>
          <a:p>
            <a:endParaRPr lang="en-US" sz="14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Division of Finance and Rate Setting </a:t>
            </a:r>
          </a:p>
          <a:p>
            <a:r>
              <a:rPr lang="en-US" sz="1200" dirty="0">
                <a:latin typeface="Arial" panose="020B0604020202020204" pitchFamily="34" charset="0"/>
                <a:cs typeface="Arial" panose="020B0604020202020204" pitchFamily="34" charset="0"/>
              </a:rPr>
              <a:t>NFRATES@health.ny.gov</a:t>
            </a:r>
          </a:p>
        </p:txBody>
      </p:sp>
    </p:spTree>
    <p:extLst>
      <p:ext uri="{BB962C8B-B14F-4D97-AF65-F5344CB8AC3E}">
        <p14:creationId xmlns:p14="http://schemas.microsoft.com/office/powerpoint/2010/main" val="3170944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52400" y="1123950"/>
            <a:ext cx="8763000" cy="2554545"/>
          </a:xfrm>
          <a:prstGeom prst="rect">
            <a:avLst/>
          </a:prstGeom>
          <a:noFill/>
          <a:ln>
            <a:noFill/>
          </a:ln>
        </p:spPr>
        <p:txBody>
          <a:bodyPr wrap="square" rtlCol="0">
            <a:spAutoFit/>
          </a:bodyPr>
          <a:lstStyle/>
          <a:p>
            <a:pPr marL="171450" indent="-171450">
              <a:buFont typeface="Arial" panose="020B0604020202020204" pitchFamily="34" charset="0"/>
              <a:buChar char="•"/>
            </a:pPr>
            <a:r>
              <a:rPr lang="en-US" sz="1600" dirty="0">
                <a:latin typeface="Arial" panose="020B0604020202020204" pitchFamily="34" charset="0"/>
                <a:cs typeface="Arial" panose="020B0604020202020204" pitchFamily="34" charset="0"/>
              </a:rPr>
              <a:t>2015 NHQI</a:t>
            </a:r>
          </a:p>
          <a:p>
            <a:pPr marL="742950" lvl="1" indent="-285750">
              <a:buFont typeface="Courier New" panose="02070309020205020404" pitchFamily="49" charset="0"/>
              <a:buChar char="o"/>
            </a:pPr>
            <a:r>
              <a:rPr lang="en-US" sz="1600" dirty="0">
                <a:latin typeface="Arial" panose="020B0604020202020204" pitchFamily="34" charset="0"/>
                <a:cs typeface="Arial" panose="020B0604020202020204" pitchFamily="34" charset="0"/>
              </a:rPr>
              <a:t>2015 NHQI State Planning Amendment was approved by CMS on December 19, 2016</a:t>
            </a:r>
          </a:p>
          <a:p>
            <a:pPr marL="171450" indent="-1714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600" dirty="0">
                <a:latin typeface="Arial" panose="020B0604020202020204" pitchFamily="34" charset="0"/>
                <a:cs typeface="Arial" panose="020B0604020202020204" pitchFamily="34" charset="0"/>
              </a:rPr>
              <a:t>2016 NHQI</a:t>
            </a:r>
          </a:p>
          <a:p>
            <a:pPr marL="742950" lvl="1" indent="-285750">
              <a:buFont typeface="Courier New" panose="02070309020205020404" pitchFamily="49" charset="0"/>
              <a:buChar char="o"/>
            </a:pPr>
            <a:r>
              <a:rPr lang="en-US" sz="1600" dirty="0">
                <a:latin typeface="Arial" panose="020B0604020202020204" pitchFamily="34" charset="0"/>
                <a:cs typeface="Arial" panose="020B0604020202020204" pitchFamily="34" charset="0"/>
              </a:rPr>
              <a:t>Facility-specific results for feedback were released on the Health Commerce System in January 2017</a:t>
            </a:r>
          </a:p>
          <a:p>
            <a:pPr marL="742950" lvl="1" indent="-285750">
              <a:buFont typeface="Courier New" panose="02070309020205020404" pitchFamily="49" charset="0"/>
              <a:buChar char="o"/>
            </a:pPr>
            <a:r>
              <a:rPr lang="en-US" sz="1600" dirty="0">
                <a:latin typeface="Arial" panose="020B0604020202020204" pitchFamily="34" charset="0"/>
                <a:cs typeface="Arial" panose="020B0604020202020204" pitchFamily="34" charset="0"/>
              </a:rPr>
              <a:t>Final results were released on the Health Commerce System in February 2017</a:t>
            </a:r>
          </a:p>
          <a:p>
            <a:pPr marL="742950" lvl="1" indent="-285750">
              <a:buFont typeface="Courier New" panose="02070309020205020404" pitchFamily="49" charset="0"/>
              <a:buChar char="o"/>
            </a:pPr>
            <a:r>
              <a:rPr lang="en-US" sz="1600" dirty="0">
                <a:latin typeface="Arial" panose="020B0604020202020204" pitchFamily="34" charset="0"/>
                <a:cs typeface="Arial" panose="020B0604020202020204" pitchFamily="34" charset="0"/>
              </a:rPr>
              <a:t>Quintile ranking and continued top performer list was released on the Department’s Medicaid Redesign Team website in February 2017</a:t>
            </a:r>
          </a:p>
          <a:p>
            <a:pPr marL="742950" lvl="1" indent="-285750">
              <a:buFont typeface="Courier New" panose="02070309020205020404" pitchFamily="49" charset="0"/>
              <a:buChar char="o"/>
            </a:pPr>
            <a:r>
              <a:rPr lang="en-US" sz="1600" dirty="0">
                <a:latin typeface="Arial" panose="020B0604020202020204" pitchFamily="34" charset="0"/>
                <a:cs typeface="Arial" panose="020B0604020202020204" pitchFamily="34" charset="0"/>
              </a:rPr>
              <a:t>Downloadable data was released on Health Data NY in February 2017</a:t>
            </a:r>
          </a:p>
        </p:txBody>
      </p:sp>
      <p:sp>
        <p:nvSpPr>
          <p:cNvPr id="2" name="Rectangle 1"/>
          <p:cNvSpPr/>
          <p:nvPr/>
        </p:nvSpPr>
        <p:spPr>
          <a:xfrm>
            <a:off x="152400" y="477619"/>
            <a:ext cx="8686800" cy="523220"/>
          </a:xfrm>
          <a:prstGeom prst="rect">
            <a:avLst/>
          </a:prstGeom>
        </p:spPr>
        <p:txBody>
          <a:bodyPr wrap="square">
            <a:spAutoFit/>
          </a:bodyPr>
          <a:lstStyle/>
          <a:p>
            <a:r>
              <a:rPr lang="en-US" sz="2800" b="1" dirty="0">
                <a:solidFill>
                  <a:srgbClr val="002D73"/>
                </a:solidFill>
                <a:latin typeface="Arial" panose="020B0604020202020204" pitchFamily="34" charset="0"/>
                <a:ea typeface="Calibri" panose="020F0502020204030204" pitchFamily="34" charset="0"/>
                <a:cs typeface="Arial" panose="020B0604020202020204" pitchFamily="34" charset="0"/>
              </a:rPr>
              <a:t>2015 and 2016 NHQI Status Updates</a:t>
            </a:r>
            <a:endParaRPr lang="en-US" sz="2800" b="1" dirty="0">
              <a:solidFill>
                <a:srgbClr val="002D73"/>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31407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414141"/>
            <a:ext cx="4495800" cy="1077218"/>
          </a:xfrm>
          <a:prstGeom prst="rect">
            <a:avLst/>
          </a:prstGeom>
          <a:noFill/>
          <a:ln>
            <a:noFill/>
          </a:ln>
        </p:spPr>
        <p:txBody>
          <a:bodyPr wrap="square" rtlCol="0" anchor="ctr">
            <a:spAutoFit/>
          </a:bodyPr>
          <a:lstStyle/>
          <a:p>
            <a:r>
              <a:rPr lang="en-US" sz="3200" b="1" dirty="0">
                <a:solidFill>
                  <a:schemeClr val="bg1"/>
                </a:solidFill>
                <a:latin typeface="Arial" panose="020B0604020202020204" pitchFamily="34" charset="0"/>
                <a:cs typeface="Arial" panose="020B0604020202020204" pitchFamily="34" charset="0"/>
              </a:rPr>
              <a:t>2016 NHQI Methodology</a:t>
            </a:r>
          </a:p>
        </p:txBody>
      </p:sp>
    </p:spTree>
    <p:extLst>
      <p:ext uri="{BB962C8B-B14F-4D97-AF65-F5344CB8AC3E}">
        <p14:creationId xmlns:p14="http://schemas.microsoft.com/office/powerpoint/2010/main" val="2942218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1"/>
            <a:ext cx="7162800" cy="533400"/>
          </a:xfrm>
          <a:prstGeom prst="rect">
            <a:avLst/>
          </a:prstGeom>
          <a:noFill/>
          <a:ln>
            <a:noFill/>
          </a:ln>
        </p:spPr>
        <p:txBody>
          <a:bodyPr wrap="square" rtlCol="0">
            <a:noAutofit/>
          </a:bodyPr>
          <a:lstStyle/>
          <a:p>
            <a:r>
              <a:rPr lang="en-US" sz="2800" b="1" dirty="0">
                <a:solidFill>
                  <a:srgbClr val="002D73"/>
                </a:solidFill>
                <a:latin typeface="Arial" panose="020B0604020202020204" pitchFamily="34" charset="0"/>
                <a:cs typeface="Arial" panose="020B0604020202020204" pitchFamily="34" charset="0"/>
              </a:rPr>
              <a:t>2016 NHQI Structure </a:t>
            </a:r>
          </a:p>
        </p:txBody>
      </p:sp>
      <p:sp>
        <p:nvSpPr>
          <p:cNvPr id="5" name="TextBox 4"/>
          <p:cNvSpPr txBox="1"/>
          <p:nvPr/>
        </p:nvSpPr>
        <p:spPr>
          <a:xfrm>
            <a:off x="228600" y="895350"/>
            <a:ext cx="8763000" cy="3931846"/>
          </a:xfrm>
          <a:prstGeom prst="rect">
            <a:avLst/>
          </a:prstGeom>
          <a:noFill/>
          <a:ln>
            <a:noFill/>
          </a:ln>
        </p:spPr>
        <p:txBody>
          <a:bodyPr wrap="square" rtlCol="0">
            <a:spAutoFit/>
          </a:bodyPr>
          <a:lstStyle/>
          <a:p>
            <a:r>
              <a:rPr lang="en-US" sz="1050" b="1" dirty="0">
                <a:latin typeface="Arial" panose="020B0604020202020204" pitchFamily="34" charset="0"/>
                <a:cs typeface="Arial" panose="020B0604020202020204" pitchFamily="34" charset="0"/>
              </a:rPr>
              <a:t>Quality Component: 70 points </a:t>
            </a:r>
          </a:p>
          <a:p>
            <a:pPr lvl="1"/>
            <a:r>
              <a:rPr lang="en-US" sz="1050" dirty="0">
                <a:latin typeface="Arial" panose="020B0604020202020204" pitchFamily="34" charset="0"/>
                <a:cs typeface="Arial" panose="020B0604020202020204" pitchFamily="34" charset="0"/>
              </a:rPr>
              <a:t>Percent of Long Stay High Risk Residents With Pressure Ulcers*</a:t>
            </a:r>
          </a:p>
          <a:p>
            <a:pPr lvl="1"/>
            <a:r>
              <a:rPr lang="en-US" sz="1050" dirty="0">
                <a:latin typeface="Arial" panose="020B0604020202020204" pitchFamily="34" charset="0"/>
                <a:cs typeface="Arial" panose="020B0604020202020204" pitchFamily="34" charset="0"/>
              </a:rPr>
              <a:t>Percent of Long Stay Residents Who Received the Pneumococcal Vaccine</a:t>
            </a:r>
          </a:p>
          <a:p>
            <a:pPr lvl="1"/>
            <a:r>
              <a:rPr lang="en-US" sz="1050" dirty="0">
                <a:latin typeface="Arial" panose="020B0604020202020204" pitchFamily="34" charset="0"/>
                <a:cs typeface="Arial" panose="020B0604020202020204" pitchFamily="34" charset="0"/>
              </a:rPr>
              <a:t>Percent of Long Stay Residents Who Received the Seasonal Influenza Vaccine</a:t>
            </a:r>
          </a:p>
          <a:p>
            <a:pPr lvl="1"/>
            <a:r>
              <a:rPr lang="en-US" sz="1050" dirty="0">
                <a:latin typeface="Arial" panose="020B0604020202020204" pitchFamily="34" charset="0"/>
                <a:cs typeface="Arial" panose="020B0604020202020204" pitchFamily="34" charset="0"/>
              </a:rPr>
              <a:t>Percent of Long Stay Residents Experiencing One or More Falls with Major Injury</a:t>
            </a:r>
          </a:p>
          <a:p>
            <a:pPr lvl="1"/>
            <a:r>
              <a:rPr lang="en-US" sz="1050" dirty="0">
                <a:latin typeface="Arial" panose="020B0604020202020204" pitchFamily="34" charset="0"/>
                <a:cs typeface="Arial" panose="020B0604020202020204" pitchFamily="34" charset="0"/>
              </a:rPr>
              <a:t>Percent of Long Stay Residents Who have Depressive Symptoms</a:t>
            </a:r>
          </a:p>
          <a:p>
            <a:pPr lvl="1"/>
            <a:r>
              <a:rPr lang="en-US" sz="1050" dirty="0">
                <a:latin typeface="Arial" panose="020B0604020202020204" pitchFamily="34" charset="0"/>
                <a:cs typeface="Arial" panose="020B0604020202020204" pitchFamily="34" charset="0"/>
              </a:rPr>
              <a:t>Percent of Low Risk Long Stay Residents Who Lose Control of Their Bowels or Bladder</a:t>
            </a:r>
          </a:p>
          <a:p>
            <a:pPr lvl="1"/>
            <a:r>
              <a:rPr lang="en-US" sz="1050" dirty="0">
                <a:latin typeface="Arial" panose="020B0604020202020204" pitchFamily="34" charset="0"/>
                <a:cs typeface="Arial" panose="020B0604020202020204" pitchFamily="34" charset="0"/>
              </a:rPr>
              <a:t>Percent of Long Stay Residents Who Lose Too Much Weight*</a:t>
            </a:r>
          </a:p>
          <a:p>
            <a:pPr lvl="1"/>
            <a:r>
              <a:rPr lang="en-US" sz="1050" dirty="0">
                <a:latin typeface="Arial" panose="020B0604020202020204" pitchFamily="34" charset="0"/>
                <a:cs typeface="Arial" panose="020B0604020202020204" pitchFamily="34" charset="0"/>
              </a:rPr>
              <a:t>Percent of Long Stay Antipsychotic Use in Persons with Dementia (PQA)</a:t>
            </a:r>
          </a:p>
          <a:p>
            <a:pPr lvl="1"/>
            <a:r>
              <a:rPr lang="en-US" sz="1050" dirty="0">
                <a:latin typeface="Arial" panose="020B0604020202020204" pitchFamily="34" charset="0"/>
                <a:cs typeface="Arial" panose="020B0604020202020204" pitchFamily="34" charset="0"/>
              </a:rPr>
              <a:t>Percent of Long Stay Residents Who Self-Report Moderate to Severe Pain*</a:t>
            </a:r>
          </a:p>
          <a:p>
            <a:pPr lvl="1"/>
            <a:r>
              <a:rPr lang="en-US" sz="1050" dirty="0">
                <a:latin typeface="Arial" panose="020B0604020202020204" pitchFamily="34" charset="0"/>
                <a:cs typeface="Arial" panose="020B0604020202020204" pitchFamily="34" charset="0"/>
              </a:rPr>
              <a:t>Percent of Long Stay Residents Whose Need for Help with Daily Activities Has Increased</a:t>
            </a:r>
          </a:p>
          <a:p>
            <a:pPr lvl="1"/>
            <a:r>
              <a:rPr lang="en-US" sz="1050" dirty="0">
                <a:latin typeface="Arial" panose="020B0604020202020204" pitchFamily="34" charset="0"/>
                <a:cs typeface="Arial" panose="020B0604020202020204" pitchFamily="34" charset="0"/>
              </a:rPr>
              <a:t>Percent of Long Stay Residents with a Urinary Tract Infection</a:t>
            </a:r>
          </a:p>
          <a:p>
            <a:pPr lvl="1"/>
            <a:r>
              <a:rPr lang="en-US" sz="1050" dirty="0">
                <a:latin typeface="Arial" panose="020B0604020202020204" pitchFamily="34" charset="0"/>
                <a:cs typeface="Arial" panose="020B0604020202020204" pitchFamily="34" charset="0"/>
              </a:rPr>
              <a:t>Percent of Employees Vaccinated for Influenza </a:t>
            </a:r>
          </a:p>
          <a:p>
            <a:pPr lvl="1"/>
            <a:r>
              <a:rPr lang="en-US" sz="1050" b="1" dirty="0">
                <a:solidFill>
                  <a:srgbClr val="7030A0"/>
                </a:solidFill>
                <a:latin typeface="Arial" panose="020B0604020202020204" pitchFamily="34" charset="0"/>
                <a:cs typeface="Arial" panose="020B0604020202020204" pitchFamily="34" charset="0"/>
              </a:rPr>
              <a:t>Rate of Staff Hours per Day (new measure)</a:t>
            </a:r>
          </a:p>
          <a:p>
            <a:pPr lvl="1"/>
            <a:r>
              <a:rPr lang="en-US" sz="1050" dirty="0">
                <a:latin typeface="Arial" panose="020B0604020202020204" pitchFamily="34" charset="0"/>
                <a:cs typeface="Arial" panose="020B0604020202020204" pitchFamily="34" charset="0"/>
              </a:rPr>
              <a:t>Percent of Contract/Agency Staff Used                                                                             </a:t>
            </a:r>
          </a:p>
          <a:p>
            <a:pPr lvl="1"/>
            <a:r>
              <a:rPr lang="en-US" sz="800" b="1" dirty="0">
                <a:latin typeface="Arial" panose="020B0604020202020204" pitchFamily="34" charset="0"/>
                <a:cs typeface="Arial" panose="020B0604020202020204" pitchFamily="34" charset="0"/>
              </a:rPr>
              <a:t>*denotes risk adjustment by NYS</a:t>
            </a:r>
          </a:p>
          <a:p>
            <a:pPr lvl="1"/>
            <a:endParaRPr lang="en-US" sz="1050" dirty="0">
              <a:latin typeface="Arial" panose="020B0604020202020204" pitchFamily="34" charset="0"/>
              <a:cs typeface="Arial" panose="020B0604020202020204" pitchFamily="34" charset="0"/>
            </a:endParaRPr>
          </a:p>
          <a:p>
            <a:r>
              <a:rPr lang="en-US" sz="1050" b="1" dirty="0">
                <a:latin typeface="Arial" panose="020B0604020202020204" pitchFamily="34" charset="0"/>
                <a:cs typeface="Arial" panose="020B0604020202020204" pitchFamily="34" charset="0"/>
              </a:rPr>
              <a:t>Compliance Component: 20 points</a:t>
            </a:r>
          </a:p>
          <a:p>
            <a:pPr lvl="1"/>
            <a:r>
              <a:rPr lang="en-US" sz="1050" dirty="0">
                <a:latin typeface="Arial" panose="020B0604020202020204" pitchFamily="34" charset="0"/>
                <a:cs typeface="Arial" panose="020B0604020202020204" pitchFamily="34" charset="0"/>
              </a:rPr>
              <a:t>NYS Regionally Adjusted Five-Star Quality Rating for Health Inspections</a:t>
            </a:r>
          </a:p>
          <a:p>
            <a:pPr lvl="1"/>
            <a:r>
              <a:rPr lang="en-US" sz="1050" dirty="0">
                <a:latin typeface="Arial" panose="020B0604020202020204" pitchFamily="34" charset="0"/>
                <a:cs typeface="Arial" panose="020B0604020202020204" pitchFamily="34" charset="0"/>
              </a:rPr>
              <a:t>Timely Submission of Nursing Home Certified Cost Reports </a:t>
            </a:r>
          </a:p>
          <a:p>
            <a:pPr lvl="1"/>
            <a:r>
              <a:rPr lang="en-US" sz="1050" dirty="0">
                <a:latin typeface="Arial" panose="020B0604020202020204" pitchFamily="34" charset="0"/>
                <a:cs typeface="Arial" panose="020B0604020202020204" pitchFamily="34" charset="0"/>
              </a:rPr>
              <a:t>Timely Submission of Employee Influenza Immunization Data</a:t>
            </a:r>
          </a:p>
          <a:p>
            <a:endParaRPr lang="en-US" sz="1050" dirty="0">
              <a:latin typeface="Arial" panose="020B0604020202020204" pitchFamily="34" charset="0"/>
              <a:cs typeface="Arial" panose="020B0604020202020204" pitchFamily="34" charset="0"/>
            </a:endParaRPr>
          </a:p>
          <a:p>
            <a:r>
              <a:rPr lang="en-US" sz="1050" b="1" dirty="0">
                <a:latin typeface="Arial" panose="020B0604020202020204" pitchFamily="34" charset="0"/>
                <a:cs typeface="Arial" panose="020B0604020202020204" pitchFamily="34" charset="0"/>
              </a:rPr>
              <a:t>Efficiency Component: 10 points </a:t>
            </a:r>
          </a:p>
          <a:p>
            <a:pPr lvl="1"/>
            <a:r>
              <a:rPr lang="en-US" sz="1050" dirty="0">
                <a:latin typeface="Arial" panose="020B0604020202020204" pitchFamily="34" charset="0"/>
                <a:cs typeface="Arial" panose="020B0604020202020204" pitchFamily="34" charset="0"/>
              </a:rPr>
              <a:t>Number of Potentially Avoidable Hospitalizations per 10,000 Long Stay Days*</a:t>
            </a:r>
          </a:p>
        </p:txBody>
      </p:sp>
    </p:spTree>
    <p:extLst>
      <p:ext uri="{BB962C8B-B14F-4D97-AF65-F5344CB8AC3E}">
        <p14:creationId xmlns:p14="http://schemas.microsoft.com/office/powerpoint/2010/main" val="3858636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61950"/>
            <a:ext cx="8686800" cy="523220"/>
          </a:xfrm>
          <a:prstGeom prst="rect">
            <a:avLst/>
          </a:prstGeom>
          <a:noFill/>
          <a:ln>
            <a:noFill/>
          </a:ln>
        </p:spPr>
        <p:txBody>
          <a:bodyPr wrap="square" rtlCol="0">
            <a:spAutoFit/>
          </a:bodyPr>
          <a:lstStyle/>
          <a:p>
            <a:r>
              <a:rPr lang="en-US" sz="2800" b="1" dirty="0">
                <a:solidFill>
                  <a:srgbClr val="002D73"/>
                </a:solidFill>
                <a:latin typeface="Arial" panose="020B0604020202020204" pitchFamily="34" charset="0"/>
                <a:cs typeface="Arial" panose="020B0604020202020204" pitchFamily="34" charset="0"/>
              </a:rPr>
              <a:t>Scoring Details - Quality Component</a:t>
            </a:r>
          </a:p>
        </p:txBody>
      </p:sp>
      <p:sp>
        <p:nvSpPr>
          <p:cNvPr id="12" name="TextBox 11"/>
          <p:cNvSpPr txBox="1"/>
          <p:nvPr/>
        </p:nvSpPr>
        <p:spPr>
          <a:xfrm>
            <a:off x="133350" y="874514"/>
            <a:ext cx="5429250" cy="3785652"/>
          </a:xfrm>
          <a:prstGeom prst="rect">
            <a:avLst/>
          </a:prstGeom>
          <a:noFill/>
          <a:ln>
            <a:noFill/>
          </a:ln>
        </p:spPr>
        <p:txBody>
          <a:bodyPr wrap="square" rtlCol="0">
            <a:spAutoFit/>
          </a:bodyPr>
          <a:lstStyle/>
          <a:p>
            <a:pPr lvl="1"/>
            <a:endParaRPr lang="en-US" sz="10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000" b="1" dirty="0">
                <a:latin typeface="Arial" panose="020B0604020202020204" pitchFamily="34" charset="0"/>
                <a:cs typeface="Arial" panose="020B0604020202020204" pitchFamily="34" charset="0"/>
              </a:rPr>
              <a:t>Quintile 1: 5 points</a:t>
            </a:r>
          </a:p>
          <a:p>
            <a:pPr marL="171450" indent="-171450">
              <a:buFont typeface="Arial" panose="020B0604020202020204" pitchFamily="34" charset="0"/>
              <a:buChar char="•"/>
            </a:pPr>
            <a:r>
              <a:rPr lang="en-US" sz="1000" b="1" dirty="0">
                <a:latin typeface="Arial" panose="020B0604020202020204" pitchFamily="34" charset="0"/>
                <a:cs typeface="Arial" panose="020B0604020202020204" pitchFamily="34" charset="0"/>
              </a:rPr>
              <a:t>Quintile 2: 3 points</a:t>
            </a:r>
          </a:p>
          <a:p>
            <a:pPr marL="171450" indent="-171450">
              <a:buFont typeface="Arial" panose="020B0604020202020204" pitchFamily="34" charset="0"/>
              <a:buChar char="•"/>
            </a:pPr>
            <a:r>
              <a:rPr lang="en-US" sz="1000" b="1" dirty="0">
                <a:latin typeface="Arial" panose="020B0604020202020204" pitchFamily="34" charset="0"/>
                <a:cs typeface="Arial" panose="020B0604020202020204" pitchFamily="34" charset="0"/>
              </a:rPr>
              <a:t>Quintile 3: 1 point</a:t>
            </a:r>
          </a:p>
          <a:p>
            <a:pPr marL="171450" indent="-171450">
              <a:buFont typeface="Arial" panose="020B0604020202020204" pitchFamily="34" charset="0"/>
              <a:buChar char="•"/>
            </a:pPr>
            <a:r>
              <a:rPr lang="en-US" sz="1000" b="1" dirty="0">
                <a:latin typeface="Arial" panose="020B0604020202020204" pitchFamily="34" charset="0"/>
                <a:cs typeface="Arial" panose="020B0604020202020204" pitchFamily="34" charset="0"/>
              </a:rPr>
              <a:t>Quintiles 4 and 5: 0 points</a:t>
            </a:r>
          </a:p>
          <a:p>
            <a:pPr marL="171450" indent="-171450">
              <a:buFont typeface="Arial" panose="020B0604020202020204" pitchFamily="34" charset="0"/>
              <a:buChar char="•"/>
            </a:pPr>
            <a:endParaRPr lang="en-US" sz="1000" b="1" dirty="0">
              <a:latin typeface="Arial" panose="020B0604020202020204" pitchFamily="34" charset="0"/>
              <a:cs typeface="Arial" panose="020B0604020202020204" pitchFamily="34" charset="0"/>
            </a:endParaRPr>
          </a:p>
          <a:p>
            <a:r>
              <a:rPr lang="en-US" sz="1000" b="1" dirty="0">
                <a:latin typeface="Arial" panose="020B0604020202020204" pitchFamily="34" charset="0"/>
                <a:cs typeface="Arial" panose="020B0604020202020204" pitchFamily="34" charset="0"/>
              </a:rPr>
              <a:t>Two measures were awarded 5 or 0 points based on threshold values:</a:t>
            </a:r>
          </a:p>
          <a:p>
            <a:pPr marL="228600" indent="-228600">
              <a:buFont typeface="+mj-lt"/>
              <a:buAutoNum type="arabicPeriod"/>
            </a:pPr>
            <a:r>
              <a:rPr lang="en-US" sz="1000" dirty="0">
                <a:latin typeface="Arial" panose="020B0604020202020204" pitchFamily="34" charset="0"/>
                <a:cs typeface="Arial" panose="020B0604020202020204" pitchFamily="34" charset="0"/>
              </a:rPr>
              <a:t>Percent of Contract/Agency Staff Used (5 points for a rate of less than 10%)</a:t>
            </a:r>
          </a:p>
          <a:p>
            <a:pPr marL="228600" indent="-228600">
              <a:buFont typeface="+mj-lt"/>
              <a:buAutoNum type="arabicPeriod"/>
            </a:pPr>
            <a:r>
              <a:rPr lang="en-US" sz="1000" dirty="0">
                <a:latin typeface="Arial" panose="020B0604020202020204" pitchFamily="34" charset="0"/>
                <a:cs typeface="Arial" panose="020B0604020202020204" pitchFamily="34" charset="0"/>
              </a:rPr>
              <a:t>Percent of Employees Vaccinated for Influenza (5 points for a rate of 85% or higher)</a:t>
            </a:r>
          </a:p>
          <a:p>
            <a:pPr marL="228600" indent="-228600">
              <a:buFont typeface="+mj-lt"/>
              <a:buAutoNum type="arabicPeriod"/>
            </a:pPr>
            <a:endParaRPr lang="en-US" sz="1000" dirty="0">
              <a:latin typeface="Arial" panose="020B0604020202020204" pitchFamily="34" charset="0"/>
              <a:cs typeface="Arial" panose="020B0604020202020204" pitchFamily="34" charset="0"/>
            </a:endParaRPr>
          </a:p>
          <a:p>
            <a:r>
              <a:rPr lang="en-US" sz="1000" b="1" dirty="0">
                <a:latin typeface="Arial" panose="020B0604020202020204" pitchFamily="34" charset="0"/>
                <a:cs typeface="Arial" panose="020B0604020202020204" pitchFamily="34" charset="0"/>
              </a:rPr>
              <a:t>11 measures were eligible for improvement points based on the previous year’s quintile</a:t>
            </a:r>
          </a:p>
          <a:p>
            <a:endParaRPr lang="en-US" sz="1000" dirty="0">
              <a:latin typeface="Arial" panose="020B0604020202020204" pitchFamily="34" charset="0"/>
              <a:cs typeface="Arial" panose="020B0604020202020204" pitchFamily="34" charset="0"/>
            </a:endParaRPr>
          </a:p>
          <a:p>
            <a:pPr marL="228600" indent="-228600">
              <a:buFont typeface="+mj-lt"/>
              <a:buAutoNum type="arabicPeriod"/>
            </a:pPr>
            <a:r>
              <a:rPr lang="en-US" sz="1000" dirty="0">
                <a:latin typeface="Arial" panose="020B0604020202020204" pitchFamily="34" charset="0"/>
                <a:cs typeface="Arial" panose="020B0604020202020204" pitchFamily="34" charset="0"/>
              </a:rPr>
              <a:t>Percent of Long Stay High Risk Residents With Pressure Ulcers</a:t>
            </a:r>
          </a:p>
          <a:p>
            <a:pPr marL="228600" indent="-228600">
              <a:buFont typeface="+mj-lt"/>
              <a:buAutoNum type="arabicPeriod"/>
            </a:pPr>
            <a:r>
              <a:rPr lang="en-US" sz="1000" dirty="0">
                <a:latin typeface="Arial" panose="020B0604020202020204" pitchFamily="34" charset="0"/>
                <a:cs typeface="Arial" panose="020B0604020202020204" pitchFamily="34" charset="0"/>
              </a:rPr>
              <a:t>Percent of Long Stay Residents Experiencing One or More Falls with Major Injury</a:t>
            </a:r>
          </a:p>
          <a:p>
            <a:pPr marL="228600" indent="-228600">
              <a:buFont typeface="+mj-lt"/>
              <a:buAutoNum type="arabicPeriod"/>
            </a:pPr>
            <a:r>
              <a:rPr lang="en-US" sz="1000" dirty="0">
                <a:latin typeface="Arial" panose="020B0604020202020204" pitchFamily="34" charset="0"/>
                <a:cs typeface="Arial" panose="020B0604020202020204" pitchFamily="34" charset="0"/>
              </a:rPr>
              <a:t>Percent of Long Stay Residents Who have Depressive Symptoms</a:t>
            </a:r>
          </a:p>
          <a:p>
            <a:pPr marL="228600" indent="-228600">
              <a:buFont typeface="+mj-lt"/>
              <a:buAutoNum type="arabicPeriod"/>
            </a:pPr>
            <a:r>
              <a:rPr lang="en-US" sz="1000" dirty="0">
                <a:latin typeface="Arial" panose="020B0604020202020204" pitchFamily="34" charset="0"/>
                <a:cs typeface="Arial" panose="020B0604020202020204" pitchFamily="34" charset="0"/>
              </a:rPr>
              <a:t>Percent of Low Risk Long Stay Residents Who Lose Control of Their Bowels or Bladder</a:t>
            </a:r>
          </a:p>
          <a:p>
            <a:pPr marL="228600" indent="-228600">
              <a:buFont typeface="+mj-lt"/>
              <a:buAutoNum type="arabicPeriod"/>
            </a:pPr>
            <a:r>
              <a:rPr lang="en-US" sz="1000" dirty="0">
                <a:latin typeface="Arial" panose="020B0604020202020204" pitchFamily="34" charset="0"/>
                <a:cs typeface="Arial" panose="020B0604020202020204" pitchFamily="34" charset="0"/>
              </a:rPr>
              <a:t>Percent of Long Stay Residents Who Lose Too Much Weight</a:t>
            </a:r>
          </a:p>
          <a:p>
            <a:pPr marL="228600" indent="-228600">
              <a:buFont typeface="+mj-lt"/>
              <a:buAutoNum type="arabicPeriod"/>
            </a:pPr>
            <a:r>
              <a:rPr lang="en-US" sz="1000" dirty="0">
                <a:latin typeface="Arial" panose="020B0604020202020204" pitchFamily="34" charset="0"/>
                <a:cs typeface="Arial" panose="020B0604020202020204" pitchFamily="34" charset="0"/>
              </a:rPr>
              <a:t>Percent of Long Stay Residents Who Self-Report Moderate to Severe Pain</a:t>
            </a:r>
          </a:p>
          <a:p>
            <a:pPr marL="228600" indent="-228600">
              <a:buFont typeface="+mj-lt"/>
              <a:buAutoNum type="arabicPeriod"/>
            </a:pPr>
            <a:r>
              <a:rPr lang="en-US" sz="1000" dirty="0">
                <a:latin typeface="Arial" panose="020B0604020202020204" pitchFamily="34" charset="0"/>
                <a:cs typeface="Arial" panose="020B0604020202020204" pitchFamily="34" charset="0"/>
              </a:rPr>
              <a:t>Percent of Long Stay Residents Whose Need for Help with Daily Activities Has Increased</a:t>
            </a:r>
          </a:p>
          <a:p>
            <a:pPr marL="228600" indent="-228600">
              <a:buFont typeface="+mj-lt"/>
              <a:buAutoNum type="arabicPeriod"/>
            </a:pPr>
            <a:r>
              <a:rPr lang="en-US" sz="1000" dirty="0">
                <a:latin typeface="Arial" panose="020B0604020202020204" pitchFamily="34" charset="0"/>
                <a:cs typeface="Arial" panose="020B0604020202020204" pitchFamily="34" charset="0"/>
              </a:rPr>
              <a:t>Percent of Long Stay Residents with a Urinary Tract Infection</a:t>
            </a:r>
          </a:p>
          <a:p>
            <a:pPr marL="228600" indent="-228600">
              <a:buFont typeface="+mj-lt"/>
              <a:buAutoNum type="arabicPeriod"/>
            </a:pPr>
            <a:r>
              <a:rPr lang="en-US" sz="1000" dirty="0">
                <a:latin typeface="Arial" panose="020B0604020202020204" pitchFamily="34" charset="0"/>
                <a:cs typeface="Arial" panose="020B0604020202020204" pitchFamily="34" charset="0"/>
              </a:rPr>
              <a:t>Percent of Long Stay Residents who Received the Seasonal Influenza Vaccine</a:t>
            </a:r>
          </a:p>
          <a:p>
            <a:pPr marL="228600" indent="-228600">
              <a:buFont typeface="+mj-lt"/>
              <a:buAutoNum type="arabicPeriod"/>
            </a:pPr>
            <a:r>
              <a:rPr lang="en-US" sz="1000" dirty="0">
                <a:latin typeface="Arial" panose="020B0604020202020204" pitchFamily="34" charset="0"/>
                <a:cs typeface="Arial" panose="020B0604020202020204" pitchFamily="34" charset="0"/>
              </a:rPr>
              <a:t>Percent of Long Stay Residents who Received the Pneumococcal Vaccine</a:t>
            </a:r>
          </a:p>
          <a:p>
            <a:pPr marL="228600" indent="-228600">
              <a:buFont typeface="+mj-lt"/>
              <a:buAutoNum type="arabicPeriod"/>
            </a:pPr>
            <a:r>
              <a:rPr lang="en-US" sz="1000" dirty="0">
                <a:latin typeface="Arial" panose="020B0604020202020204" pitchFamily="34" charset="0"/>
                <a:cs typeface="Arial" panose="020B0604020202020204" pitchFamily="34" charset="0"/>
              </a:rPr>
              <a:t>Percent of Long Stay Antipsychotic Use in Persons with Dementia</a:t>
            </a:r>
          </a:p>
        </p:txBody>
      </p:sp>
      <p:graphicFrame>
        <p:nvGraphicFramePr>
          <p:cNvPr id="5" name="Table 4"/>
          <p:cNvGraphicFramePr>
            <a:graphicFrameLocks noGrp="1"/>
          </p:cNvGraphicFramePr>
          <p:nvPr>
            <p:extLst>
              <p:ext uri="{D42A27DB-BD31-4B8C-83A1-F6EECF244321}">
                <p14:modId xmlns:p14="http://schemas.microsoft.com/office/powerpoint/2010/main" val="2216595349"/>
              </p:ext>
            </p:extLst>
          </p:nvPr>
        </p:nvGraphicFramePr>
        <p:xfrm>
          <a:off x="5638800" y="1047750"/>
          <a:ext cx="3124201" cy="2057399"/>
        </p:xfrm>
        <a:graphic>
          <a:graphicData uri="http://schemas.openxmlformats.org/drawingml/2006/table">
            <a:tbl>
              <a:tblPr firstRow="1" firstCol="1" bandRow="1">
                <a:tableStyleId>{17292A2E-F333-43FB-9621-5CBBE7FDCDCB}</a:tableStyleId>
              </a:tblPr>
              <a:tblGrid>
                <a:gridCol w="309063">
                  <a:extLst>
                    <a:ext uri="{9D8B030D-6E8A-4147-A177-3AD203B41FA5}">
                      <a16:colId xmlns:a16="http://schemas.microsoft.com/office/drawing/2014/main" val="20000"/>
                    </a:ext>
                  </a:extLst>
                </a:gridCol>
                <a:gridCol w="591246">
                  <a:extLst>
                    <a:ext uri="{9D8B030D-6E8A-4147-A177-3AD203B41FA5}">
                      <a16:colId xmlns:a16="http://schemas.microsoft.com/office/drawing/2014/main" val="20001"/>
                    </a:ext>
                  </a:extLst>
                </a:gridCol>
                <a:gridCol w="470310">
                  <a:extLst>
                    <a:ext uri="{9D8B030D-6E8A-4147-A177-3AD203B41FA5}">
                      <a16:colId xmlns:a16="http://schemas.microsoft.com/office/drawing/2014/main" val="20002"/>
                    </a:ext>
                  </a:extLst>
                </a:gridCol>
                <a:gridCol w="436716">
                  <a:extLst>
                    <a:ext uri="{9D8B030D-6E8A-4147-A177-3AD203B41FA5}">
                      <a16:colId xmlns:a16="http://schemas.microsoft.com/office/drawing/2014/main" val="20003"/>
                    </a:ext>
                  </a:extLst>
                </a:gridCol>
                <a:gridCol w="450153">
                  <a:extLst>
                    <a:ext uri="{9D8B030D-6E8A-4147-A177-3AD203B41FA5}">
                      <a16:colId xmlns:a16="http://schemas.microsoft.com/office/drawing/2014/main" val="20004"/>
                    </a:ext>
                  </a:extLst>
                </a:gridCol>
                <a:gridCol w="429997">
                  <a:extLst>
                    <a:ext uri="{9D8B030D-6E8A-4147-A177-3AD203B41FA5}">
                      <a16:colId xmlns:a16="http://schemas.microsoft.com/office/drawing/2014/main" val="20005"/>
                    </a:ext>
                  </a:extLst>
                </a:gridCol>
                <a:gridCol w="436716">
                  <a:extLst>
                    <a:ext uri="{9D8B030D-6E8A-4147-A177-3AD203B41FA5}">
                      <a16:colId xmlns:a16="http://schemas.microsoft.com/office/drawing/2014/main" val="20006"/>
                    </a:ext>
                  </a:extLst>
                </a:gridCol>
              </a:tblGrid>
              <a:tr h="230004">
                <a:tc gridSpan="7">
                  <a:txBody>
                    <a:bodyPr/>
                    <a:lstStyle/>
                    <a:p>
                      <a:pPr marL="0" marR="0" algn="ctr">
                        <a:lnSpc>
                          <a:spcPts val="1200"/>
                        </a:lnSpc>
                        <a:spcBef>
                          <a:spcPts val="0"/>
                        </a:spcBef>
                        <a:spcAft>
                          <a:spcPts val="0"/>
                        </a:spcAft>
                        <a:tabLst>
                          <a:tab pos="514350" algn="l"/>
                        </a:tabLst>
                      </a:pPr>
                      <a:r>
                        <a:rPr lang="en-US" sz="1400" dirty="0">
                          <a:solidFill>
                            <a:schemeClr val="bg1"/>
                          </a:solidFill>
                          <a:effectLst/>
                          <a:latin typeface="Arial" panose="020B0604020202020204" pitchFamily="34" charset="0"/>
                          <a:cs typeface="Arial" panose="020B0604020202020204" pitchFamily="34" charset="0"/>
                        </a:rPr>
                        <a:t>2015 Performance</a:t>
                      </a:r>
                      <a:endParaRPr lang="en-US" sz="1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51184">
                <a:tc rowSpan="6">
                  <a:txBody>
                    <a:bodyPr/>
                    <a:lstStyle/>
                    <a:p>
                      <a:pPr marL="71755" marR="71755" algn="ctr">
                        <a:lnSpc>
                          <a:spcPts val="1200"/>
                        </a:lnSpc>
                        <a:spcBef>
                          <a:spcPts val="0"/>
                        </a:spcBef>
                        <a:spcAft>
                          <a:spcPts val="0"/>
                        </a:spcAft>
                        <a:tabLst>
                          <a:tab pos="514350" algn="l"/>
                        </a:tabLst>
                      </a:pPr>
                      <a:r>
                        <a:rPr lang="en-US" sz="1600" dirty="0">
                          <a:solidFill>
                            <a:schemeClr val="bg1"/>
                          </a:solidFill>
                          <a:effectLst/>
                        </a:rPr>
                        <a:t>2016 Performance</a:t>
                      </a:r>
                      <a:endParaRPr lang="en-US" sz="16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algn="ctr">
                        <a:lnSpc>
                          <a:spcPts val="1200"/>
                        </a:lnSpc>
                        <a:spcBef>
                          <a:spcPts val="0"/>
                        </a:spcBef>
                        <a:spcAft>
                          <a:spcPts val="0"/>
                        </a:spcAft>
                        <a:tabLst>
                          <a:tab pos="514350" algn="l"/>
                        </a:tabLst>
                      </a:pPr>
                      <a:r>
                        <a:rPr lang="en-US" sz="1050" dirty="0">
                          <a:solidFill>
                            <a:schemeClr val="bg1"/>
                          </a:solidFill>
                          <a:effectLst/>
                          <a:latin typeface="Arial" panose="020B0604020202020204" pitchFamily="34" charset="0"/>
                          <a:cs typeface="Arial" panose="020B0604020202020204" pitchFamily="34" charset="0"/>
                        </a:rPr>
                        <a:t>Quintile</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ts val="1200"/>
                        </a:lnSpc>
                        <a:spcBef>
                          <a:spcPts val="0"/>
                        </a:spcBef>
                        <a:spcAft>
                          <a:spcPts val="0"/>
                        </a:spcAft>
                        <a:tabLst>
                          <a:tab pos="514350" algn="l"/>
                        </a:tabLst>
                      </a:pPr>
                      <a:r>
                        <a:rPr lang="en-US" sz="1050" dirty="0">
                          <a:solidFill>
                            <a:schemeClr val="bg1"/>
                          </a:solidFill>
                          <a:effectLst/>
                          <a:latin typeface="Arial" panose="020B0604020202020204" pitchFamily="34" charset="0"/>
                          <a:cs typeface="Arial" panose="020B0604020202020204" pitchFamily="34" charset="0"/>
                        </a:rPr>
                        <a:t>1</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ts val="1200"/>
                        </a:lnSpc>
                        <a:spcBef>
                          <a:spcPts val="0"/>
                        </a:spcBef>
                        <a:spcAft>
                          <a:spcPts val="0"/>
                        </a:spcAft>
                        <a:tabLst>
                          <a:tab pos="514350" algn="l"/>
                        </a:tabLst>
                      </a:pPr>
                      <a:r>
                        <a:rPr lang="en-US" sz="1050" dirty="0">
                          <a:solidFill>
                            <a:schemeClr val="bg1"/>
                          </a:solidFill>
                          <a:effectLst/>
                          <a:latin typeface="Arial" panose="020B0604020202020204" pitchFamily="34" charset="0"/>
                          <a:cs typeface="Arial" panose="020B0604020202020204" pitchFamily="34" charset="0"/>
                        </a:rPr>
                        <a:t>2</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ts val="1200"/>
                        </a:lnSpc>
                        <a:spcBef>
                          <a:spcPts val="0"/>
                        </a:spcBef>
                        <a:spcAft>
                          <a:spcPts val="0"/>
                        </a:spcAft>
                        <a:tabLst>
                          <a:tab pos="514350" algn="l"/>
                        </a:tabLst>
                      </a:pPr>
                      <a:r>
                        <a:rPr lang="en-US" sz="1050" dirty="0">
                          <a:solidFill>
                            <a:schemeClr val="bg1"/>
                          </a:solidFill>
                          <a:effectLst/>
                          <a:latin typeface="Arial" panose="020B0604020202020204" pitchFamily="34" charset="0"/>
                          <a:cs typeface="Arial" panose="020B0604020202020204" pitchFamily="34" charset="0"/>
                        </a:rPr>
                        <a:t>3</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ts val="1200"/>
                        </a:lnSpc>
                        <a:spcBef>
                          <a:spcPts val="0"/>
                        </a:spcBef>
                        <a:spcAft>
                          <a:spcPts val="0"/>
                        </a:spcAft>
                        <a:tabLst>
                          <a:tab pos="514350" algn="l"/>
                        </a:tabLst>
                      </a:pPr>
                      <a:r>
                        <a:rPr lang="en-US" sz="1050" dirty="0">
                          <a:solidFill>
                            <a:schemeClr val="bg1"/>
                          </a:solidFill>
                          <a:effectLst/>
                          <a:latin typeface="Arial" panose="020B0604020202020204" pitchFamily="34" charset="0"/>
                          <a:cs typeface="Arial" panose="020B0604020202020204" pitchFamily="34" charset="0"/>
                        </a:rPr>
                        <a:t>4</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ts val="1200"/>
                        </a:lnSpc>
                        <a:spcBef>
                          <a:spcPts val="0"/>
                        </a:spcBef>
                        <a:spcAft>
                          <a:spcPts val="0"/>
                        </a:spcAft>
                        <a:tabLst>
                          <a:tab pos="514350" algn="l"/>
                        </a:tabLst>
                      </a:pPr>
                      <a:r>
                        <a:rPr lang="en-US" sz="1050" dirty="0">
                          <a:solidFill>
                            <a:schemeClr val="bg1"/>
                          </a:solidFill>
                          <a:effectLst/>
                          <a:latin typeface="Arial" panose="020B0604020202020204" pitchFamily="34" charset="0"/>
                          <a:cs typeface="Arial" panose="020B0604020202020204" pitchFamily="34" charset="0"/>
                        </a:rPr>
                        <a:t>5</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1"/>
                  </a:ext>
                </a:extLst>
              </a:tr>
              <a:tr h="305695">
                <a:tc vMerge="1">
                  <a:txBody>
                    <a:bodyPr/>
                    <a:lstStyle/>
                    <a:p>
                      <a:endParaRPr lang="en-US"/>
                    </a:p>
                  </a:txBody>
                  <a:tcPr/>
                </a:tc>
                <a:tc>
                  <a:txBody>
                    <a:bodyPr/>
                    <a:lstStyle/>
                    <a:p>
                      <a:pPr marL="0" marR="0" algn="ctr">
                        <a:lnSpc>
                          <a:spcPts val="1200"/>
                        </a:lnSpc>
                        <a:spcBef>
                          <a:spcPts val="0"/>
                        </a:spcBef>
                        <a:spcAft>
                          <a:spcPts val="0"/>
                        </a:spcAft>
                        <a:tabLst>
                          <a:tab pos="514350" algn="l"/>
                        </a:tabLst>
                      </a:pPr>
                      <a:r>
                        <a:rPr lang="en-US" sz="1050" dirty="0">
                          <a:solidFill>
                            <a:schemeClr val="bg1"/>
                          </a:solidFill>
                          <a:effectLst/>
                          <a:latin typeface="Arial" panose="020B0604020202020204" pitchFamily="34" charset="0"/>
                          <a:cs typeface="Arial" panose="020B0604020202020204" pitchFamily="34" charset="0"/>
                        </a:rPr>
                        <a:t>1 (best)</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5</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5</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5</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a:solidFill>
                            <a:schemeClr val="tx1"/>
                          </a:solidFill>
                          <a:effectLst/>
                          <a:latin typeface="Arial" panose="020B0604020202020204" pitchFamily="34" charset="0"/>
                          <a:cs typeface="Arial" panose="020B0604020202020204" pitchFamily="34" charset="0"/>
                        </a:rPr>
                        <a:t>5</a:t>
                      </a:r>
                      <a:endParaRPr lang="en-US" sz="9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a:solidFill>
                            <a:schemeClr val="tx1"/>
                          </a:solidFill>
                          <a:effectLst/>
                          <a:latin typeface="Arial" panose="020B0604020202020204" pitchFamily="34" charset="0"/>
                          <a:cs typeface="Arial" panose="020B0604020202020204" pitchFamily="34" charset="0"/>
                        </a:rPr>
                        <a:t>5</a:t>
                      </a:r>
                      <a:endParaRPr lang="en-US" sz="9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92629">
                <a:tc vMerge="1">
                  <a:txBody>
                    <a:bodyPr/>
                    <a:lstStyle/>
                    <a:p>
                      <a:endParaRPr lang="en-US"/>
                    </a:p>
                  </a:txBody>
                  <a:tcPr/>
                </a:tc>
                <a:tc>
                  <a:txBody>
                    <a:bodyPr/>
                    <a:lstStyle/>
                    <a:p>
                      <a:pPr marL="0" marR="0" algn="ctr">
                        <a:lnSpc>
                          <a:spcPts val="1200"/>
                        </a:lnSpc>
                        <a:spcBef>
                          <a:spcPts val="0"/>
                        </a:spcBef>
                        <a:spcAft>
                          <a:spcPts val="0"/>
                        </a:spcAft>
                        <a:tabLst>
                          <a:tab pos="514350" algn="l"/>
                        </a:tabLst>
                      </a:pPr>
                      <a:r>
                        <a:rPr lang="en-US" sz="1050" dirty="0">
                          <a:solidFill>
                            <a:schemeClr val="bg1"/>
                          </a:solidFill>
                          <a:effectLst/>
                          <a:latin typeface="Arial" panose="020B0604020202020204" pitchFamily="34" charset="0"/>
                          <a:cs typeface="Arial" panose="020B0604020202020204" pitchFamily="34" charset="0"/>
                        </a:rPr>
                        <a:t>2</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3</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3</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4</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4</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a:solidFill>
                            <a:schemeClr val="tx1"/>
                          </a:solidFill>
                          <a:effectLst/>
                          <a:latin typeface="Arial" panose="020B0604020202020204" pitchFamily="34" charset="0"/>
                          <a:cs typeface="Arial" panose="020B0604020202020204" pitchFamily="34" charset="0"/>
                        </a:rPr>
                        <a:t>4</a:t>
                      </a:r>
                      <a:endParaRPr lang="en-US" sz="9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92629">
                <a:tc vMerge="1">
                  <a:txBody>
                    <a:bodyPr/>
                    <a:lstStyle/>
                    <a:p>
                      <a:endParaRPr lang="en-US"/>
                    </a:p>
                  </a:txBody>
                  <a:tcPr/>
                </a:tc>
                <a:tc>
                  <a:txBody>
                    <a:bodyPr/>
                    <a:lstStyle/>
                    <a:p>
                      <a:pPr marL="0" marR="0" algn="ctr">
                        <a:lnSpc>
                          <a:spcPts val="1200"/>
                        </a:lnSpc>
                        <a:spcBef>
                          <a:spcPts val="0"/>
                        </a:spcBef>
                        <a:spcAft>
                          <a:spcPts val="0"/>
                        </a:spcAft>
                        <a:tabLst>
                          <a:tab pos="514350" algn="l"/>
                        </a:tabLst>
                      </a:pPr>
                      <a:r>
                        <a:rPr lang="en-US" sz="1050" dirty="0">
                          <a:solidFill>
                            <a:schemeClr val="bg1"/>
                          </a:solidFill>
                          <a:effectLst/>
                          <a:latin typeface="Arial" panose="020B0604020202020204" pitchFamily="34" charset="0"/>
                          <a:cs typeface="Arial" panose="020B0604020202020204" pitchFamily="34" charset="0"/>
                        </a:rPr>
                        <a:t>3</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ct val="115000"/>
                        </a:lnSpc>
                        <a:spcBef>
                          <a:spcPts val="0"/>
                        </a:spcBef>
                        <a:spcAft>
                          <a:spcPts val="0"/>
                        </a:spcAft>
                      </a:pPr>
                      <a:r>
                        <a:rPr lang="en-US" sz="900">
                          <a:solidFill>
                            <a:schemeClr val="tx1"/>
                          </a:solidFill>
                          <a:effectLst/>
                          <a:latin typeface="Arial" panose="020B0604020202020204" pitchFamily="34" charset="0"/>
                          <a:cs typeface="Arial" panose="020B0604020202020204" pitchFamily="34" charset="0"/>
                        </a:rPr>
                        <a:t>1</a:t>
                      </a:r>
                      <a:endParaRPr lang="en-US" sz="9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1</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1</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2</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a:solidFill>
                            <a:schemeClr val="tx1"/>
                          </a:solidFill>
                          <a:effectLst/>
                          <a:latin typeface="Arial" panose="020B0604020202020204" pitchFamily="34" charset="0"/>
                          <a:cs typeface="Arial" panose="020B0604020202020204" pitchFamily="34" charset="0"/>
                        </a:rPr>
                        <a:t>2</a:t>
                      </a:r>
                      <a:endParaRPr lang="en-US" sz="9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92629">
                <a:tc vMerge="1">
                  <a:txBody>
                    <a:bodyPr/>
                    <a:lstStyle/>
                    <a:p>
                      <a:endParaRPr lang="en-US"/>
                    </a:p>
                  </a:txBody>
                  <a:tcPr/>
                </a:tc>
                <a:tc>
                  <a:txBody>
                    <a:bodyPr/>
                    <a:lstStyle/>
                    <a:p>
                      <a:pPr marL="0" marR="0" algn="ctr">
                        <a:lnSpc>
                          <a:spcPts val="1200"/>
                        </a:lnSpc>
                        <a:spcBef>
                          <a:spcPts val="0"/>
                        </a:spcBef>
                        <a:spcAft>
                          <a:spcPts val="0"/>
                        </a:spcAft>
                        <a:tabLst>
                          <a:tab pos="514350" algn="l"/>
                        </a:tabLst>
                      </a:pPr>
                      <a:r>
                        <a:rPr lang="en-US" sz="1050" dirty="0">
                          <a:solidFill>
                            <a:schemeClr val="bg1"/>
                          </a:solidFill>
                          <a:effectLst/>
                          <a:latin typeface="Arial" panose="020B0604020202020204" pitchFamily="34" charset="0"/>
                          <a:cs typeface="Arial" panose="020B0604020202020204" pitchFamily="34" charset="0"/>
                        </a:rPr>
                        <a:t>4</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0</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a:solidFill>
                            <a:schemeClr val="tx1"/>
                          </a:solidFill>
                          <a:effectLst/>
                          <a:latin typeface="Arial" panose="020B0604020202020204" pitchFamily="34" charset="0"/>
                          <a:cs typeface="Arial" panose="020B0604020202020204" pitchFamily="34" charset="0"/>
                        </a:rPr>
                        <a:t>0</a:t>
                      </a:r>
                      <a:endParaRPr lang="en-US" sz="9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0</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0</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1</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92629">
                <a:tc vMerge="1">
                  <a:txBody>
                    <a:bodyPr/>
                    <a:lstStyle/>
                    <a:p>
                      <a:endParaRPr lang="en-US"/>
                    </a:p>
                  </a:txBody>
                  <a:tcPr/>
                </a:tc>
                <a:tc>
                  <a:txBody>
                    <a:bodyPr/>
                    <a:lstStyle/>
                    <a:p>
                      <a:pPr marL="0" marR="0" algn="ctr">
                        <a:lnSpc>
                          <a:spcPts val="1200"/>
                        </a:lnSpc>
                        <a:spcBef>
                          <a:spcPts val="0"/>
                        </a:spcBef>
                        <a:spcAft>
                          <a:spcPts val="0"/>
                        </a:spcAft>
                        <a:tabLst>
                          <a:tab pos="514350" algn="l"/>
                        </a:tabLst>
                      </a:pPr>
                      <a:r>
                        <a:rPr lang="en-US" sz="1050" dirty="0">
                          <a:solidFill>
                            <a:schemeClr val="bg1"/>
                          </a:solidFill>
                          <a:effectLst/>
                          <a:latin typeface="Arial" panose="020B0604020202020204" pitchFamily="34" charset="0"/>
                          <a:cs typeface="Arial" panose="020B0604020202020204" pitchFamily="34" charset="0"/>
                        </a:rPr>
                        <a:t>5 </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ct val="115000"/>
                        </a:lnSpc>
                        <a:spcBef>
                          <a:spcPts val="0"/>
                        </a:spcBef>
                        <a:spcAft>
                          <a:spcPts val="0"/>
                        </a:spcAft>
                      </a:pPr>
                      <a:r>
                        <a:rPr lang="en-US" sz="900">
                          <a:solidFill>
                            <a:schemeClr val="tx1"/>
                          </a:solidFill>
                          <a:effectLst/>
                          <a:latin typeface="Arial" panose="020B0604020202020204" pitchFamily="34" charset="0"/>
                          <a:cs typeface="Arial" panose="020B0604020202020204" pitchFamily="34" charset="0"/>
                        </a:rPr>
                        <a:t>0</a:t>
                      </a:r>
                      <a:endParaRPr lang="en-US" sz="9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a:solidFill>
                            <a:schemeClr val="tx1"/>
                          </a:solidFill>
                          <a:effectLst/>
                          <a:latin typeface="Arial" panose="020B0604020202020204" pitchFamily="34" charset="0"/>
                          <a:cs typeface="Arial" panose="020B0604020202020204" pitchFamily="34" charset="0"/>
                        </a:rPr>
                        <a:t>0</a:t>
                      </a:r>
                      <a:endParaRPr lang="en-US" sz="9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0</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0</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0</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6" name="Rectangle 5"/>
          <p:cNvSpPr/>
          <p:nvPr/>
        </p:nvSpPr>
        <p:spPr>
          <a:xfrm>
            <a:off x="5638800" y="3181350"/>
            <a:ext cx="3124200" cy="861774"/>
          </a:xfrm>
          <a:prstGeom prst="rect">
            <a:avLst/>
          </a:prstGeom>
        </p:spPr>
        <p:txBody>
          <a:bodyPr wrap="square">
            <a:spAutoFit/>
          </a:bodyPr>
          <a:lstStyle/>
          <a:p>
            <a:pPr lvl="0"/>
            <a:r>
              <a:rPr lang="en-US" sz="1000" dirty="0">
                <a:latin typeface="Arial" panose="020B0604020202020204" pitchFamily="34" charset="0"/>
                <a:cs typeface="Arial" panose="020B0604020202020204" pitchFamily="34" charset="0"/>
              </a:rPr>
              <a:t>If 2015 NHQI performance was in the third quintile, and 2016 NHQI performance was in the second quintile, the facility received 4 points. This is 3 points for attaining the second quintile and </a:t>
            </a:r>
            <a:r>
              <a:rPr lang="en-US" sz="1000" b="1" u="sng" dirty="0">
                <a:latin typeface="Arial" panose="020B0604020202020204" pitchFamily="34" charset="0"/>
                <a:cs typeface="Arial" panose="020B0604020202020204" pitchFamily="34" charset="0"/>
              </a:rPr>
              <a:t>1 point for improvement</a:t>
            </a:r>
            <a:r>
              <a:rPr lang="en-US" sz="1000" dirty="0">
                <a:latin typeface="Arial" panose="020B0604020202020204" pitchFamily="34" charset="0"/>
                <a:cs typeface="Arial" panose="020B0604020202020204" pitchFamily="34" charset="0"/>
              </a:rPr>
              <a:t> from the previous year’s third quintile.</a:t>
            </a:r>
          </a:p>
        </p:txBody>
      </p:sp>
    </p:spTree>
    <p:extLst>
      <p:ext uri="{BB962C8B-B14F-4D97-AF65-F5344CB8AC3E}">
        <p14:creationId xmlns:p14="http://schemas.microsoft.com/office/powerpoint/2010/main" val="224441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61950"/>
            <a:ext cx="7543800" cy="533400"/>
          </a:xfrm>
          <a:prstGeom prst="rect">
            <a:avLst/>
          </a:prstGeom>
          <a:noFill/>
          <a:ln>
            <a:noFill/>
          </a:ln>
        </p:spPr>
        <p:txBody>
          <a:bodyPr wrap="square" rtlCol="0">
            <a:noAutofit/>
          </a:bodyPr>
          <a:lstStyle/>
          <a:p>
            <a:r>
              <a:rPr lang="en-US" sz="2800" b="1" dirty="0">
                <a:solidFill>
                  <a:srgbClr val="002060"/>
                </a:solidFill>
                <a:latin typeface="Arial" panose="020B0604020202020204" pitchFamily="34" charset="0"/>
                <a:cs typeface="Arial" panose="020B0604020202020204" pitchFamily="34" charset="0"/>
              </a:rPr>
              <a:t>Scoring Details – Quality Component</a:t>
            </a:r>
          </a:p>
          <a:p>
            <a:r>
              <a:rPr lang="en-US" sz="2400" b="1" dirty="0">
                <a:solidFill>
                  <a:srgbClr val="002060"/>
                </a:solidFill>
                <a:latin typeface="Arial" panose="020B0604020202020204" pitchFamily="34" charset="0"/>
                <a:cs typeface="Arial" panose="020B0604020202020204" pitchFamily="34" charset="0"/>
              </a:rPr>
              <a:t>Rate of Staff Hours Per Day</a:t>
            </a:r>
          </a:p>
        </p:txBody>
      </p:sp>
      <p:sp>
        <p:nvSpPr>
          <p:cNvPr id="8" name="Content Placeholder 6"/>
          <p:cNvSpPr txBox="1">
            <a:spLocks/>
          </p:cNvSpPr>
          <p:nvPr/>
        </p:nvSpPr>
        <p:spPr>
          <a:xfrm>
            <a:off x="229622" y="1348096"/>
            <a:ext cx="8304777" cy="137605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200" dirty="0"/>
              <a:t>Replaced CMS Five-Star Quality Rating for Staffing </a:t>
            </a:r>
          </a:p>
          <a:p>
            <a:r>
              <a:rPr lang="en-US" sz="1200" dirty="0"/>
              <a:t>Awarded points based on the quintile method </a:t>
            </a:r>
          </a:p>
          <a:p>
            <a:r>
              <a:rPr lang="en-US" sz="1200" dirty="0"/>
              <a:t>Benchmarking rates using 2014 data were reported to nursing homes with the 2015 NHQI</a:t>
            </a:r>
          </a:p>
          <a:p>
            <a:r>
              <a:rPr lang="en-US" sz="1200" dirty="0"/>
              <a:t>Hours reported </a:t>
            </a:r>
          </a:p>
          <a:p>
            <a:pPr lvl="1">
              <a:buFont typeface="Courier New" panose="02070309020205020404" pitchFamily="49" charset="0"/>
              <a:buChar char="o"/>
            </a:pPr>
            <a:r>
              <a:rPr lang="en-US" sz="1200" dirty="0"/>
              <a:t>Full time hours worked for RNs, LPNs, and Aides: Schedule 5A of the nursing home cost report</a:t>
            </a:r>
          </a:p>
          <a:p>
            <a:pPr lvl="1">
              <a:buFont typeface="Courier New" panose="02070309020205020404" pitchFamily="49" charset="0"/>
              <a:buChar char="o"/>
            </a:pPr>
            <a:r>
              <a:rPr lang="en-US" sz="1200" dirty="0"/>
              <a:t>Contract hours paid for RNs, LPNs, and Aides: Schedule O – Quality of the nursing home cost report</a:t>
            </a:r>
          </a:p>
          <a:p>
            <a:r>
              <a:rPr lang="en-US" sz="1200" dirty="0"/>
              <a:t>Days reported from Bed Capacity Patient Days schedule of the nursing home cost report</a:t>
            </a:r>
          </a:p>
          <a:p>
            <a:r>
              <a:rPr lang="en-US" sz="1200" dirty="0"/>
              <a:t>Hours and days expected are computed by counting resident days at MDS 3.0-generated RUGIII category, and utilizing CMS Time Staff Measurement Study</a:t>
            </a:r>
          </a:p>
          <a:p>
            <a:endParaRPr lang="en-US" sz="1200" dirty="0"/>
          </a:p>
        </p:txBody>
      </p:sp>
      <p:sp>
        <p:nvSpPr>
          <p:cNvPr id="10" name="TextBox 9"/>
          <p:cNvSpPr txBox="1"/>
          <p:nvPr/>
        </p:nvSpPr>
        <p:spPr>
          <a:xfrm>
            <a:off x="552322" y="3396555"/>
            <a:ext cx="2476500" cy="1384995"/>
          </a:xfrm>
          <a:prstGeom prst="rect">
            <a:avLst/>
          </a:prstGeom>
          <a:noFill/>
        </p:spPr>
        <p:txBody>
          <a:bodyPr wrap="square" rtlCol="0">
            <a:spAutoFit/>
          </a:bodyPr>
          <a:lstStyle/>
          <a:p>
            <a:pPr algn="ctr"/>
            <a:r>
              <a:rPr lang="en-US" sz="1200" dirty="0">
                <a:latin typeface="Arial" panose="020B0604020202020204" pitchFamily="34" charset="0"/>
                <a:cs typeface="Arial" panose="020B0604020202020204" pitchFamily="34" charset="0"/>
              </a:rPr>
              <a:t>(Annual hours reported on cost report / Annual days reported on cost report)</a:t>
            </a:r>
            <a:endParaRPr lang="en-US" sz="1200" b="1" dirty="0">
              <a:latin typeface="Arial" panose="020B0604020202020204" pitchFamily="34" charset="0"/>
              <a:cs typeface="Arial" panose="020B0604020202020204" pitchFamily="34" charset="0"/>
            </a:endParaRPr>
          </a:p>
          <a:p>
            <a:pPr algn="ctr"/>
            <a:endParaRPr lang="en-US" sz="1200" u="sng" dirty="0">
              <a:latin typeface="Arial" panose="020B0604020202020204" pitchFamily="34" charset="0"/>
              <a:cs typeface="Arial" panose="020B0604020202020204" pitchFamily="34" charset="0"/>
            </a:endParaRPr>
          </a:p>
          <a:p>
            <a:pPr algn="ctr"/>
            <a:r>
              <a:rPr lang="en-US" sz="1200" dirty="0">
                <a:latin typeface="Arial" panose="020B0604020202020204" pitchFamily="34" charset="0"/>
                <a:cs typeface="Arial" panose="020B0604020202020204" pitchFamily="34" charset="0"/>
              </a:rPr>
              <a:t>(Annual hours expected from MDS RUG distribution / Annual days expected from MDS)</a:t>
            </a:r>
            <a:endParaRPr lang="en-US" sz="1200" b="1" dirty="0">
              <a:latin typeface="Arial" panose="020B0604020202020204" pitchFamily="34" charset="0"/>
              <a:cs typeface="Arial" panose="020B0604020202020204" pitchFamily="34" charset="0"/>
            </a:endParaRPr>
          </a:p>
        </p:txBody>
      </p:sp>
      <p:sp>
        <p:nvSpPr>
          <p:cNvPr id="14" name="Minus 13"/>
          <p:cNvSpPr/>
          <p:nvPr/>
        </p:nvSpPr>
        <p:spPr>
          <a:xfrm flipV="1">
            <a:off x="153423" y="4065272"/>
            <a:ext cx="3276600" cy="45719"/>
          </a:xfrm>
          <a:prstGeom prst="mathMinus">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Multiply 16"/>
          <p:cNvSpPr/>
          <p:nvPr/>
        </p:nvSpPr>
        <p:spPr>
          <a:xfrm>
            <a:off x="3184543" y="3950979"/>
            <a:ext cx="303806" cy="291898"/>
          </a:xfrm>
          <a:prstGeom prst="mathMultiply">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3564127" y="3806191"/>
            <a:ext cx="859117" cy="646331"/>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Statewide reported  average</a:t>
            </a:r>
            <a:endParaRPr lang="en-US" sz="1200" b="1" dirty="0">
              <a:latin typeface="Arial" panose="020B0604020202020204" pitchFamily="34" charset="0"/>
              <a:cs typeface="Arial" panose="020B0604020202020204" pitchFamily="34" charset="0"/>
            </a:endParaRPr>
          </a:p>
        </p:txBody>
      </p:sp>
      <p:sp>
        <p:nvSpPr>
          <p:cNvPr id="3" name="Equal 2"/>
          <p:cNvSpPr/>
          <p:nvPr/>
        </p:nvSpPr>
        <p:spPr>
          <a:xfrm>
            <a:off x="4478527" y="3945494"/>
            <a:ext cx="303806" cy="302868"/>
          </a:xfrm>
          <a:prstGeom prst="mathEqual">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TextBox 18"/>
          <p:cNvSpPr txBox="1"/>
          <p:nvPr/>
        </p:nvSpPr>
        <p:spPr>
          <a:xfrm>
            <a:off x="4935727" y="3806191"/>
            <a:ext cx="1007873" cy="646331"/>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Rate of staff hours per day</a:t>
            </a:r>
            <a:endParaRPr lang="en-US"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3203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85750"/>
            <a:ext cx="8686800" cy="954107"/>
          </a:xfrm>
          <a:prstGeom prst="rect">
            <a:avLst/>
          </a:prstGeom>
          <a:noFill/>
          <a:ln>
            <a:noFill/>
          </a:ln>
        </p:spPr>
        <p:txBody>
          <a:bodyPr wrap="square" rtlCol="0">
            <a:spAutoFit/>
          </a:bodyPr>
          <a:lstStyle/>
          <a:p>
            <a:r>
              <a:rPr lang="en-US" sz="2800" b="1" dirty="0">
                <a:solidFill>
                  <a:srgbClr val="002D73"/>
                </a:solidFill>
                <a:latin typeface="Arial" panose="020B0604020202020204" pitchFamily="34" charset="0"/>
                <a:cs typeface="Arial" panose="020B0604020202020204" pitchFamily="34" charset="0"/>
              </a:rPr>
              <a:t>Scoring Details – Compliance and Efficiency Components</a:t>
            </a:r>
          </a:p>
        </p:txBody>
      </p:sp>
      <p:sp>
        <p:nvSpPr>
          <p:cNvPr id="12" name="TextBox 11"/>
          <p:cNvSpPr txBox="1"/>
          <p:nvPr/>
        </p:nvSpPr>
        <p:spPr>
          <a:xfrm>
            <a:off x="228600" y="895350"/>
            <a:ext cx="8763000" cy="4370427"/>
          </a:xfrm>
          <a:prstGeom prst="rect">
            <a:avLst/>
          </a:prstGeom>
          <a:noFill/>
          <a:ln>
            <a:noFill/>
          </a:ln>
        </p:spPr>
        <p:txBody>
          <a:bodyPr wrap="square" rtlCol="0">
            <a:spAutoFit/>
          </a:bodyPr>
          <a:lstStyle/>
          <a:p>
            <a:endParaRPr lang="en-US" sz="1200" b="1" dirty="0">
              <a:latin typeface="Arial" panose="020B0604020202020204" pitchFamily="34" charset="0"/>
              <a:cs typeface="Arial" panose="020B0604020202020204" pitchFamily="34" charset="0"/>
            </a:endParaRP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Compliance Component</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NYS Regionally Adjusted Five-Star Quality Rating for Health Inspections </a:t>
            </a:r>
            <a:endParaRPr lang="en-US" sz="1100" b="1" dirty="0">
              <a:latin typeface="Arial" panose="020B0604020202020204" pitchFamily="34" charset="0"/>
              <a:cs typeface="Arial" panose="020B0604020202020204" pitchFamily="34" charset="0"/>
            </a:endParaRPr>
          </a:p>
          <a:p>
            <a:pPr marL="628650" lvl="1" indent="-171450">
              <a:buFont typeface="Courier New" panose="02070309020205020404" pitchFamily="49" charset="0"/>
              <a:buChar char="o"/>
            </a:pPr>
            <a:r>
              <a:rPr lang="en-US" sz="1100" dirty="0">
                <a:latin typeface="Arial" panose="020B0604020202020204" pitchFamily="34" charset="0"/>
                <a:cs typeface="Arial" panose="020B0604020202020204" pitchFamily="34" charset="0"/>
              </a:rPr>
              <a:t>Used CMS health inspection survey scores as of April 2016 to calculate cut points for each region in the state</a:t>
            </a:r>
          </a:p>
          <a:p>
            <a:pPr marL="628650" lvl="1" indent="-171450">
              <a:buFont typeface="Courier New" panose="02070309020205020404" pitchFamily="49" charset="0"/>
              <a:buChar char="o"/>
            </a:pPr>
            <a:r>
              <a:rPr lang="en-US" sz="1100" dirty="0">
                <a:latin typeface="Arial" panose="020B0604020202020204" pitchFamily="34" charset="0"/>
                <a:cs typeface="Arial" panose="020B0604020202020204" pitchFamily="34" charset="0"/>
              </a:rPr>
              <a:t>Regions include the Metropolitan Area, Western New York, Capital District, and Central New York</a:t>
            </a:r>
          </a:p>
          <a:p>
            <a:pPr marL="628650" lvl="1" indent="-171450">
              <a:buFont typeface="Courier New" panose="02070309020205020404" pitchFamily="49" charset="0"/>
              <a:buChar char="o"/>
            </a:pPr>
            <a:r>
              <a:rPr lang="en-US" sz="1100" dirty="0">
                <a:latin typeface="Arial" panose="020B0604020202020204" pitchFamily="34" charset="0"/>
                <a:cs typeface="Arial" panose="020B0604020202020204" pitchFamily="34" charset="0"/>
              </a:rPr>
              <a:t>Within each region, the top 10% of nursing homes received five stars, the middle 70% received four, three, or two stars, and the bottom 20% received one star</a:t>
            </a:r>
          </a:p>
          <a:p>
            <a:pPr marL="628650" lvl="1" indent="-171450">
              <a:buFont typeface="Courier New" panose="02070309020205020404" pitchFamily="49" charset="0"/>
              <a:buChar char="o"/>
            </a:pPr>
            <a:r>
              <a:rPr lang="en-US" sz="1100" dirty="0">
                <a:latin typeface="Arial" panose="020B0604020202020204" pitchFamily="34" charset="0"/>
                <a:cs typeface="Arial" panose="020B0604020202020204" pitchFamily="34" charset="0"/>
              </a:rPr>
              <a:t>Each nursing home was awarded a Five-Star Quality Rating based on the cut points calculated from the health inspection survey scores </a:t>
            </a:r>
            <a:r>
              <a:rPr lang="en-US" sz="1100" b="1" dirty="0">
                <a:latin typeface="Arial" panose="020B0604020202020204" pitchFamily="34" charset="0"/>
                <a:cs typeface="Arial" panose="020B0604020202020204" pitchFamily="34" charset="0"/>
              </a:rPr>
              <a:t>within its region</a:t>
            </a:r>
          </a:p>
          <a:p>
            <a:pPr marL="628650" lvl="1" indent="-171450">
              <a:buFont typeface="Courier New" panose="02070309020205020404" pitchFamily="49" charset="0"/>
              <a:buChar char="o"/>
            </a:pPr>
            <a:r>
              <a:rPr lang="en-US" sz="1100" dirty="0">
                <a:latin typeface="Arial" panose="020B0604020202020204" pitchFamily="34" charset="0"/>
                <a:cs typeface="Arial" panose="020B0604020202020204" pitchFamily="34" charset="0"/>
              </a:rPr>
              <a:t>10 points for 5 stars, 7 points for 4 stars, 4 points for 3 stars, 2 points for 2 stars, 0 points for 1 star</a:t>
            </a:r>
            <a:endParaRPr lang="en-US" sz="11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Timely Submission of Nursing Home Certified Cost Reports – 5 points</a:t>
            </a:r>
          </a:p>
          <a:p>
            <a:endParaRPr lang="en-US"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Timely Submission of Employee Influenza Immunization Data – 5 points</a:t>
            </a:r>
          </a:p>
          <a:p>
            <a:pPr marL="171450" indent="-1714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Efficiency Component</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Potentially Avoidable Hospitalizations</a:t>
            </a:r>
          </a:p>
          <a:p>
            <a:pPr marL="742950" lvl="1" indent="-285750">
              <a:buFont typeface="Courier New" panose="02070309020205020404" pitchFamily="49" charset="0"/>
              <a:buChar char="o"/>
            </a:pPr>
            <a:r>
              <a:rPr lang="fr-FR" sz="1100" dirty="0">
                <a:latin typeface="Arial" panose="020B0604020202020204" pitchFamily="34" charset="0"/>
                <a:cs typeface="Arial" panose="020B0604020202020204" pitchFamily="34" charset="0"/>
              </a:rPr>
              <a:t>Quintile 1: 10 points</a:t>
            </a:r>
          </a:p>
          <a:p>
            <a:pPr marL="742950" lvl="1" indent="-285750">
              <a:buFont typeface="Courier New" panose="02070309020205020404" pitchFamily="49" charset="0"/>
              <a:buChar char="o"/>
            </a:pPr>
            <a:r>
              <a:rPr lang="fr-FR" sz="1100" dirty="0">
                <a:latin typeface="Arial" panose="020B0604020202020204" pitchFamily="34" charset="0"/>
                <a:cs typeface="Arial" panose="020B0604020202020204" pitchFamily="34" charset="0"/>
              </a:rPr>
              <a:t>Quintile 2: 8 points</a:t>
            </a:r>
          </a:p>
          <a:p>
            <a:pPr marL="742950" lvl="1" indent="-285750">
              <a:buFont typeface="Courier New" panose="02070309020205020404" pitchFamily="49" charset="0"/>
              <a:buChar char="o"/>
            </a:pPr>
            <a:r>
              <a:rPr lang="fr-FR" sz="1100" dirty="0">
                <a:latin typeface="Arial" panose="020B0604020202020204" pitchFamily="34" charset="0"/>
                <a:cs typeface="Arial" panose="020B0604020202020204" pitchFamily="34" charset="0"/>
              </a:rPr>
              <a:t>Quintile 3: 6 points</a:t>
            </a:r>
          </a:p>
          <a:p>
            <a:pPr marL="742950" lvl="1" indent="-285750">
              <a:buFont typeface="Courier New" panose="02070309020205020404" pitchFamily="49" charset="0"/>
              <a:buChar char="o"/>
            </a:pPr>
            <a:r>
              <a:rPr lang="fr-FR" sz="1100" dirty="0">
                <a:latin typeface="Arial" panose="020B0604020202020204" pitchFamily="34" charset="0"/>
                <a:cs typeface="Arial" panose="020B0604020202020204" pitchFamily="34" charset="0"/>
              </a:rPr>
              <a:t>Quintile 4: 2 points</a:t>
            </a:r>
          </a:p>
          <a:p>
            <a:pPr marL="742950" lvl="1" indent="-285750">
              <a:buFont typeface="Courier New" panose="02070309020205020404" pitchFamily="49" charset="0"/>
              <a:buChar char="o"/>
            </a:pPr>
            <a:r>
              <a:rPr lang="fr-FR" sz="1100" dirty="0">
                <a:latin typeface="Arial" panose="020B0604020202020204" pitchFamily="34" charset="0"/>
                <a:cs typeface="Arial" panose="020B0604020202020204" pitchFamily="34" charset="0"/>
              </a:rPr>
              <a:t>Quintile 5: 0 points</a:t>
            </a:r>
          </a:p>
          <a:p>
            <a:pPr marL="171450" indent="-171450">
              <a:buFont typeface="Arial" panose="020B0604020202020204" pitchFamily="34" charset="0"/>
              <a:buChar char="•"/>
            </a:pPr>
            <a:endParaRPr lang="en-US" sz="1000" dirty="0">
              <a:latin typeface="Arial" panose="020B0604020202020204" pitchFamily="34" charset="0"/>
              <a:cs typeface="Arial" panose="020B0604020202020204" pitchFamily="34" charset="0"/>
            </a:endParaRPr>
          </a:p>
          <a:p>
            <a:pPr lvl="1"/>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1520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660362"/>
            <a:ext cx="4495800" cy="584775"/>
          </a:xfrm>
          <a:prstGeom prst="rect">
            <a:avLst/>
          </a:prstGeom>
          <a:noFill/>
          <a:ln>
            <a:noFill/>
          </a:ln>
        </p:spPr>
        <p:txBody>
          <a:bodyPr wrap="square" rtlCol="0" anchor="ctr">
            <a:spAutoFit/>
          </a:bodyPr>
          <a:lstStyle/>
          <a:p>
            <a:r>
              <a:rPr lang="en-US" sz="3200" b="1" dirty="0">
                <a:solidFill>
                  <a:schemeClr val="bg1"/>
                </a:solidFill>
                <a:latin typeface="Arial" panose="020B0604020202020204" pitchFamily="34" charset="0"/>
                <a:cs typeface="Arial" panose="020B0604020202020204" pitchFamily="34" charset="0"/>
              </a:rPr>
              <a:t>2016 NHQI Results</a:t>
            </a:r>
          </a:p>
        </p:txBody>
      </p:sp>
    </p:spTree>
    <p:extLst>
      <p:ext uri="{BB962C8B-B14F-4D97-AF65-F5344CB8AC3E}">
        <p14:creationId xmlns:p14="http://schemas.microsoft.com/office/powerpoint/2010/main" val="868943396"/>
      </p:ext>
    </p:extLst>
  </p:cSld>
  <p:clrMapOvr>
    <a:masterClrMapping/>
  </p:clrMapOvr>
</p:sld>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YSOO_DOH_Powerpoint3.potx [Read-Only]" id="{23A20C07-F261-46C5-86E6-C95ABED13DF9}" vid="{A63FE05E-69DC-4A07-8A88-248007B94ACA}"/>
    </a:ext>
  </a:ext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YSOO_DOH_Powerpoint3.potx [Read-Only]" id="{23A20C07-F261-46C5-86E6-C95ABED13DF9}" vid="{07D1773E-B755-4A7C-BF06-F7A839F72146}"/>
    </a:ext>
  </a:extLst>
</a:theme>
</file>

<file path=ppt/theme/theme3.xml><?xml version="1.0" encoding="utf-8"?>
<a:theme xmlns:a="http://schemas.openxmlformats.org/drawingml/2006/main" name="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YSOO_DOH_Powerpoint3.potx [Read-Only]" id="{23A20C07-F261-46C5-86E6-C95ABED13DF9}" vid="{EC9F6763-7D5A-4203-AF8B-8B9828D012F9}"/>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YSOO_DOH_Powerpoint3.potx [Read-Only]" id="{23A20C07-F261-46C5-86E6-C95ABED13DF9}" vid="{F9F07DA0-0836-49ED-9375-AE650E324B4E}"/>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16352</TotalTime>
  <Words>3881</Words>
  <Application>Microsoft Office PowerPoint</Application>
  <PresentationFormat>On-screen Show (16:9)</PresentationFormat>
  <Paragraphs>887</Paragraphs>
  <Slides>29</Slides>
  <Notes>9</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29</vt:i4>
      </vt:variant>
    </vt:vector>
  </HeadingPairs>
  <TitlesOfParts>
    <vt:vector size="36" baseType="lpstr">
      <vt:lpstr>Arial</vt:lpstr>
      <vt:lpstr>Calibri</vt:lpstr>
      <vt:lpstr>Courier New</vt:lpstr>
      <vt:lpstr>Cover Master</vt:lpstr>
      <vt:lpstr>Section Master</vt:lpstr>
      <vt:lpstr>Content Master</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New York State - Office of General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Warner, Jennifer</dc:creator>
  <cp:lastModifiedBy>Josberger, Raina E (HEALTH)</cp:lastModifiedBy>
  <cp:revision>691</cp:revision>
  <cp:lastPrinted>2017-01-27T13:22:54Z</cp:lastPrinted>
  <dcterms:created xsi:type="dcterms:W3CDTF">2014-12-09T18:34:34Z</dcterms:created>
  <dcterms:modified xsi:type="dcterms:W3CDTF">2017-02-24T13:29:33Z</dcterms:modified>
</cp:coreProperties>
</file>