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30"/>
  </p:notesMasterIdLst>
  <p:handoutMasterIdLst>
    <p:handoutMasterId r:id="rId31"/>
  </p:handoutMasterIdLst>
  <p:sldIdLst>
    <p:sldId id="256" r:id="rId5"/>
    <p:sldId id="275" r:id="rId6"/>
    <p:sldId id="276" r:id="rId7"/>
    <p:sldId id="268" r:id="rId8"/>
    <p:sldId id="269" r:id="rId9"/>
    <p:sldId id="282" r:id="rId10"/>
    <p:sldId id="284" r:id="rId11"/>
    <p:sldId id="281" r:id="rId12"/>
    <p:sldId id="287" r:id="rId13"/>
    <p:sldId id="260" r:id="rId14"/>
    <p:sldId id="261" r:id="rId15"/>
    <p:sldId id="285" r:id="rId16"/>
    <p:sldId id="262" r:id="rId17"/>
    <p:sldId id="263" r:id="rId18"/>
    <p:sldId id="264" r:id="rId19"/>
    <p:sldId id="265" r:id="rId20"/>
    <p:sldId id="270" r:id="rId21"/>
    <p:sldId id="266" r:id="rId22"/>
    <p:sldId id="267" r:id="rId23"/>
    <p:sldId id="271" r:id="rId24"/>
    <p:sldId id="280" r:id="rId25"/>
    <p:sldId id="288" r:id="rId26"/>
    <p:sldId id="286" r:id="rId27"/>
    <p:sldId id="277" r:id="rId28"/>
    <p:sldId id="289" r:id="rId2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81"/>
    <a:srgbClr val="553278"/>
    <a:srgbClr val="002D73"/>
    <a:srgbClr val="646569"/>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7" autoAdjust="0"/>
  </p:normalViewPr>
  <p:slideViewPr>
    <p:cSldViewPr>
      <p:cViewPr varScale="1">
        <p:scale>
          <a:sx n="109" d="100"/>
          <a:sy n="109" d="100"/>
        </p:scale>
        <p:origin x="691" y="6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2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5C0B7CA-B8C2-43C5-A253-EBB162BEEBB6}" type="datetimeFigureOut">
              <a:rPr lang="en-US" smtClean="0"/>
              <a:t>5/8/2017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2CE3828-282B-4982-AD96-92EAD78AD7CE}" type="slidenum">
              <a:rPr lang="en-US" smtClean="0"/>
              <a:t>‹#›</a:t>
            </a:fld>
            <a:endParaRPr lang="en-US"/>
          </a:p>
        </p:txBody>
      </p:sp>
    </p:spTree>
    <p:extLst>
      <p:ext uri="{BB962C8B-B14F-4D97-AF65-F5344CB8AC3E}">
        <p14:creationId xmlns:p14="http://schemas.microsoft.com/office/powerpoint/2010/main" val="729424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5/8/2017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3942921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391965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2961559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On</a:t>
            </a:r>
            <a:r>
              <a:rPr lang="en-US" baseline="0" dirty="0"/>
              <a:t> LOS of 366+ Days – the highest amount was thrown out due to the amount being unreasonable.</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12297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13</a:t>
            </a:fld>
            <a:endParaRPr lang="en-US"/>
          </a:p>
        </p:txBody>
      </p:sp>
    </p:spTree>
    <p:extLst>
      <p:ext uri="{BB962C8B-B14F-4D97-AF65-F5344CB8AC3E}">
        <p14:creationId xmlns:p14="http://schemas.microsoft.com/office/powerpoint/2010/main" val="1594594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2407802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4085648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several instances where, we believe, the person</a:t>
            </a:r>
            <a:r>
              <a:rPr lang="en-US" baseline="0" dirty="0"/>
              <a:t> filling out the form entered a money amount in the blank field entitled “Number of W2s issued”</a:t>
            </a:r>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4149438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17</a:t>
            </a:fld>
            <a:endParaRPr lang="en-US"/>
          </a:p>
        </p:txBody>
      </p:sp>
    </p:spTree>
    <p:extLst>
      <p:ext uri="{BB962C8B-B14F-4D97-AF65-F5344CB8AC3E}">
        <p14:creationId xmlns:p14="http://schemas.microsoft.com/office/powerpoint/2010/main" val="2645704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1800253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Minimum and Maximum rates – the lowest rate and the highest</a:t>
            </a:r>
            <a:r>
              <a:rPr lang="en-US" baseline="0" dirty="0"/>
              <a:t> rate were thrown out – due to unreasonable amounts reported.</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217251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4181297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a:p>
        </p:txBody>
      </p:sp>
    </p:spTree>
    <p:extLst>
      <p:ext uri="{BB962C8B-B14F-4D97-AF65-F5344CB8AC3E}">
        <p14:creationId xmlns:p14="http://schemas.microsoft.com/office/powerpoint/2010/main" val="3698924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Internal Inconsistencies - When</a:t>
            </a:r>
            <a:r>
              <a:rPr lang="en-US" baseline="0" dirty="0"/>
              <a:t> we ask the information more than once – for example Unduplicated Patient count is reported on LSR2 and again reported (by County) on LSR7 – the numbers often do not match.</a:t>
            </a:r>
          </a:p>
          <a:p>
            <a:endParaRPr lang="en-US" baseline="0" dirty="0"/>
          </a:p>
          <a:p>
            <a:r>
              <a:rPr lang="en-US" baseline="0" dirty="0"/>
              <a:t>Very large numbers – examples – </a:t>
            </a:r>
          </a:p>
          <a:p>
            <a:r>
              <a:rPr lang="en-US" baseline="0" dirty="0"/>
              <a:t>One agency reported 117,186 patients discharged in 2015 with a length of stay of 366+ days</a:t>
            </a:r>
          </a:p>
          <a:p>
            <a:r>
              <a:rPr lang="en-US" baseline="0" dirty="0"/>
              <a:t>One agency reported issuing 18,500,000 W2s in 2015</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a:p>
        </p:txBody>
      </p:sp>
    </p:spTree>
    <p:extLst>
      <p:ext uri="{BB962C8B-B14F-4D97-AF65-F5344CB8AC3E}">
        <p14:creationId xmlns:p14="http://schemas.microsoft.com/office/powerpoint/2010/main" val="942311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a:p>
        </p:txBody>
      </p:sp>
    </p:spTree>
    <p:extLst>
      <p:ext uri="{BB962C8B-B14F-4D97-AF65-F5344CB8AC3E}">
        <p14:creationId xmlns:p14="http://schemas.microsoft.com/office/powerpoint/2010/main" val="4111630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23</a:t>
            </a:fld>
            <a:endParaRPr lang="en-US"/>
          </a:p>
        </p:txBody>
      </p:sp>
    </p:spTree>
    <p:extLst>
      <p:ext uri="{BB962C8B-B14F-4D97-AF65-F5344CB8AC3E}">
        <p14:creationId xmlns:p14="http://schemas.microsoft.com/office/powerpoint/2010/main" val="423037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pPr marL="342900"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Is some of this information redundant?</a:t>
            </a:r>
          </a:p>
          <a:p>
            <a:pPr marL="342900"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Is some of this information captured elsewhere?</a:t>
            </a:r>
          </a:p>
          <a:p>
            <a:pPr marL="342900"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Is there an easier way to collect wage benefits information (i.e. separate report)?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24</a:t>
            </a:fld>
            <a:endParaRPr lang="en-US"/>
          </a:p>
        </p:txBody>
      </p:sp>
    </p:spTree>
    <p:extLst>
      <p:ext uri="{BB962C8B-B14F-4D97-AF65-F5344CB8AC3E}">
        <p14:creationId xmlns:p14="http://schemas.microsoft.com/office/powerpoint/2010/main" val="40049009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a:p>
        </p:txBody>
      </p:sp>
    </p:spTree>
    <p:extLst>
      <p:ext uri="{BB962C8B-B14F-4D97-AF65-F5344CB8AC3E}">
        <p14:creationId xmlns:p14="http://schemas.microsoft.com/office/powerpoint/2010/main" val="350956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4003745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a:p>
        </p:txBody>
      </p:sp>
    </p:spTree>
    <p:extLst>
      <p:ext uri="{BB962C8B-B14F-4D97-AF65-F5344CB8AC3E}">
        <p14:creationId xmlns:p14="http://schemas.microsoft.com/office/powerpoint/2010/main" val="1395388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2942040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The survey remained open on the Health Commerce</a:t>
            </a:r>
            <a:r>
              <a:rPr lang="en-US" baseline="0" dirty="0"/>
              <a:t> System for an additional week – through October 24, 2016.</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128525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Enforcement</a:t>
            </a:r>
          </a:p>
          <a:p>
            <a:r>
              <a:rPr lang="en-US" dirty="0"/>
              <a:t>CO</a:t>
            </a:r>
            <a:r>
              <a:rPr lang="en-US" baseline="0" dirty="0"/>
              <a:t> Staff submit the enforcement referrals to DLA in batches.</a:t>
            </a:r>
          </a:p>
          <a:p>
            <a:r>
              <a:rPr lang="en-US" baseline="0" dirty="0"/>
              <a:t>Of the current batch of 10 being enforced, 6 have request to have the survey opened for submission, 1 is surrendering their license, and 3 have not responded (as of 4/27/17)</a:t>
            </a:r>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2042814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sz="1200" dirty="0">
                <a:latin typeface="Arial" panose="020B0604020202020204" pitchFamily="34" charset="0"/>
                <a:cs typeface="Arial" panose="020B0604020202020204" pitchFamily="34" charset="0"/>
              </a:rPr>
              <a:t>The Agency Form collects demographic information about the agency – such as agency location and a contact person.</a:t>
            </a:r>
          </a:p>
          <a:p>
            <a:endParaRPr lang="en-US" sz="12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Patient Form collects demographic information about the patient population, including:</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Census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Number of cases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Unduplicated patient count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Length of Stay (LOS) information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Referral sources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Discharge destinations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Contract Revenue Form collects information about revenue derived from contracts with other agencies to perform services for their patients, or provide equipment to their patients.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Direct Revenue Form collects information on revenue received from services and/or equipment provided directly by the agency.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Cost Form collects direct and indirect costs associated with the delivery of services.  Wages are not counted on this form.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Staff and Wages Form collects information on staffing, wages and fringe benefits for specified employee types.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This Services by County form collects information at the county level on services</a:t>
            </a:r>
          </a:p>
          <a:p>
            <a:r>
              <a:rPr lang="en-US" sz="1200" dirty="0">
                <a:latin typeface="Arial" panose="020B0604020202020204" pitchFamily="34" charset="0"/>
                <a:cs typeface="Arial" panose="020B0604020202020204" pitchFamily="34" charset="0"/>
              </a:rPr>
              <a:t>provided to all patients. The information is collected includes: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Services provided as the result of a diagnosed disease or disability</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Well-care services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Type of service (i.e. HHA, PCA, OT, PT, etc.)</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Contract or Direct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Patient gender and age cohorts</a:t>
            </a:r>
          </a:p>
          <a:p>
            <a:pPr marL="0" indent="0">
              <a:buFont typeface="Arial" panose="020B0604020202020204" pitchFamily="34" charset="0"/>
              <a:buNone/>
            </a:pPr>
            <a:endParaRPr lang="en-US" dirty="0"/>
          </a:p>
          <a:p>
            <a:r>
              <a:rPr lang="en-US" sz="1200" dirty="0">
                <a:latin typeface="Arial" panose="020B0604020202020204" pitchFamily="34" charset="0"/>
                <a:cs typeface="Arial" panose="020B0604020202020204" pitchFamily="34" charset="0"/>
              </a:rPr>
              <a:t>The contract form collects information on the contracts that the LHCSA has with other organizations to provide services on behalf of those other organizations</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342787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aseline="0" dirty="0"/>
              <a:t>The Dear Administrator letter had two attachments:</a:t>
            </a:r>
          </a:p>
          <a:p>
            <a:r>
              <a:rPr lang="en-US" baseline="0" dirty="0"/>
              <a:t>    The FAQ document (which is in your packet)</a:t>
            </a:r>
          </a:p>
          <a:p>
            <a:r>
              <a:rPr lang="en-US" baseline="0" dirty="0"/>
              <a:t>     and instructions on how to navigate the Health Commerce System and access the survey.</a:t>
            </a:r>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3731735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5/8/2017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May 8, 2017</a:t>
            </a:fld>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May 8, 2017</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May 8, 2017</a:t>
            </a:fld>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5/8/2017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May 8,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1323439"/>
          </a:xfrm>
          <a:prstGeom prst="rect">
            <a:avLst/>
          </a:prstGeom>
          <a:noFill/>
          <a:ln>
            <a:noFill/>
          </a:ln>
        </p:spPr>
        <p:txBody>
          <a:bodyPr wrap="square" rtlCol="0">
            <a:spAutoFit/>
          </a:bodyPr>
          <a:lstStyle/>
          <a:p>
            <a:pPr algn="ctr"/>
            <a:r>
              <a:rPr lang="en-US" sz="4000" b="1" dirty="0">
                <a:solidFill>
                  <a:srgbClr val="002D73"/>
                </a:solidFill>
                <a:latin typeface="Arial" panose="020B0604020202020204" pitchFamily="34" charset="0"/>
                <a:cs typeface="Arial" panose="020B0604020202020204" pitchFamily="34" charset="0"/>
              </a:rPr>
              <a:t>LHCSA Statistical Report Workgroup</a:t>
            </a:r>
          </a:p>
        </p:txBody>
      </p:sp>
      <p:sp>
        <p:nvSpPr>
          <p:cNvPr id="2" name="TextBox 1"/>
          <p:cNvSpPr txBox="1"/>
          <p:nvPr/>
        </p:nvSpPr>
        <p:spPr>
          <a:xfrm>
            <a:off x="4343400" y="4248150"/>
            <a:ext cx="4800600" cy="646331"/>
          </a:xfrm>
          <a:prstGeom prst="rect">
            <a:avLst/>
          </a:prstGeom>
          <a:noFill/>
        </p:spPr>
        <p:txBody>
          <a:bodyPr wrap="square" rtlCol="0">
            <a:spAutoFit/>
          </a:bodyPr>
          <a:lstStyle/>
          <a:p>
            <a:r>
              <a:rPr lang="en-US" dirty="0">
                <a:solidFill>
                  <a:schemeClr val="bg1"/>
                </a:solidFill>
              </a:rPr>
              <a:t>Rebecca Fuller Gray, Director</a:t>
            </a:r>
          </a:p>
          <a:p>
            <a:r>
              <a:rPr lang="en-US" dirty="0">
                <a:solidFill>
                  <a:schemeClr val="bg1"/>
                </a:solidFill>
              </a:rPr>
              <a:t>Division of Home and Community Based Services</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438150"/>
            <a:ext cx="8686800" cy="150810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1 – Agency Form</a:t>
            </a:r>
          </a:p>
          <a:p>
            <a:r>
              <a:rPr lang="en-US" sz="1600" dirty="0">
                <a:latin typeface="Arial" panose="020B0604020202020204" pitchFamily="34" charset="0"/>
                <a:cs typeface="Arial" panose="020B0604020202020204" pitchFamily="34" charset="0"/>
              </a:rPr>
              <a:t>900 Agencies submitted LSR 1 (66.8%)</a:t>
            </a:r>
          </a:p>
          <a:p>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352550"/>
            <a:ext cx="8763000" cy="1538883"/>
          </a:xfrm>
          <a:prstGeom prst="rect">
            <a:avLst/>
          </a:prstGeom>
          <a:noFill/>
          <a:ln>
            <a:noFill/>
          </a:ln>
        </p:spPr>
        <p:txBody>
          <a:bodyPr wrap="square" rtlCol="0">
            <a:spAutoFit/>
          </a:bodyPr>
          <a:lstStyle/>
          <a:p>
            <a:endParaRPr lang="en-US" sz="20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Agency Form collects demographic information about the agency – such as agency location and a contact person.</a:t>
            </a:r>
          </a:p>
          <a:p>
            <a:endParaRPr lang="en-US" dirty="0">
              <a:latin typeface="Arial" panose="020B0604020202020204" pitchFamily="34" charset="0"/>
              <a:cs typeface="Arial" panose="020B0604020202020204" pitchFamily="34" charset="0"/>
            </a:endParaRPr>
          </a:p>
          <a:p>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662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75974"/>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2 – Patient Form</a:t>
            </a:r>
          </a:p>
          <a:p>
            <a:r>
              <a:rPr lang="en-US" sz="1600" dirty="0">
                <a:latin typeface="Arial" panose="020B0604020202020204" pitchFamily="34" charset="0"/>
                <a:cs typeface="Arial" panose="020B0604020202020204" pitchFamily="34" charset="0"/>
              </a:rPr>
              <a:t>857 LHCSAs submitted LSR 2 (63.6%)</a:t>
            </a:r>
          </a:p>
        </p:txBody>
      </p:sp>
      <p:sp>
        <p:nvSpPr>
          <p:cNvPr id="12" name="TextBox 11"/>
          <p:cNvSpPr txBox="1"/>
          <p:nvPr/>
        </p:nvSpPr>
        <p:spPr>
          <a:xfrm>
            <a:off x="152400" y="1491637"/>
            <a:ext cx="8763000" cy="1708160"/>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Patient Form collects demographic information about the patient population, including:</a:t>
            </a:r>
          </a:p>
          <a:p>
            <a:pPr>
              <a:lnSpc>
                <a:spcPts val="6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Census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Number of cases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Unduplicated patient count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Length of Stay (LOS) information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Referral sources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Discharge destinations</a:t>
            </a:r>
          </a:p>
        </p:txBody>
      </p:sp>
      <p:graphicFrame>
        <p:nvGraphicFramePr>
          <p:cNvPr id="2" name="Table 1"/>
          <p:cNvGraphicFramePr>
            <a:graphicFrameLocks noGrp="1"/>
          </p:cNvGraphicFramePr>
          <p:nvPr>
            <p:extLst>
              <p:ext uri="{D42A27DB-BD31-4B8C-83A1-F6EECF244321}">
                <p14:modId xmlns:p14="http://schemas.microsoft.com/office/powerpoint/2010/main" val="167242880"/>
              </p:ext>
            </p:extLst>
          </p:nvPr>
        </p:nvGraphicFramePr>
        <p:xfrm>
          <a:off x="304800" y="3486150"/>
          <a:ext cx="7620001" cy="8890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3700073534"/>
                    </a:ext>
                  </a:extLst>
                </a:gridCol>
                <a:gridCol w="2590800">
                  <a:extLst>
                    <a:ext uri="{9D8B030D-6E8A-4147-A177-3AD203B41FA5}">
                      <a16:colId xmlns:a16="http://schemas.microsoft.com/office/drawing/2014/main" val="46826348"/>
                    </a:ext>
                  </a:extLst>
                </a:gridCol>
                <a:gridCol w="2667001">
                  <a:extLst>
                    <a:ext uri="{9D8B030D-6E8A-4147-A177-3AD203B41FA5}">
                      <a16:colId xmlns:a16="http://schemas.microsoft.com/office/drawing/2014/main" val="4181204810"/>
                    </a:ext>
                  </a:extLst>
                </a:gridCol>
              </a:tblGrid>
              <a:tr h="370840">
                <a:tc>
                  <a:txBody>
                    <a:bodyPr/>
                    <a:lstStyle/>
                    <a:p>
                      <a:pPr algn="ctr"/>
                      <a:r>
                        <a:rPr lang="en-US" sz="1400" dirty="0"/>
                        <a:t>Total Unduplicated</a:t>
                      </a:r>
                      <a:r>
                        <a:rPr lang="en-US" sz="1400" baseline="0" dirty="0"/>
                        <a:t> Patient Count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Total</a:t>
                      </a:r>
                      <a:r>
                        <a:rPr lang="en-US" sz="1400" baseline="0" dirty="0"/>
                        <a:t> Census on 12/31/15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Total</a:t>
                      </a:r>
                      <a:r>
                        <a:rPr lang="en-US" sz="1400" baseline="0" dirty="0"/>
                        <a:t> Cases for 2015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841921"/>
                  </a:ext>
                </a:extLst>
              </a:tr>
              <a:tr h="370840">
                <a:tc>
                  <a:txBody>
                    <a:bodyPr/>
                    <a:lstStyle/>
                    <a:p>
                      <a:pPr algn="ctr"/>
                      <a:r>
                        <a:rPr lang="en-US" sz="1400" dirty="0"/>
                        <a:t>380,198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264,130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485,761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003248"/>
                  </a:ext>
                </a:extLst>
              </a:tr>
            </a:tbl>
          </a:graphicData>
        </a:graphic>
      </p:graphicFrame>
    </p:spTree>
    <p:extLst>
      <p:ext uri="{BB962C8B-B14F-4D97-AF65-F5344CB8AC3E}">
        <p14:creationId xmlns:p14="http://schemas.microsoft.com/office/powerpoint/2010/main" val="73614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75974"/>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2 – Patient Form (continued)</a:t>
            </a:r>
          </a:p>
          <a:p>
            <a:r>
              <a:rPr lang="en-US" sz="1600" dirty="0">
                <a:latin typeface="Arial" panose="020B0604020202020204" pitchFamily="34" charset="0"/>
                <a:cs typeface="Arial" panose="020B0604020202020204" pitchFamily="34" charset="0"/>
              </a:rPr>
              <a:t>857 LHCSAs submitted LSR 2 (63.6%)</a:t>
            </a:r>
          </a:p>
        </p:txBody>
      </p:sp>
      <p:sp>
        <p:nvSpPr>
          <p:cNvPr id="12" name="TextBox 11"/>
          <p:cNvSpPr txBox="1"/>
          <p:nvPr/>
        </p:nvSpPr>
        <p:spPr>
          <a:xfrm>
            <a:off x="152400" y="1491637"/>
            <a:ext cx="8763000" cy="553998"/>
          </a:xfrm>
          <a:prstGeom prst="rect">
            <a:avLst/>
          </a:prstGeom>
          <a:noFill/>
          <a:ln>
            <a:noFill/>
          </a:ln>
        </p:spPr>
        <p:txBody>
          <a:bodyPr wrap="square" rtlCol="0">
            <a:spAutoFit/>
          </a:bodyPr>
          <a:lstStyle/>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41333046"/>
              </p:ext>
            </p:extLst>
          </p:nvPr>
        </p:nvGraphicFramePr>
        <p:xfrm>
          <a:off x="457199" y="2190750"/>
          <a:ext cx="8137119" cy="889000"/>
        </p:xfrm>
        <a:graphic>
          <a:graphicData uri="http://schemas.openxmlformats.org/drawingml/2006/table">
            <a:tbl>
              <a:tblPr firstRow="1" bandRow="1">
                <a:tableStyleId>{5C22544A-7EE6-4342-B048-85BDC9FD1C3A}</a:tableStyleId>
              </a:tblPr>
              <a:tblGrid>
                <a:gridCol w="1950657">
                  <a:extLst>
                    <a:ext uri="{9D8B030D-6E8A-4147-A177-3AD203B41FA5}">
                      <a16:colId xmlns:a16="http://schemas.microsoft.com/office/drawing/2014/main" val="555657349"/>
                    </a:ext>
                  </a:extLst>
                </a:gridCol>
                <a:gridCol w="1031077">
                  <a:extLst>
                    <a:ext uri="{9D8B030D-6E8A-4147-A177-3AD203B41FA5}">
                      <a16:colId xmlns:a16="http://schemas.microsoft.com/office/drawing/2014/main" val="3700073534"/>
                    </a:ext>
                  </a:extLst>
                </a:gridCol>
                <a:gridCol w="1031077">
                  <a:extLst>
                    <a:ext uri="{9D8B030D-6E8A-4147-A177-3AD203B41FA5}">
                      <a16:colId xmlns:a16="http://schemas.microsoft.com/office/drawing/2014/main" val="1402075517"/>
                    </a:ext>
                  </a:extLst>
                </a:gridCol>
                <a:gridCol w="1031077">
                  <a:extLst>
                    <a:ext uri="{9D8B030D-6E8A-4147-A177-3AD203B41FA5}">
                      <a16:colId xmlns:a16="http://schemas.microsoft.com/office/drawing/2014/main" val="1000814965"/>
                    </a:ext>
                  </a:extLst>
                </a:gridCol>
                <a:gridCol w="1031077">
                  <a:extLst>
                    <a:ext uri="{9D8B030D-6E8A-4147-A177-3AD203B41FA5}">
                      <a16:colId xmlns:a16="http://schemas.microsoft.com/office/drawing/2014/main" val="306877562"/>
                    </a:ext>
                  </a:extLst>
                </a:gridCol>
                <a:gridCol w="1031077">
                  <a:extLst>
                    <a:ext uri="{9D8B030D-6E8A-4147-A177-3AD203B41FA5}">
                      <a16:colId xmlns:a16="http://schemas.microsoft.com/office/drawing/2014/main" val="46826348"/>
                    </a:ext>
                  </a:extLst>
                </a:gridCol>
                <a:gridCol w="1031077">
                  <a:extLst>
                    <a:ext uri="{9D8B030D-6E8A-4147-A177-3AD203B41FA5}">
                      <a16:colId xmlns:a16="http://schemas.microsoft.com/office/drawing/2014/main" val="4181204810"/>
                    </a:ext>
                  </a:extLst>
                </a:gridCol>
              </a:tblGrid>
              <a:tr h="370840">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1-30</a:t>
                      </a:r>
                      <a:r>
                        <a:rPr lang="en-US" sz="1400" baseline="0" dirty="0"/>
                        <a:t> </a:t>
                      </a:r>
                    </a:p>
                    <a:p>
                      <a:pPr algn="ctr"/>
                      <a:r>
                        <a:rPr lang="en-US" sz="1400" baseline="0" dirty="0"/>
                        <a:t>Days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31-60 </a:t>
                      </a:r>
                    </a:p>
                    <a:p>
                      <a:pPr algn="ctr"/>
                      <a:r>
                        <a:rPr lang="en-US" sz="1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61-90 </a:t>
                      </a:r>
                    </a:p>
                    <a:p>
                      <a:pPr algn="ctr"/>
                      <a:r>
                        <a:rPr lang="en-US" sz="1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91-180 </a:t>
                      </a:r>
                    </a:p>
                    <a:p>
                      <a:pPr algn="ctr"/>
                      <a:r>
                        <a:rPr lang="en-US" sz="1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181-365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366+ </a:t>
                      </a:r>
                    </a:p>
                    <a:p>
                      <a:pPr algn="ctr"/>
                      <a:r>
                        <a:rPr lang="en-US" sz="1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841921"/>
                  </a:ext>
                </a:extLst>
              </a:tr>
              <a:tr h="370840">
                <a:tc>
                  <a:txBody>
                    <a:bodyPr/>
                    <a:lstStyle/>
                    <a:p>
                      <a:r>
                        <a:rPr lang="en-US" sz="1400" dirty="0"/>
                        <a:t>No. of Discharged Cases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87,088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32,408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21,086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37,951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55,108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t>44,053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003248"/>
                  </a:ext>
                </a:extLst>
              </a:tr>
            </a:tbl>
          </a:graphicData>
        </a:graphic>
      </p:graphicFrame>
      <p:sp>
        <p:nvSpPr>
          <p:cNvPr id="3" name="TextBox 2"/>
          <p:cNvSpPr txBox="1"/>
          <p:nvPr/>
        </p:nvSpPr>
        <p:spPr>
          <a:xfrm>
            <a:off x="457199" y="1885950"/>
            <a:ext cx="7423151" cy="307777"/>
          </a:xfrm>
          <a:prstGeom prst="rect">
            <a:avLst/>
          </a:prstGeom>
          <a:noFill/>
        </p:spPr>
        <p:txBody>
          <a:bodyPr wrap="square" rtlCol="0">
            <a:spAutoFit/>
          </a:bodyPr>
          <a:lstStyle/>
          <a:p>
            <a:pPr algn="ctr"/>
            <a:r>
              <a:rPr lang="en-US" sz="1400" dirty="0"/>
              <a:t>Length of Stay - Totals</a:t>
            </a:r>
          </a:p>
        </p:txBody>
      </p:sp>
    </p:spTree>
    <p:extLst>
      <p:ext uri="{BB962C8B-B14F-4D97-AF65-F5344CB8AC3E}">
        <p14:creationId xmlns:p14="http://schemas.microsoft.com/office/powerpoint/2010/main" val="143261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50810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3 – Contract Revenue Form</a:t>
            </a:r>
          </a:p>
          <a:p>
            <a:r>
              <a:rPr lang="en-US" sz="1600" dirty="0">
                <a:latin typeface="Arial" panose="020B0604020202020204" pitchFamily="34" charset="0"/>
                <a:cs typeface="Arial" panose="020B0604020202020204" pitchFamily="34" charset="0"/>
              </a:rPr>
              <a:t>842 LHCSAs submitted LSR3 (62.5%)</a:t>
            </a:r>
          </a:p>
          <a:p>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14300" y="1521827"/>
            <a:ext cx="8763000" cy="584775"/>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Contract Revenue Form collects information about revenue derived from contracts with other agencies to perform services for their patients, or provide equipment to their patients.</a:t>
            </a:r>
          </a:p>
        </p:txBody>
      </p:sp>
      <p:graphicFrame>
        <p:nvGraphicFramePr>
          <p:cNvPr id="2" name="Table 1"/>
          <p:cNvGraphicFramePr>
            <a:graphicFrameLocks noGrp="1"/>
          </p:cNvGraphicFramePr>
          <p:nvPr>
            <p:extLst>
              <p:ext uri="{D42A27DB-BD31-4B8C-83A1-F6EECF244321}">
                <p14:modId xmlns:p14="http://schemas.microsoft.com/office/powerpoint/2010/main" val="449373285"/>
              </p:ext>
            </p:extLst>
          </p:nvPr>
        </p:nvGraphicFramePr>
        <p:xfrm>
          <a:off x="457200" y="2190750"/>
          <a:ext cx="6553200" cy="2768600"/>
        </p:xfrm>
        <a:graphic>
          <a:graphicData uri="http://schemas.openxmlformats.org/drawingml/2006/table">
            <a:tbl>
              <a:tblPr firstRow="1" bandRow="1">
                <a:tableStyleId>{5C22544A-7EE6-4342-B048-85BDC9FD1C3A}</a:tableStyleId>
              </a:tblPr>
              <a:tblGrid>
                <a:gridCol w="1680308">
                  <a:extLst>
                    <a:ext uri="{9D8B030D-6E8A-4147-A177-3AD203B41FA5}">
                      <a16:colId xmlns:a16="http://schemas.microsoft.com/office/drawing/2014/main" val="1201758824"/>
                    </a:ext>
                  </a:extLst>
                </a:gridCol>
                <a:gridCol w="1440361">
                  <a:extLst>
                    <a:ext uri="{9D8B030D-6E8A-4147-A177-3AD203B41FA5}">
                      <a16:colId xmlns:a16="http://schemas.microsoft.com/office/drawing/2014/main" val="1841719235"/>
                    </a:ext>
                  </a:extLst>
                </a:gridCol>
                <a:gridCol w="1668208">
                  <a:extLst>
                    <a:ext uri="{9D8B030D-6E8A-4147-A177-3AD203B41FA5}">
                      <a16:colId xmlns:a16="http://schemas.microsoft.com/office/drawing/2014/main" val="2758549497"/>
                    </a:ext>
                  </a:extLst>
                </a:gridCol>
                <a:gridCol w="1764323">
                  <a:extLst>
                    <a:ext uri="{9D8B030D-6E8A-4147-A177-3AD203B41FA5}">
                      <a16:colId xmlns:a16="http://schemas.microsoft.com/office/drawing/2014/main" val="1888678994"/>
                    </a:ext>
                  </a:extLst>
                </a:gridCol>
              </a:tblGrid>
              <a:tr h="373052">
                <a:tc>
                  <a:txBody>
                    <a:bodyPr/>
                    <a:lstStyle/>
                    <a:p>
                      <a:pPr algn="ctr"/>
                      <a:r>
                        <a:rPr lang="en-US" sz="1200" dirty="0"/>
                        <a:t>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Hours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Revenue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Calculated</a:t>
                      </a:r>
                      <a:r>
                        <a:rPr lang="en-US" sz="1200" baseline="0" dirty="0"/>
                        <a:t> Revenue</a:t>
                      </a:r>
                      <a:r>
                        <a:rPr lang="en-US" sz="1200" dirty="0"/>
                        <a:t> Dollars per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085020"/>
                  </a:ext>
                </a:extLst>
              </a:tr>
              <a:tr h="370840">
                <a:tc>
                  <a:txBody>
                    <a:bodyPr/>
                    <a:lstStyle/>
                    <a:p>
                      <a:r>
                        <a:rPr lang="en-US" sz="1200" dirty="0">
                          <a:latin typeface="Arial" panose="020B0604020202020204" pitchFamily="34" charset="0"/>
                          <a:cs typeface="Arial" panose="020B0604020202020204" pitchFamily="34" charset="0"/>
                        </a:rPr>
                        <a:t>Nursing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2,541,818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$98,900,739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$38.91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7412292"/>
                  </a:ext>
                </a:extLst>
              </a:tr>
              <a:tr h="370840">
                <a:tc>
                  <a:txBody>
                    <a:bodyPr/>
                    <a:lstStyle/>
                    <a:p>
                      <a:r>
                        <a:rPr lang="en-US" sz="1200" dirty="0">
                          <a:latin typeface="Arial" panose="020B0604020202020204" pitchFamily="34" charset="0"/>
                          <a:cs typeface="Arial" panose="020B0604020202020204" pitchFamily="34" charset="0"/>
                        </a:rPr>
                        <a:t>Home Health Aide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64,545,111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$1,183,869,414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$18.34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5510843"/>
                  </a:ext>
                </a:extLst>
              </a:tr>
              <a:tr h="370840">
                <a:tc>
                  <a:txBody>
                    <a:bodyPr/>
                    <a:lstStyle/>
                    <a:p>
                      <a:r>
                        <a:rPr lang="en-US" sz="1200" dirty="0">
                          <a:latin typeface="Arial" panose="020B0604020202020204" pitchFamily="34" charset="0"/>
                          <a:cs typeface="Arial" panose="020B0604020202020204" pitchFamily="34" charset="0"/>
                        </a:rPr>
                        <a:t>Personal Care Aide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288,491,811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$7,795,859,571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$27.02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7604297"/>
                  </a:ext>
                </a:extLst>
              </a:tr>
              <a:tr h="370840">
                <a:tc>
                  <a:txBody>
                    <a:bodyPr/>
                    <a:lstStyle/>
                    <a:p>
                      <a:r>
                        <a:rPr lang="en-US" sz="1200" dirty="0">
                          <a:latin typeface="Arial" panose="020B0604020202020204" pitchFamily="34" charset="0"/>
                          <a:cs typeface="Arial" panose="020B0604020202020204" pitchFamily="34" charset="0"/>
                        </a:rPr>
                        <a:t>Waiver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1,328,245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$21,503,913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$16.19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2313632"/>
                  </a:ext>
                </a:extLst>
              </a:tr>
              <a:tr h="370840">
                <a:tc>
                  <a:txBody>
                    <a:bodyPr/>
                    <a:lstStyle/>
                    <a:p>
                      <a:r>
                        <a:rPr lang="en-US" sz="1200" dirty="0">
                          <a:latin typeface="Arial" panose="020B0604020202020204" pitchFamily="34" charset="0"/>
                          <a:cs typeface="Arial" panose="020B0604020202020204" pitchFamily="34" charset="0"/>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6,203,437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$139,171,631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828927"/>
                  </a:ext>
                </a:extLst>
              </a:tr>
              <a:tr h="370840">
                <a:tc>
                  <a:txBody>
                    <a:bodyPr/>
                    <a:lstStyle/>
                    <a:p>
                      <a:r>
                        <a:rPr lang="en-US" sz="1200" dirty="0">
                          <a:latin typeface="Arial" panose="020B0604020202020204" pitchFamily="34" charset="0"/>
                          <a:cs typeface="Arial" panose="020B0604020202020204" pitchFamily="34" charset="0"/>
                        </a:rPr>
                        <a:t>Durable Medical 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$1,193,535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436557"/>
                  </a:ext>
                </a:extLst>
              </a:tr>
            </a:tbl>
          </a:graphicData>
        </a:graphic>
      </p:graphicFrame>
    </p:spTree>
    <p:extLst>
      <p:ext uri="{BB962C8B-B14F-4D97-AF65-F5344CB8AC3E}">
        <p14:creationId xmlns:p14="http://schemas.microsoft.com/office/powerpoint/2010/main" val="2880130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30590"/>
            <a:ext cx="8686800" cy="150810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4 – Direct Revenue Form</a:t>
            </a:r>
          </a:p>
          <a:p>
            <a:r>
              <a:rPr lang="en-US" sz="1600" dirty="0">
                <a:latin typeface="Arial" panose="020B0604020202020204" pitchFamily="34" charset="0"/>
                <a:cs typeface="Arial" panose="020B0604020202020204" pitchFamily="34" charset="0"/>
              </a:rPr>
              <a:t>828 LHCSAs submitted LSR4 (61.5%)</a:t>
            </a:r>
          </a:p>
          <a:p>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304800" y="1529775"/>
            <a:ext cx="8763000" cy="584775"/>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Direct Revenue Form collects information on revenue received from services and/or equipment provided directly by the agency. </a:t>
            </a:r>
          </a:p>
        </p:txBody>
      </p:sp>
      <p:graphicFrame>
        <p:nvGraphicFramePr>
          <p:cNvPr id="5" name="Table 4"/>
          <p:cNvGraphicFramePr>
            <a:graphicFrameLocks noGrp="1"/>
          </p:cNvGraphicFramePr>
          <p:nvPr>
            <p:extLst>
              <p:ext uri="{D42A27DB-BD31-4B8C-83A1-F6EECF244321}">
                <p14:modId xmlns:p14="http://schemas.microsoft.com/office/powerpoint/2010/main" val="625253229"/>
              </p:ext>
            </p:extLst>
          </p:nvPr>
        </p:nvGraphicFramePr>
        <p:xfrm>
          <a:off x="457200" y="2195830"/>
          <a:ext cx="6553200" cy="27686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201758824"/>
                    </a:ext>
                  </a:extLst>
                </a:gridCol>
                <a:gridCol w="1230174">
                  <a:extLst>
                    <a:ext uri="{9D8B030D-6E8A-4147-A177-3AD203B41FA5}">
                      <a16:colId xmlns:a16="http://schemas.microsoft.com/office/drawing/2014/main" val="1841719235"/>
                    </a:ext>
                  </a:extLst>
                </a:gridCol>
                <a:gridCol w="1823313">
                  <a:extLst>
                    <a:ext uri="{9D8B030D-6E8A-4147-A177-3AD203B41FA5}">
                      <a16:colId xmlns:a16="http://schemas.microsoft.com/office/drawing/2014/main" val="2758549497"/>
                    </a:ext>
                  </a:extLst>
                </a:gridCol>
                <a:gridCol w="1823313">
                  <a:extLst>
                    <a:ext uri="{9D8B030D-6E8A-4147-A177-3AD203B41FA5}">
                      <a16:colId xmlns:a16="http://schemas.microsoft.com/office/drawing/2014/main" val="2797233768"/>
                    </a:ext>
                  </a:extLst>
                </a:gridCol>
              </a:tblGrid>
              <a:tr h="376794">
                <a:tc>
                  <a:txBody>
                    <a:bodyPr/>
                    <a:lstStyle/>
                    <a:p>
                      <a:pPr algn="ctr"/>
                      <a:r>
                        <a:rPr lang="en-US" sz="1200" dirty="0"/>
                        <a:t>Service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Hours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Revenue Reported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Calculated Revenue Dollars</a:t>
                      </a:r>
                      <a:r>
                        <a:rPr lang="en-US" sz="1200" baseline="0" dirty="0"/>
                        <a:t> per Hour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085020"/>
                  </a:ext>
                </a:extLst>
              </a:tr>
              <a:tr h="370840">
                <a:tc>
                  <a:txBody>
                    <a:bodyPr/>
                    <a:lstStyle/>
                    <a:p>
                      <a:r>
                        <a:rPr lang="en-US" sz="1200" dirty="0">
                          <a:latin typeface="Arial" panose="020B0604020202020204" pitchFamily="34" charset="0"/>
                          <a:cs typeface="Arial" panose="020B0604020202020204" pitchFamily="34" charset="0"/>
                        </a:rPr>
                        <a:t>Nursing</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10,183,336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$410,182,619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7412292"/>
                  </a:ext>
                </a:extLst>
              </a:tr>
              <a:tr h="370840">
                <a:tc>
                  <a:txBody>
                    <a:bodyPr/>
                    <a:lstStyle/>
                    <a:p>
                      <a:r>
                        <a:rPr lang="en-US" sz="1200" dirty="0">
                          <a:latin typeface="Arial" panose="020B0604020202020204" pitchFamily="34" charset="0"/>
                          <a:cs typeface="Arial" panose="020B0604020202020204" pitchFamily="34" charset="0"/>
                        </a:rPr>
                        <a:t>Home Health Aide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150,811,971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$2,301,970,882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$15.26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5510843"/>
                  </a:ext>
                </a:extLst>
              </a:tr>
              <a:tr h="370840">
                <a:tc>
                  <a:txBody>
                    <a:bodyPr/>
                    <a:lstStyle/>
                    <a:p>
                      <a:r>
                        <a:rPr lang="en-US" sz="1200" dirty="0">
                          <a:latin typeface="Arial" panose="020B0604020202020204" pitchFamily="34" charset="0"/>
                          <a:cs typeface="Arial" panose="020B0604020202020204" pitchFamily="34" charset="0"/>
                        </a:rPr>
                        <a:t>Personal Care Aide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384,888,417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$3,583,020,626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7604297"/>
                  </a:ext>
                </a:extLst>
              </a:tr>
              <a:tr h="370840">
                <a:tc>
                  <a:txBody>
                    <a:bodyPr/>
                    <a:lstStyle/>
                    <a:p>
                      <a:r>
                        <a:rPr lang="en-US" sz="1200" dirty="0">
                          <a:latin typeface="Arial" panose="020B0604020202020204" pitchFamily="34" charset="0"/>
                          <a:cs typeface="Arial" panose="020B0604020202020204" pitchFamily="34" charset="0"/>
                        </a:rPr>
                        <a:t>Waiver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20,830,532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$471,790,111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2313632"/>
                  </a:ext>
                </a:extLst>
              </a:tr>
              <a:tr h="370840">
                <a:tc>
                  <a:txBody>
                    <a:bodyPr/>
                    <a:lstStyle/>
                    <a:p>
                      <a:r>
                        <a:rPr lang="en-US" sz="1200" dirty="0">
                          <a:latin typeface="Arial" panose="020B0604020202020204" pitchFamily="34" charset="0"/>
                          <a:cs typeface="Arial" panose="020B0604020202020204" pitchFamily="34" charset="0"/>
                        </a:rPr>
                        <a:t>Other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6,355,624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$149,590,061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$23.54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828927"/>
                  </a:ext>
                </a:extLst>
              </a:tr>
              <a:tr h="370840">
                <a:tc>
                  <a:txBody>
                    <a:bodyPr/>
                    <a:lstStyle/>
                    <a:p>
                      <a:r>
                        <a:rPr lang="en-US" sz="1200" dirty="0">
                          <a:latin typeface="Arial" panose="020B0604020202020204" pitchFamily="34" charset="0"/>
                          <a:cs typeface="Arial" panose="020B0604020202020204" pitchFamily="34" charset="0"/>
                        </a:rPr>
                        <a:t>Durable Medical Equipment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$8,157,530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436557"/>
                  </a:ext>
                </a:extLst>
              </a:tr>
            </a:tbl>
          </a:graphicData>
        </a:graphic>
      </p:graphicFrame>
    </p:spTree>
    <p:extLst>
      <p:ext uri="{BB962C8B-B14F-4D97-AF65-F5344CB8AC3E}">
        <p14:creationId xmlns:p14="http://schemas.microsoft.com/office/powerpoint/2010/main" val="256035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50810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5 – Cost Form</a:t>
            </a:r>
          </a:p>
          <a:p>
            <a:r>
              <a:rPr lang="en-US" sz="1600" dirty="0">
                <a:latin typeface="Arial" panose="020B0604020202020204" pitchFamily="34" charset="0"/>
                <a:cs typeface="Arial" panose="020B0604020202020204" pitchFamily="34" charset="0"/>
              </a:rPr>
              <a:t>817 LHCSAS submitted LSR5 (60.7%)</a:t>
            </a:r>
          </a:p>
          <a:p>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653867"/>
            <a:ext cx="8763000" cy="584775"/>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Cost Form collects direct and indirect costs associated with the delivery of services.  Wages are not counted on this form.</a:t>
            </a:r>
          </a:p>
        </p:txBody>
      </p:sp>
      <p:graphicFrame>
        <p:nvGraphicFramePr>
          <p:cNvPr id="2" name="Table 1"/>
          <p:cNvGraphicFramePr>
            <a:graphicFrameLocks noGrp="1"/>
          </p:cNvGraphicFramePr>
          <p:nvPr>
            <p:extLst>
              <p:ext uri="{D42A27DB-BD31-4B8C-83A1-F6EECF244321}">
                <p14:modId xmlns:p14="http://schemas.microsoft.com/office/powerpoint/2010/main" val="1494999787"/>
              </p:ext>
            </p:extLst>
          </p:nvPr>
        </p:nvGraphicFramePr>
        <p:xfrm>
          <a:off x="1066800" y="2800350"/>
          <a:ext cx="5847207" cy="741680"/>
        </p:xfrm>
        <a:graphic>
          <a:graphicData uri="http://schemas.openxmlformats.org/drawingml/2006/table">
            <a:tbl>
              <a:tblPr firstRow="1" bandRow="1">
                <a:tableStyleId>{5C22544A-7EE6-4342-B048-85BDC9FD1C3A}</a:tableStyleId>
              </a:tblPr>
              <a:tblGrid>
                <a:gridCol w="2799207">
                  <a:extLst>
                    <a:ext uri="{9D8B030D-6E8A-4147-A177-3AD203B41FA5}">
                      <a16:colId xmlns:a16="http://schemas.microsoft.com/office/drawing/2014/main" val="932801017"/>
                    </a:ext>
                  </a:extLst>
                </a:gridCol>
                <a:gridCol w="3048000">
                  <a:extLst>
                    <a:ext uri="{9D8B030D-6E8A-4147-A177-3AD203B41FA5}">
                      <a16:colId xmlns:a16="http://schemas.microsoft.com/office/drawing/2014/main" val="200184296"/>
                    </a:ext>
                  </a:extLst>
                </a:gridCol>
              </a:tblGrid>
              <a:tr h="370840">
                <a:tc>
                  <a:txBody>
                    <a:bodyPr/>
                    <a:lstStyle/>
                    <a:p>
                      <a:r>
                        <a:rPr lang="en-US" dirty="0"/>
                        <a:t>Total</a:t>
                      </a:r>
                      <a:r>
                        <a:rPr lang="en-US" baseline="0" dirty="0"/>
                        <a:t> Direct Costs Reported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Total Indirect Costs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058163"/>
                  </a:ext>
                </a:extLst>
              </a:tr>
              <a:tr h="370840">
                <a:tc>
                  <a:txBody>
                    <a:bodyPr/>
                    <a:lstStyle/>
                    <a:p>
                      <a:pPr algn="ctr"/>
                      <a:r>
                        <a:rPr lang="en-US" dirty="0"/>
                        <a:t>$4,568,988,029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$1,864,437,849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8270212"/>
                  </a:ext>
                </a:extLst>
              </a:tr>
            </a:tbl>
          </a:graphicData>
        </a:graphic>
      </p:graphicFrame>
    </p:spTree>
    <p:extLst>
      <p:ext uri="{BB962C8B-B14F-4D97-AF65-F5344CB8AC3E}">
        <p14:creationId xmlns:p14="http://schemas.microsoft.com/office/powerpoint/2010/main" val="3707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6 – Staff and Wages Form</a:t>
            </a:r>
          </a:p>
          <a:p>
            <a:r>
              <a:rPr lang="en-US" sz="1600" dirty="0">
                <a:latin typeface="Arial" panose="020B0604020202020204" pitchFamily="34" charset="0"/>
                <a:cs typeface="Arial" panose="020B0604020202020204" pitchFamily="34" charset="0"/>
              </a:rPr>
              <a:t>794 LHCSAs submitted LSR6 (58.9%)</a:t>
            </a:r>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453813"/>
            <a:ext cx="8763000" cy="584775"/>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Staff and Wages Form collects information on staffing, wages and fringe benefits for specified employee types. </a:t>
            </a:r>
          </a:p>
        </p:txBody>
      </p:sp>
      <p:graphicFrame>
        <p:nvGraphicFramePr>
          <p:cNvPr id="2" name="Table 1"/>
          <p:cNvGraphicFramePr>
            <a:graphicFrameLocks noGrp="1"/>
          </p:cNvGraphicFramePr>
          <p:nvPr>
            <p:extLst>
              <p:ext uri="{D42A27DB-BD31-4B8C-83A1-F6EECF244321}">
                <p14:modId xmlns:p14="http://schemas.microsoft.com/office/powerpoint/2010/main" val="2857610782"/>
              </p:ext>
            </p:extLst>
          </p:nvPr>
        </p:nvGraphicFramePr>
        <p:xfrm>
          <a:off x="228600" y="2048142"/>
          <a:ext cx="6553200" cy="2995724"/>
        </p:xfrm>
        <a:graphic>
          <a:graphicData uri="http://schemas.openxmlformats.org/drawingml/2006/table">
            <a:tbl>
              <a:tblPr firstRow="1" bandRow="1">
                <a:tableStyleId>{5C22544A-7EE6-4342-B048-85BDC9FD1C3A}</a:tableStyleId>
              </a:tblPr>
              <a:tblGrid>
                <a:gridCol w="1479755">
                  <a:extLst>
                    <a:ext uri="{9D8B030D-6E8A-4147-A177-3AD203B41FA5}">
                      <a16:colId xmlns:a16="http://schemas.microsoft.com/office/drawing/2014/main" val="3549781504"/>
                    </a:ext>
                  </a:extLst>
                </a:gridCol>
                <a:gridCol w="1343040">
                  <a:extLst>
                    <a:ext uri="{9D8B030D-6E8A-4147-A177-3AD203B41FA5}">
                      <a16:colId xmlns:a16="http://schemas.microsoft.com/office/drawing/2014/main" val="1882010160"/>
                    </a:ext>
                  </a:extLst>
                </a:gridCol>
                <a:gridCol w="1249019">
                  <a:extLst>
                    <a:ext uri="{9D8B030D-6E8A-4147-A177-3AD203B41FA5}">
                      <a16:colId xmlns:a16="http://schemas.microsoft.com/office/drawing/2014/main" val="4288807528"/>
                    </a:ext>
                  </a:extLst>
                </a:gridCol>
                <a:gridCol w="1249019">
                  <a:extLst>
                    <a:ext uri="{9D8B030D-6E8A-4147-A177-3AD203B41FA5}">
                      <a16:colId xmlns:a16="http://schemas.microsoft.com/office/drawing/2014/main" val="2730931921"/>
                    </a:ext>
                  </a:extLst>
                </a:gridCol>
                <a:gridCol w="1232367">
                  <a:extLst>
                    <a:ext uri="{9D8B030D-6E8A-4147-A177-3AD203B41FA5}">
                      <a16:colId xmlns:a16="http://schemas.microsoft.com/office/drawing/2014/main" val="1808902640"/>
                    </a:ext>
                  </a:extLst>
                </a:gridCol>
              </a:tblGrid>
              <a:tr h="457200">
                <a:tc>
                  <a:txBody>
                    <a:bodyPr/>
                    <a:lstStyle/>
                    <a:p>
                      <a:pPr algn="ctr"/>
                      <a:r>
                        <a:rPr lang="en-US" sz="1200" dirty="0"/>
                        <a:t>Month</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No. Full</a:t>
                      </a:r>
                      <a:r>
                        <a:rPr lang="en-US" sz="1200" baseline="0" dirty="0"/>
                        <a:t> Time HHAs</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No. Part Time HHAs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No Full Time PCAs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Total No. Part Time PCAs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4499710"/>
                  </a:ext>
                </a:extLst>
              </a:tr>
              <a:tr h="281702">
                <a:tc>
                  <a:txBody>
                    <a:bodyPr/>
                    <a:lstStyle/>
                    <a:p>
                      <a:r>
                        <a:rPr lang="en-US" sz="1200" dirty="0">
                          <a:latin typeface="Arial" panose="020B0604020202020204" pitchFamily="34" charset="0"/>
                          <a:cs typeface="Arial" panose="020B0604020202020204" pitchFamily="34" charset="0"/>
                        </a:rPr>
                        <a:t>Januar</a:t>
                      </a:r>
                      <a:r>
                        <a:rPr lang="en-US" sz="1200" baseline="0" dirty="0">
                          <a:latin typeface="Arial" panose="020B0604020202020204" pitchFamily="34" charset="0"/>
                          <a:cs typeface="Arial" panose="020B0604020202020204" pitchFamily="34" charset="0"/>
                        </a:rPr>
                        <a:t>y 1, 2015</a:t>
                      </a:r>
                      <a:endParaRPr lang="en-US" sz="1200" dirty="0">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1,146,745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980,965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975,807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674,028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336395"/>
                  </a:ext>
                </a:extLst>
              </a:tr>
              <a:tr h="296291">
                <a:tc>
                  <a:txBody>
                    <a:bodyPr/>
                    <a:lstStyle/>
                    <a:p>
                      <a:r>
                        <a:rPr lang="en-US" sz="1200" dirty="0">
                          <a:latin typeface="Arial" panose="020B0604020202020204" pitchFamily="34" charset="0"/>
                          <a:cs typeface="Arial" panose="020B0604020202020204" pitchFamily="34" charset="0"/>
                        </a:rPr>
                        <a:t>April</a:t>
                      </a:r>
                      <a:r>
                        <a:rPr lang="en-US" sz="1200" baseline="0" dirty="0">
                          <a:latin typeface="Arial" panose="020B0604020202020204" pitchFamily="34" charset="0"/>
                          <a:cs typeface="Arial" panose="020B0604020202020204" pitchFamily="34" charset="0"/>
                        </a:rPr>
                        <a:t> 1, 2015</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1,242,704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993,391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1,226,904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764,352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6324448"/>
                  </a:ext>
                </a:extLst>
              </a:tr>
              <a:tr h="313309">
                <a:tc>
                  <a:txBody>
                    <a:bodyPr/>
                    <a:lstStyle/>
                    <a:p>
                      <a:r>
                        <a:rPr lang="en-US" sz="1200" dirty="0">
                          <a:latin typeface="Arial" panose="020B0604020202020204" pitchFamily="34" charset="0"/>
                          <a:cs typeface="Arial" panose="020B0604020202020204" pitchFamily="34" charset="0"/>
                        </a:rPr>
                        <a:t>July 1, 2015</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1,313,520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967,211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1,379,474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868,569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606204"/>
                  </a:ext>
                </a:extLst>
              </a:tr>
              <a:tr h="304800">
                <a:tc>
                  <a:txBody>
                    <a:bodyPr/>
                    <a:lstStyle/>
                    <a:p>
                      <a:r>
                        <a:rPr lang="en-US" sz="1200" dirty="0">
                          <a:latin typeface="Arial" panose="020B0604020202020204" pitchFamily="34" charset="0"/>
                          <a:cs typeface="Arial" panose="020B0604020202020204" pitchFamily="34" charset="0"/>
                        </a:rPr>
                        <a:t>October 1, 2016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1,418,346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1,067,104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1,531,019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977,874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610604"/>
                  </a:ext>
                </a:extLst>
              </a:tr>
              <a:tr h="304800">
                <a:tc>
                  <a:txBody>
                    <a:bodyPr/>
                    <a:lstStyle/>
                    <a:p>
                      <a:r>
                        <a:rPr lang="en-US" sz="1200" dirty="0">
                          <a:latin typeface="Arial" panose="020B0604020202020204" pitchFamily="34" charset="0"/>
                          <a:cs typeface="Arial" panose="020B0604020202020204" pitchFamily="34" charset="0"/>
                        </a:rPr>
                        <a:t>Average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1,280,329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1,002,168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1,278,301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821,206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6278746"/>
                  </a:ext>
                </a:extLst>
              </a:tr>
              <a:tr h="304800">
                <a:tc>
                  <a:txBody>
                    <a:bodyPr/>
                    <a:lstStyle/>
                    <a:p>
                      <a:r>
                        <a:rPr lang="en-US" sz="1200" dirty="0">
                          <a:latin typeface="Arial" panose="020B0604020202020204" pitchFamily="34" charset="0"/>
                          <a:cs typeface="Arial" panose="020B0604020202020204" pitchFamily="34" charset="0"/>
                        </a:rPr>
                        <a:t>Minimum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0.92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0317985"/>
                  </a:ext>
                </a:extLst>
              </a:tr>
              <a:tr h="366411">
                <a:tc>
                  <a:txBody>
                    <a:bodyPr/>
                    <a:lstStyle/>
                    <a:p>
                      <a:r>
                        <a:rPr lang="en-US" sz="1200" dirty="0">
                          <a:latin typeface="Arial" panose="020B0604020202020204" pitchFamily="34" charset="0"/>
                          <a:cs typeface="Arial" panose="020B0604020202020204" pitchFamily="34" charset="0"/>
                        </a:rPr>
                        <a:t>Maximum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502,476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640,018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929,646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309,882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359986"/>
                  </a:ext>
                </a:extLst>
              </a:tr>
              <a:tr h="366411">
                <a:tc>
                  <a:txBody>
                    <a:bodyPr/>
                    <a:lstStyle/>
                    <a:p>
                      <a:r>
                        <a:rPr lang="en-US" sz="1200" dirty="0">
                          <a:latin typeface="Arial" panose="020B0604020202020204" pitchFamily="34" charset="0"/>
                          <a:cs typeface="Arial" panose="020B0604020202020204" pitchFamily="34" charset="0"/>
                        </a:rPr>
                        <a:t>No.</a:t>
                      </a:r>
                      <a:r>
                        <a:rPr lang="en-US" sz="1200" baseline="0" dirty="0">
                          <a:latin typeface="Arial" panose="020B0604020202020204" pitchFamily="34" charset="0"/>
                          <a:cs typeface="Arial" panose="020B0604020202020204" pitchFamily="34" charset="0"/>
                        </a:rPr>
                        <a:t> of W2s</a:t>
                      </a:r>
                      <a:endParaRPr lang="en-US" sz="1200" dirty="0">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cs typeface="Arial" panose="020B0604020202020204" pitchFamily="34" charset="0"/>
                        </a:rPr>
                        <a:t>4,423,697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cs typeface="Arial" panose="020B0604020202020204" pitchFamily="34" charset="0"/>
                        </a:rPr>
                        <a:t>3,601,643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612902270"/>
                  </a:ext>
                </a:extLst>
              </a:tr>
            </a:tbl>
          </a:graphicData>
        </a:graphic>
      </p:graphicFrame>
      <p:sp>
        <p:nvSpPr>
          <p:cNvPr id="3" name="TextBox 2"/>
          <p:cNvSpPr txBox="1"/>
          <p:nvPr/>
        </p:nvSpPr>
        <p:spPr>
          <a:xfrm>
            <a:off x="7086600" y="2038588"/>
            <a:ext cx="1600200" cy="1631216"/>
          </a:xfrm>
          <a:prstGeom prst="rect">
            <a:avLst/>
          </a:prstGeom>
          <a:noFill/>
          <a:ln>
            <a:solidFill>
              <a:schemeClr val="tx1"/>
            </a:solidFill>
          </a:ln>
        </p:spPr>
        <p:txBody>
          <a:bodyPr wrap="square" rtlCol="0">
            <a:spAutoFit/>
          </a:bodyPr>
          <a:lstStyle/>
          <a:p>
            <a:r>
              <a:rPr lang="en-US" sz="1000" dirty="0">
                <a:latin typeface="Arial" panose="020B0604020202020204" pitchFamily="34" charset="0"/>
                <a:cs typeface="Arial" panose="020B0604020202020204" pitchFamily="34" charset="0"/>
              </a:rPr>
              <a:t>The IRS defines a full time employee as an employee employed on average at least 30 hours of service per week, or 130 hours of service per month.  Employees that work less than this should be considered part time.</a:t>
            </a:r>
          </a:p>
        </p:txBody>
      </p:sp>
    </p:spTree>
    <p:extLst>
      <p:ext uri="{BB962C8B-B14F-4D97-AF65-F5344CB8AC3E}">
        <p14:creationId xmlns:p14="http://schemas.microsoft.com/office/powerpoint/2010/main" val="94700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6 – Staff and Wages Form (continued)</a:t>
            </a:r>
          </a:p>
          <a:p>
            <a:r>
              <a:rPr lang="en-US" sz="1600" dirty="0">
                <a:latin typeface="Arial" panose="020B0604020202020204" pitchFamily="34" charset="0"/>
                <a:cs typeface="Arial" panose="020B0604020202020204" pitchFamily="34" charset="0"/>
              </a:rPr>
              <a:t>794 LHCSAs submitted LSR6 (58.9%)</a:t>
            </a:r>
            <a:endParaRPr lang="en-US" sz="1600" b="1" dirty="0">
              <a:solidFill>
                <a:srgbClr val="002D73"/>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86682229"/>
              </p:ext>
            </p:extLst>
          </p:nvPr>
        </p:nvGraphicFramePr>
        <p:xfrm>
          <a:off x="762000" y="1581150"/>
          <a:ext cx="6324600" cy="28041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637120193"/>
                    </a:ext>
                  </a:extLst>
                </a:gridCol>
                <a:gridCol w="1371600">
                  <a:extLst>
                    <a:ext uri="{9D8B030D-6E8A-4147-A177-3AD203B41FA5}">
                      <a16:colId xmlns:a16="http://schemas.microsoft.com/office/drawing/2014/main" val="1564342401"/>
                    </a:ext>
                  </a:extLst>
                </a:gridCol>
                <a:gridCol w="1600200">
                  <a:extLst>
                    <a:ext uri="{9D8B030D-6E8A-4147-A177-3AD203B41FA5}">
                      <a16:colId xmlns:a16="http://schemas.microsoft.com/office/drawing/2014/main" val="298053114"/>
                    </a:ext>
                  </a:extLst>
                </a:gridCol>
                <a:gridCol w="1752600">
                  <a:extLst>
                    <a:ext uri="{9D8B030D-6E8A-4147-A177-3AD203B41FA5}">
                      <a16:colId xmlns:a16="http://schemas.microsoft.com/office/drawing/2014/main" val="3866496885"/>
                    </a:ext>
                  </a:extLst>
                </a:gridCol>
              </a:tblGrid>
              <a:tr h="370840">
                <a:tc>
                  <a:txBody>
                    <a:bodyPr/>
                    <a:lstStyle/>
                    <a:p>
                      <a:pPr algn="ctr"/>
                      <a:r>
                        <a:rPr lang="en-US" sz="1600" dirty="0"/>
                        <a:t>Staff</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Total</a:t>
                      </a:r>
                      <a:r>
                        <a:rPr lang="en-US" sz="1600" baseline="0" dirty="0"/>
                        <a:t> Hours</a:t>
                      </a:r>
                      <a:endParaRPr lang="en-US" sz="16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Total Wages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Calculated Wages per Hour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7090859"/>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All Titles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461,421,455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$5,998,628,218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540935"/>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HHAs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262,627,344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$3,014,431,896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$11.48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179489"/>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PCAs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133,924,113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$1,697,899,950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$12.68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2747978"/>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Nurses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4,531,787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$160,132,865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$35.34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6161978"/>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Nursing Supervisor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1,019,952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$34,252,274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$33.58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713451"/>
                  </a:ext>
                </a:extLst>
              </a:tr>
              <a:tr h="370840">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Administrators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1,910,558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$115,394,800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Arial" panose="020B0604020202020204" pitchFamily="34" charset="0"/>
                          <a:cs typeface="Arial" panose="020B0604020202020204" pitchFamily="34" charset="0"/>
                        </a:rPr>
                        <a:t>$60.40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539261"/>
                  </a:ext>
                </a:extLst>
              </a:tr>
            </a:tbl>
          </a:graphicData>
        </a:graphic>
      </p:graphicFrame>
    </p:spTree>
    <p:extLst>
      <p:ext uri="{BB962C8B-B14F-4D97-AF65-F5344CB8AC3E}">
        <p14:creationId xmlns:p14="http://schemas.microsoft.com/office/powerpoint/2010/main" val="316757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625" y="446354"/>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7 – Services by County Form</a:t>
            </a:r>
          </a:p>
          <a:p>
            <a:r>
              <a:rPr lang="en-US" sz="1600" dirty="0">
                <a:latin typeface="Arial" panose="020B0604020202020204" pitchFamily="34" charset="0"/>
                <a:cs typeface="Arial" panose="020B0604020202020204" pitchFamily="34" charset="0"/>
              </a:rPr>
              <a:t>800 LHCSAs submitted LSR7 (59.4%)</a:t>
            </a:r>
            <a:endParaRPr lang="en-US" sz="16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16525" y="1657350"/>
            <a:ext cx="8763000" cy="2472472"/>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Services by County Form collects information at the county level on services</a:t>
            </a:r>
          </a:p>
          <a:p>
            <a:r>
              <a:rPr lang="en-US" sz="1600" dirty="0">
                <a:latin typeface="Arial" panose="020B0604020202020204" pitchFamily="34" charset="0"/>
                <a:cs typeface="Arial" panose="020B0604020202020204" pitchFamily="34" charset="0"/>
              </a:rPr>
              <a:t>provided to all patients. The information is collected includes:</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Type of Service: Disease and Disability or </a:t>
            </a:r>
            <a:r>
              <a:rPr lang="en-US" sz="1600" dirty="0" err="1">
                <a:latin typeface="Arial" panose="020B0604020202020204" pitchFamily="34" charset="0"/>
                <a:cs typeface="Arial" panose="020B0604020202020204" pitchFamily="34" charset="0"/>
              </a:rPr>
              <a:t>Wellcare</a:t>
            </a:r>
            <a:endParaRPr lang="en-US" sz="1600" dirty="0">
              <a:latin typeface="Arial" panose="020B0604020202020204" pitchFamily="34" charset="0"/>
              <a:cs typeface="Arial" panose="020B0604020202020204" pitchFamily="34" charset="0"/>
            </a:endParaRP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Service: HHA, PCA, OT, PT, etc.</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Type of Employee:  Contract or Direct</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Patient Gender: Male or Female</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Patient Age cohorts: Less than Age 21, Ages 21-64, Age 65+</a:t>
            </a:r>
          </a:p>
        </p:txBody>
      </p:sp>
    </p:spTree>
    <p:extLst>
      <p:ext uri="{BB962C8B-B14F-4D97-AF65-F5344CB8AC3E}">
        <p14:creationId xmlns:p14="http://schemas.microsoft.com/office/powerpoint/2010/main" val="248786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15663"/>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Form LSR 8 – Contract Form</a:t>
            </a:r>
          </a:p>
          <a:p>
            <a:r>
              <a:rPr lang="en-US" sz="1600" dirty="0">
                <a:latin typeface="Arial" panose="020B0604020202020204" pitchFamily="34" charset="0"/>
                <a:cs typeface="Arial" panose="020B0604020202020204" pitchFamily="34" charset="0"/>
              </a:rPr>
              <a:t>795 LHCSAs submitted LSR8 (59.0%)</a:t>
            </a:r>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605975"/>
            <a:ext cx="8763000" cy="584775"/>
          </a:xfrm>
          <a:prstGeom prst="rect">
            <a:avLst/>
          </a:prstGeom>
          <a:noFill/>
          <a:ln>
            <a:noFill/>
          </a:ln>
        </p:spPr>
        <p:txBody>
          <a:bodyPr wrap="square" rtlCol="0">
            <a:spAutoFit/>
          </a:bodyPr>
          <a:lstStyle/>
          <a:p>
            <a:r>
              <a:rPr lang="en-US" sz="1600" dirty="0">
                <a:latin typeface="Arial" panose="020B0604020202020204" pitchFamily="34" charset="0"/>
                <a:cs typeface="Arial" panose="020B0604020202020204" pitchFamily="34" charset="0"/>
              </a:rPr>
              <a:t>The Contract Form collects information on the contracts that the LHCSA has with other organizations to provide services on behalf of those other organizations.</a:t>
            </a:r>
          </a:p>
        </p:txBody>
      </p:sp>
      <p:graphicFrame>
        <p:nvGraphicFramePr>
          <p:cNvPr id="2" name="Table 1"/>
          <p:cNvGraphicFramePr>
            <a:graphicFrameLocks noGrp="1"/>
          </p:cNvGraphicFramePr>
          <p:nvPr>
            <p:extLst>
              <p:ext uri="{D42A27DB-BD31-4B8C-83A1-F6EECF244321}">
                <p14:modId xmlns:p14="http://schemas.microsoft.com/office/powerpoint/2010/main" val="3044841436"/>
              </p:ext>
            </p:extLst>
          </p:nvPr>
        </p:nvGraphicFramePr>
        <p:xfrm>
          <a:off x="228600" y="2419350"/>
          <a:ext cx="6781799" cy="2377440"/>
        </p:xfrm>
        <a:graphic>
          <a:graphicData uri="http://schemas.openxmlformats.org/drawingml/2006/table">
            <a:tbl>
              <a:tblPr firstRow="1" bandRow="1">
                <a:tableStyleId>{5C22544A-7EE6-4342-B048-85BDC9FD1C3A}</a:tableStyleId>
              </a:tblPr>
              <a:tblGrid>
                <a:gridCol w="1237024">
                  <a:extLst>
                    <a:ext uri="{9D8B030D-6E8A-4147-A177-3AD203B41FA5}">
                      <a16:colId xmlns:a16="http://schemas.microsoft.com/office/drawing/2014/main" val="4187851640"/>
                    </a:ext>
                  </a:extLst>
                </a:gridCol>
                <a:gridCol w="1237024">
                  <a:extLst>
                    <a:ext uri="{9D8B030D-6E8A-4147-A177-3AD203B41FA5}">
                      <a16:colId xmlns:a16="http://schemas.microsoft.com/office/drawing/2014/main" val="1952116535"/>
                    </a:ext>
                  </a:extLst>
                </a:gridCol>
                <a:gridCol w="1388938">
                  <a:extLst>
                    <a:ext uri="{9D8B030D-6E8A-4147-A177-3AD203B41FA5}">
                      <a16:colId xmlns:a16="http://schemas.microsoft.com/office/drawing/2014/main" val="3651162024"/>
                    </a:ext>
                  </a:extLst>
                </a:gridCol>
                <a:gridCol w="1388938">
                  <a:extLst>
                    <a:ext uri="{9D8B030D-6E8A-4147-A177-3AD203B41FA5}">
                      <a16:colId xmlns:a16="http://schemas.microsoft.com/office/drawing/2014/main" val="1236042293"/>
                    </a:ext>
                  </a:extLst>
                </a:gridCol>
                <a:gridCol w="1529875">
                  <a:extLst>
                    <a:ext uri="{9D8B030D-6E8A-4147-A177-3AD203B41FA5}">
                      <a16:colId xmlns:a16="http://schemas.microsoft.com/office/drawing/2014/main" val="1310402923"/>
                    </a:ext>
                  </a:extLst>
                </a:gridCol>
              </a:tblGrid>
              <a:tr h="213360">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Total HHA Contracted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Rate</a:t>
                      </a:r>
                      <a:r>
                        <a:rPr lang="en-US" sz="1400" baseline="0" dirty="0"/>
                        <a:t> Per Hour for HHA (paid to Agency)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Total</a:t>
                      </a:r>
                      <a:r>
                        <a:rPr lang="en-US" sz="1400" baseline="0" dirty="0"/>
                        <a:t> </a:t>
                      </a:r>
                      <a:r>
                        <a:rPr lang="en-US" sz="1400" dirty="0"/>
                        <a:t>PCA Contracted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Rate Per Hour for PCA </a:t>
                      </a:r>
                      <a:r>
                        <a:rPr lang="en-US" sz="1400" baseline="0" dirty="0"/>
                        <a:t>(paid to Agency)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1348"/>
                  </a:ext>
                </a:extLst>
              </a:tr>
              <a:tr h="274320">
                <a:tc>
                  <a:txBody>
                    <a:bodyPr/>
                    <a:lstStyle/>
                    <a:p>
                      <a:pPr algn="r"/>
                      <a:r>
                        <a:rPr lang="en-US" sz="1200" dirty="0">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44,196,628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89,202,955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6466189"/>
                  </a:ext>
                </a:extLst>
              </a:tr>
              <a:tr h="182880">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593809033"/>
                  </a:ext>
                </a:extLst>
              </a:tr>
              <a:tr h="274320">
                <a:tc>
                  <a:txBody>
                    <a:bodyPr/>
                    <a:lstStyle/>
                    <a:p>
                      <a:pPr algn="r"/>
                      <a:r>
                        <a:rPr lang="en-US" sz="1200" dirty="0">
                          <a:latin typeface="Arial" panose="020B0604020202020204" pitchFamily="34" charset="0"/>
                          <a:cs typeface="Arial" panose="020B0604020202020204" pitchFamily="34" charset="0"/>
                        </a:rPr>
                        <a:t>Average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23,509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$18.73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41,645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$19.32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528655"/>
                  </a:ext>
                </a:extLst>
              </a:tr>
              <a:tr h="274320">
                <a:tc>
                  <a:txBody>
                    <a:bodyPr/>
                    <a:lstStyle/>
                    <a:p>
                      <a:pPr algn="r"/>
                      <a:r>
                        <a:rPr lang="en-US" sz="1200" dirty="0">
                          <a:latin typeface="Arial" panose="020B0604020202020204" pitchFamily="34" charset="0"/>
                          <a:cs typeface="Arial" panose="020B0604020202020204" pitchFamily="34" charset="0"/>
                        </a:rPr>
                        <a:t>Median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1,386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$18.40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5,780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$18.99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2268660"/>
                  </a:ext>
                </a:extLst>
              </a:tr>
              <a:tr h="274320">
                <a:tc>
                  <a:txBody>
                    <a:bodyPr/>
                    <a:lstStyle/>
                    <a:p>
                      <a:pPr algn="r"/>
                      <a:r>
                        <a:rPr lang="en-US" sz="1200" dirty="0">
                          <a:latin typeface="Arial" panose="020B0604020202020204" pitchFamily="34" charset="0"/>
                          <a:cs typeface="Arial" panose="020B0604020202020204" pitchFamily="34" charset="0"/>
                        </a:rPr>
                        <a:t>Minimum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$9.25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$9.25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318073"/>
                  </a:ext>
                </a:extLst>
              </a:tr>
              <a:tr h="274320">
                <a:tc>
                  <a:txBody>
                    <a:bodyPr/>
                    <a:lstStyle/>
                    <a:p>
                      <a:pPr algn="r"/>
                      <a:r>
                        <a:rPr lang="en-US" sz="1200" dirty="0">
                          <a:latin typeface="Arial" panose="020B0604020202020204" pitchFamily="34" charset="0"/>
                          <a:cs typeface="Arial" panose="020B0604020202020204" pitchFamily="34" charset="0"/>
                        </a:rPr>
                        <a:t>Maximum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8,139,617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4,122,914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a:latin typeface="Arial" panose="020B0604020202020204" pitchFamily="34" charset="0"/>
                          <a:cs typeface="Arial" panose="020B0604020202020204" pitchFamily="34"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4413468"/>
                  </a:ext>
                </a:extLst>
              </a:tr>
            </a:tbl>
          </a:graphicData>
        </a:graphic>
      </p:graphicFrame>
    </p:spTree>
    <p:extLst>
      <p:ext uri="{BB962C8B-B14F-4D97-AF65-F5344CB8AC3E}">
        <p14:creationId xmlns:p14="http://schemas.microsoft.com/office/powerpoint/2010/main" val="21849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Goals</a:t>
            </a:r>
          </a:p>
        </p:txBody>
      </p:sp>
    </p:spTree>
    <p:extLst>
      <p:ext uri="{BB962C8B-B14F-4D97-AF65-F5344CB8AC3E}">
        <p14:creationId xmlns:p14="http://schemas.microsoft.com/office/powerpoint/2010/main" val="1123698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Data</a:t>
            </a:r>
          </a:p>
        </p:txBody>
      </p:sp>
    </p:spTree>
    <p:extLst>
      <p:ext uri="{BB962C8B-B14F-4D97-AF65-F5344CB8AC3E}">
        <p14:creationId xmlns:p14="http://schemas.microsoft.com/office/powerpoint/2010/main" val="1345459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Data</a:t>
            </a:r>
          </a:p>
          <a:p>
            <a:r>
              <a:rPr lang="en-US" sz="2000" b="1" dirty="0">
                <a:solidFill>
                  <a:srgbClr val="002D73"/>
                </a:solidFill>
                <a:latin typeface="Arial" panose="020B0604020202020204" pitchFamily="34" charset="0"/>
                <a:cs typeface="Arial" panose="020B0604020202020204" pitchFamily="34" charset="0"/>
              </a:rPr>
              <a:t>Issues with Data Quality</a:t>
            </a:r>
          </a:p>
        </p:txBody>
      </p:sp>
      <p:sp>
        <p:nvSpPr>
          <p:cNvPr id="12" name="TextBox 11"/>
          <p:cNvSpPr txBox="1"/>
          <p:nvPr/>
        </p:nvSpPr>
        <p:spPr>
          <a:xfrm>
            <a:off x="152400" y="1352550"/>
            <a:ext cx="8763000" cy="3108543"/>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Missing data – forms submitted without all data entered</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Internal Inconsistencies: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Hours of Service</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Unduplicated Patient Counts</a:t>
            </a:r>
          </a:p>
          <a:p>
            <a:pPr marL="8001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Reasonableness Failures: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Negative numbers in the wages column</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Zeros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Very large numbers</a:t>
            </a:r>
          </a:p>
          <a:p>
            <a:pPr marL="1257300" lvl="2"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Agencies reported large numbers for the number of W2s issued</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412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Data</a:t>
            </a:r>
          </a:p>
          <a:p>
            <a:r>
              <a:rPr lang="en-US" sz="2000" b="1" dirty="0">
                <a:solidFill>
                  <a:srgbClr val="002D73"/>
                </a:solidFill>
                <a:latin typeface="Arial" panose="020B0604020202020204" pitchFamily="34" charset="0"/>
                <a:cs typeface="Arial" panose="020B0604020202020204" pitchFamily="34" charset="0"/>
              </a:rPr>
              <a:t>Characteristics of the Survey</a:t>
            </a:r>
          </a:p>
        </p:txBody>
      </p:sp>
      <p:sp>
        <p:nvSpPr>
          <p:cNvPr id="12" name="TextBox 11"/>
          <p:cNvSpPr txBox="1"/>
          <p:nvPr/>
        </p:nvSpPr>
        <p:spPr>
          <a:xfrm>
            <a:off x="152400" y="1352550"/>
            <a:ext cx="8763000" cy="3116238"/>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HERDS Survey tool is not designed to collect this kind of information</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survey is cumbersome</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survey tool does not support tables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Weak Edits</a:t>
            </a:r>
          </a:p>
          <a:p>
            <a:pPr>
              <a:lnSpc>
                <a:spcPts val="800"/>
              </a:lnSpc>
            </a:pPr>
            <a:endParaRPr lang="en-US" sz="1600" dirty="0">
              <a:latin typeface="Arial" panose="020B0604020202020204" pitchFamily="34" charset="0"/>
              <a:cs typeface="Arial" panose="020B0604020202020204" pitchFamily="34" charset="0"/>
            </a:endParaRP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Data from multiple centers in an agency:</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Fiscal</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Payroll</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Clinical</a:t>
            </a:r>
          </a:p>
          <a:p>
            <a:pPr lvl="1">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Unaudited</a:t>
            </a:r>
          </a:p>
          <a:p>
            <a:pPr lvl="2">
              <a:lnSpc>
                <a:spcPts val="600"/>
              </a:lnSpc>
            </a:pPr>
            <a:endParaRPr lang="en-US" sz="16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827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Data</a:t>
            </a:r>
          </a:p>
          <a:p>
            <a:r>
              <a:rPr lang="en-US" sz="2000" b="1" dirty="0">
                <a:solidFill>
                  <a:srgbClr val="002D73"/>
                </a:solidFill>
                <a:latin typeface="Arial" panose="020B0604020202020204" pitchFamily="34" charset="0"/>
                <a:cs typeface="Arial" panose="020B0604020202020204" pitchFamily="34" charset="0"/>
              </a:rPr>
              <a:t>How is the Data Used? </a:t>
            </a:r>
          </a:p>
        </p:txBody>
      </p:sp>
      <p:sp>
        <p:nvSpPr>
          <p:cNvPr id="12" name="TextBox 11"/>
          <p:cNvSpPr txBox="1"/>
          <p:nvPr/>
        </p:nvSpPr>
        <p:spPr>
          <a:xfrm>
            <a:off x="152400" y="1352550"/>
            <a:ext cx="8763000" cy="2923877"/>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DOH staff use the data to:</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Formulate Policies</a:t>
            </a:r>
          </a:p>
          <a:p>
            <a:pPr lvl="1">
              <a:lnSpc>
                <a:spcPts val="600"/>
              </a:lnSpc>
            </a:pP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Identify potential worker shortages</a:t>
            </a:r>
          </a:p>
          <a:p>
            <a:pPr lvl="1">
              <a:lnSpc>
                <a:spcPts val="600"/>
              </a:lnSpc>
            </a:pP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Track trends:</a:t>
            </a:r>
          </a:p>
          <a:p>
            <a:pPr marL="1257300" lvl="2"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Patient Demographics – Age/Gender/Disability</a:t>
            </a:r>
          </a:p>
          <a:p>
            <a:pPr marL="1257300" lvl="2"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Utilization of Services</a:t>
            </a:r>
          </a:p>
          <a:p>
            <a:pPr marL="1257300" lvl="2"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Wages and Staffing (Contract Staff vs. Direct Staff)</a:t>
            </a:r>
          </a:p>
          <a:p>
            <a:pPr lvl="2">
              <a:lnSpc>
                <a:spcPts val="600"/>
              </a:lnSpc>
            </a:pP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Determine if agencies are serving all counties they are authorized to serve</a:t>
            </a:r>
          </a:p>
          <a:p>
            <a:pPr lvl="1">
              <a:lnSpc>
                <a:spcPts val="600"/>
              </a:lnSpc>
            </a:pP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Determine if agencies are providing all of the services they are authorized to provide</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788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Data</a:t>
            </a:r>
          </a:p>
          <a:p>
            <a:r>
              <a:rPr lang="en-US" sz="2000" b="1" dirty="0">
                <a:solidFill>
                  <a:srgbClr val="002D73"/>
                </a:solidFill>
                <a:latin typeface="Arial" panose="020B0604020202020204" pitchFamily="34" charset="0"/>
                <a:cs typeface="Arial" panose="020B0604020202020204" pitchFamily="34" charset="0"/>
              </a:rPr>
              <a:t>Issues to be Considered</a:t>
            </a:r>
          </a:p>
        </p:txBody>
      </p:sp>
      <p:sp>
        <p:nvSpPr>
          <p:cNvPr id="12" name="TextBox 11"/>
          <p:cNvSpPr txBox="1"/>
          <p:nvPr/>
        </p:nvSpPr>
        <p:spPr>
          <a:xfrm>
            <a:off x="344847" y="1428750"/>
            <a:ext cx="8763000" cy="2800767"/>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Is the right data being collected?</a:t>
            </a:r>
          </a:p>
          <a:p>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What data is needed?  </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What types of statistics would be helpful for</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State Staff?</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Associations?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Providers?</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Aides?</a:t>
            </a:r>
          </a:p>
          <a:p>
            <a:pPr lvl="1"/>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Does it all need to be captured in one place?</a:t>
            </a:r>
          </a:p>
        </p:txBody>
      </p:sp>
    </p:spTree>
    <p:extLst>
      <p:ext uri="{BB962C8B-B14F-4D97-AF65-F5344CB8AC3E}">
        <p14:creationId xmlns:p14="http://schemas.microsoft.com/office/powerpoint/2010/main" val="1748408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Discussion</a:t>
            </a:r>
          </a:p>
        </p:txBody>
      </p:sp>
    </p:spTree>
    <p:extLst>
      <p:ext uri="{BB962C8B-B14F-4D97-AF65-F5344CB8AC3E}">
        <p14:creationId xmlns:p14="http://schemas.microsoft.com/office/powerpoint/2010/main" val="111718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Goals</a:t>
            </a:r>
          </a:p>
          <a:p>
            <a:r>
              <a:rPr lang="en-US" sz="2000" b="1" dirty="0">
                <a:solidFill>
                  <a:srgbClr val="002D73"/>
                </a:solidFill>
                <a:latin typeface="Arial" panose="020B0604020202020204" pitchFamily="34" charset="0"/>
                <a:cs typeface="Arial" panose="020B0604020202020204" pitchFamily="34" charset="0"/>
              </a:rPr>
              <a:t>Goals for this Workgroup</a:t>
            </a:r>
          </a:p>
        </p:txBody>
      </p:sp>
      <p:sp>
        <p:nvSpPr>
          <p:cNvPr id="12" name="TextBox 11"/>
          <p:cNvSpPr txBox="1"/>
          <p:nvPr/>
        </p:nvSpPr>
        <p:spPr>
          <a:xfrm>
            <a:off x="152400" y="1352550"/>
            <a:ext cx="8763000" cy="1836400"/>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Increase the compliance rates for the LHCSA Statistical Report</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Capture data relevant to service delivery</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Ensure quality data is collected in a timely manner</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Ensure terminology in the report is used universally across the industry</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Streamline data reporting</a:t>
            </a:r>
          </a:p>
          <a:p>
            <a:pPr>
              <a:lnSpc>
                <a:spcPts val="800"/>
              </a:lnSpc>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21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2062103"/>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2015 LHCSA Statistical Report</a:t>
            </a: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92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Dear Administrator Letter</a:t>
            </a:r>
          </a:p>
        </p:txBody>
      </p:sp>
      <p:sp>
        <p:nvSpPr>
          <p:cNvPr id="12" name="TextBox 11"/>
          <p:cNvSpPr txBox="1"/>
          <p:nvPr/>
        </p:nvSpPr>
        <p:spPr>
          <a:xfrm>
            <a:off x="76200" y="1123950"/>
            <a:ext cx="8763000" cy="3129062"/>
          </a:xfrm>
          <a:prstGeom prst="rect">
            <a:avLst/>
          </a:prstGeom>
          <a:noFill/>
          <a:ln>
            <a:noFill/>
          </a:ln>
        </p:spPr>
        <p:txBody>
          <a:bodyPr wrap="square" rtlCol="0">
            <a:spAutoFit/>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Dear Administrator Letter 16-06 was issued on August 16, 2016</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Informed LHCSAs of the requirement to submit a statistical report annually</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Informed LHCSAs that non-compliance would result in: </a:t>
            </a:r>
          </a:p>
          <a:p>
            <a:pPr>
              <a:lnSpc>
                <a:spcPts val="400"/>
              </a:lnSpc>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Enforcement</a:t>
            </a:r>
          </a:p>
          <a:p>
            <a:pPr lvl="1">
              <a:lnSpc>
                <a:spcPts val="600"/>
              </a:lnSpc>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DOH inability to make an affirmative statement to the LHCSA operator’s </a:t>
            </a:r>
          </a:p>
          <a:p>
            <a:pPr lvl="1"/>
            <a:r>
              <a:rPr lang="en-US" sz="1600" dirty="0">
                <a:latin typeface="Arial" panose="020B0604020202020204" pitchFamily="34" charset="0"/>
                <a:cs typeface="Arial" panose="020B0604020202020204" pitchFamily="34" charset="0"/>
              </a:rPr>
              <a:t>	character and competence</a:t>
            </a:r>
          </a:p>
          <a:p>
            <a:pPr lvl="1">
              <a:lnSpc>
                <a:spcPts val="600"/>
              </a:lnSpc>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Licensure applications not being processed </a:t>
            </a:r>
          </a:p>
          <a:p>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13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Survey Information</a:t>
            </a:r>
          </a:p>
        </p:txBody>
      </p:sp>
      <p:sp>
        <p:nvSpPr>
          <p:cNvPr id="12" name="TextBox 11"/>
          <p:cNvSpPr txBox="1"/>
          <p:nvPr/>
        </p:nvSpPr>
        <p:spPr>
          <a:xfrm>
            <a:off x="76200" y="1276350"/>
            <a:ext cx="8763000" cy="3852337"/>
          </a:xfrm>
          <a:prstGeom prst="rect">
            <a:avLst/>
          </a:prstGeom>
          <a:noFill/>
          <a:ln>
            <a:noFill/>
          </a:ln>
        </p:spPr>
        <p:txBody>
          <a:bodyPr wrap="square" rtlCol="0">
            <a:spAutoFit/>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2015 Statistical Report was issued to 1,347 LHCSAs on the Health Commerce System (HCS)</a:t>
            </a:r>
          </a:p>
          <a:p>
            <a:pPr>
              <a:lnSpc>
                <a:spcPts val="9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survey was opened on August 22, 2016 </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deadline to submit the survey was October 15, 2016</a:t>
            </a:r>
          </a:p>
          <a:p>
            <a:pPr>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Alert emails were sent several times during the this time period to remind agencies to submit the statistical report.  Alert emails included:</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Dear Administrator Letter 16-06</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Instructions on finding the survey</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FAQ document</a:t>
            </a:r>
          </a:p>
          <a:p>
            <a:pPr lvl="1">
              <a:lnSpc>
                <a:spcPts val="8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Program staff were available by phone and through email to respond to questions</a:t>
            </a:r>
          </a:p>
          <a:p>
            <a:pPr>
              <a:lnSpc>
                <a:spcPts val="900"/>
              </a:lnSpc>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960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Non-Compliance </a:t>
            </a:r>
          </a:p>
        </p:txBody>
      </p:sp>
      <p:sp>
        <p:nvSpPr>
          <p:cNvPr id="12" name="TextBox 11"/>
          <p:cNvSpPr txBox="1"/>
          <p:nvPr/>
        </p:nvSpPr>
        <p:spPr>
          <a:xfrm>
            <a:off x="172980" y="1276350"/>
            <a:ext cx="8763000" cy="2677656"/>
          </a:xfrm>
          <a:prstGeom prst="rect">
            <a:avLst/>
          </a:prstGeom>
          <a:noFill/>
          <a:ln>
            <a:noFill/>
          </a:ln>
        </p:spPr>
        <p:txBody>
          <a:bodyPr wrap="square" rtlCol="0">
            <a:spAutoFit/>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2015 Statistical Report was issued to 1,347 LHCSAs:</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614 LHCSA did not submit </a:t>
            </a:r>
            <a:r>
              <a:rPr lang="en-US" sz="1600" b="1" dirty="0">
                <a:latin typeface="Arial" panose="020B0604020202020204" pitchFamily="34" charset="0"/>
                <a:cs typeface="Arial" panose="020B0604020202020204" pitchFamily="34" charset="0"/>
              </a:rPr>
              <a:t>ALL</a:t>
            </a:r>
            <a:r>
              <a:rPr lang="en-US" sz="1600" dirty="0">
                <a:latin typeface="Arial" panose="020B0604020202020204" pitchFamily="34" charset="0"/>
                <a:cs typeface="Arial" panose="020B0604020202020204" pitchFamily="34" charset="0"/>
              </a:rPr>
              <a:t> of the forms</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Enforcements have been initiated against the 350 LHCSAs that:</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Did not submit </a:t>
            </a:r>
            <a:r>
              <a:rPr lang="en-US" sz="1600" b="1" dirty="0">
                <a:latin typeface="Arial" panose="020B0604020202020204" pitchFamily="34" charset="0"/>
                <a:cs typeface="Arial" panose="020B0604020202020204" pitchFamily="34" charset="0"/>
              </a:rPr>
              <a:t>ANY</a:t>
            </a:r>
            <a:r>
              <a:rPr lang="en-US" sz="1600" dirty="0">
                <a:latin typeface="Arial" panose="020B0604020202020204" pitchFamily="34" charset="0"/>
                <a:cs typeface="Arial" panose="020B0604020202020204" pitchFamily="34" charset="0"/>
              </a:rPr>
              <a:t> of the forms; or</a:t>
            </a:r>
          </a:p>
          <a:p>
            <a:pPr marL="742950" lvl="1"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ONLY</a:t>
            </a:r>
            <a:r>
              <a:rPr lang="en-US" sz="1600" dirty="0">
                <a:latin typeface="Arial" panose="020B0604020202020204" pitchFamily="34" charset="0"/>
                <a:cs typeface="Arial" panose="020B0604020202020204" pitchFamily="34" charset="0"/>
              </a:rPr>
              <a:t> submitted form LSR1- Agency form - collecting contact information  </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93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Summary of Submissions by Form</a:t>
            </a:r>
          </a:p>
        </p:txBody>
      </p:sp>
      <p:graphicFrame>
        <p:nvGraphicFramePr>
          <p:cNvPr id="3" name="Table 2"/>
          <p:cNvGraphicFramePr>
            <a:graphicFrameLocks noGrp="1"/>
          </p:cNvGraphicFramePr>
          <p:nvPr>
            <p:extLst>
              <p:ext uri="{D42A27DB-BD31-4B8C-83A1-F6EECF244321}">
                <p14:modId xmlns:p14="http://schemas.microsoft.com/office/powerpoint/2010/main" val="1816091494"/>
              </p:ext>
            </p:extLst>
          </p:nvPr>
        </p:nvGraphicFramePr>
        <p:xfrm>
          <a:off x="304800" y="1428750"/>
          <a:ext cx="8458201" cy="3492754"/>
        </p:xfrm>
        <a:graphic>
          <a:graphicData uri="http://schemas.openxmlformats.org/drawingml/2006/table">
            <a:tbl>
              <a:tblPr firstRow="1" bandRow="1">
                <a:tableStyleId>{5C22544A-7EE6-4342-B048-85BDC9FD1C3A}</a:tableStyleId>
              </a:tblPr>
              <a:tblGrid>
                <a:gridCol w="2460984">
                  <a:extLst>
                    <a:ext uri="{9D8B030D-6E8A-4147-A177-3AD203B41FA5}">
                      <a16:colId xmlns:a16="http://schemas.microsoft.com/office/drawing/2014/main" val="257120427"/>
                    </a:ext>
                  </a:extLst>
                </a:gridCol>
                <a:gridCol w="983327">
                  <a:extLst>
                    <a:ext uri="{9D8B030D-6E8A-4147-A177-3AD203B41FA5}">
                      <a16:colId xmlns:a16="http://schemas.microsoft.com/office/drawing/2014/main" val="593359426"/>
                    </a:ext>
                  </a:extLst>
                </a:gridCol>
                <a:gridCol w="1002778">
                  <a:extLst>
                    <a:ext uri="{9D8B030D-6E8A-4147-A177-3AD203B41FA5}">
                      <a16:colId xmlns:a16="http://schemas.microsoft.com/office/drawing/2014/main" val="3214105121"/>
                    </a:ext>
                  </a:extLst>
                </a:gridCol>
                <a:gridCol w="1002778">
                  <a:extLst>
                    <a:ext uri="{9D8B030D-6E8A-4147-A177-3AD203B41FA5}">
                      <a16:colId xmlns:a16="http://schemas.microsoft.com/office/drawing/2014/main" val="1948947750"/>
                    </a:ext>
                  </a:extLst>
                </a:gridCol>
                <a:gridCol w="1002778">
                  <a:extLst>
                    <a:ext uri="{9D8B030D-6E8A-4147-A177-3AD203B41FA5}">
                      <a16:colId xmlns:a16="http://schemas.microsoft.com/office/drawing/2014/main" val="366190350"/>
                    </a:ext>
                  </a:extLst>
                </a:gridCol>
                <a:gridCol w="1002778">
                  <a:extLst>
                    <a:ext uri="{9D8B030D-6E8A-4147-A177-3AD203B41FA5}">
                      <a16:colId xmlns:a16="http://schemas.microsoft.com/office/drawing/2014/main" val="17549828"/>
                    </a:ext>
                  </a:extLst>
                </a:gridCol>
                <a:gridCol w="1002778">
                  <a:extLst>
                    <a:ext uri="{9D8B030D-6E8A-4147-A177-3AD203B41FA5}">
                      <a16:colId xmlns:a16="http://schemas.microsoft.com/office/drawing/2014/main" val="437796950"/>
                    </a:ext>
                  </a:extLst>
                </a:gridCol>
              </a:tblGrid>
              <a:tr h="370840">
                <a:tc>
                  <a:txBody>
                    <a:bodyPr/>
                    <a:lstStyle/>
                    <a:p>
                      <a:pPr algn="ctr">
                        <a:lnSpc>
                          <a:spcPts val="1100"/>
                        </a:lnSpc>
                      </a:pP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100"/>
                        </a:lnSpc>
                      </a:pPr>
                      <a:r>
                        <a:rPr lang="en-US" sz="1200" dirty="0">
                          <a:solidFill>
                            <a:schemeClr val="tx1"/>
                          </a:solidFill>
                        </a:rPr>
                        <a:t>Statewide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en-US" sz="1200" dirty="0"/>
                    </a:p>
                  </a:txBody>
                  <a:tcPr anchor="b"/>
                </a:tc>
                <a:tc gridSpan="2">
                  <a:txBody>
                    <a:bodyPr/>
                    <a:lstStyle/>
                    <a:p>
                      <a:pPr algn="ctr">
                        <a:lnSpc>
                          <a:spcPts val="1100"/>
                        </a:lnSpc>
                      </a:pPr>
                      <a:r>
                        <a:rPr lang="en-US" sz="1200" dirty="0">
                          <a:solidFill>
                            <a:schemeClr val="tx1"/>
                          </a:solidFill>
                        </a:rPr>
                        <a:t>Upstate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pPr algn="ctr"/>
                      <a:endParaRPr lang="en-US" sz="1200" dirty="0"/>
                    </a:p>
                  </a:txBody>
                  <a:tcPr anchor="b"/>
                </a:tc>
                <a:tc gridSpan="2">
                  <a:txBody>
                    <a:bodyPr/>
                    <a:lstStyle/>
                    <a:p>
                      <a:pPr algn="ctr">
                        <a:lnSpc>
                          <a:spcPts val="1100"/>
                        </a:lnSpc>
                      </a:pPr>
                      <a:r>
                        <a:rPr lang="en-US" sz="1200" dirty="0">
                          <a:solidFill>
                            <a:schemeClr val="tx1"/>
                          </a:solidFill>
                        </a:rPr>
                        <a:t>Downstate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endParaRPr lang="en-US" sz="1200" dirty="0"/>
                    </a:p>
                  </a:txBody>
                  <a:tcPr anchor="b"/>
                </a:tc>
                <a:extLst>
                  <a:ext uri="{0D108BD9-81ED-4DB2-BD59-A6C34878D82A}">
                    <a16:rowId xmlns:a16="http://schemas.microsoft.com/office/drawing/2014/main" val="1646798860"/>
                  </a:ext>
                </a:extLst>
              </a:tr>
              <a:tr h="320040">
                <a:tc>
                  <a:txBody>
                    <a:bodyPr/>
                    <a:lstStyle/>
                    <a:p>
                      <a:pPr algn="ctr">
                        <a:lnSpc>
                          <a:spcPts val="1100"/>
                        </a:lnSpc>
                      </a:pPr>
                      <a:r>
                        <a:rPr lang="en-US" sz="1200" dirty="0"/>
                        <a:t>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00"/>
                        </a:lnSpc>
                      </a:pPr>
                      <a:r>
                        <a:rPr lang="en-US" sz="1200" dirty="0"/>
                        <a:t># </a:t>
                      </a:r>
                    </a:p>
                    <a:p>
                      <a:pPr algn="ctr">
                        <a:lnSpc>
                          <a:spcPts val="1100"/>
                        </a:lnSpc>
                      </a:pPr>
                      <a:r>
                        <a:rPr lang="en-US" sz="1200" dirty="0"/>
                        <a:t>Submitted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ts val="1100"/>
                        </a:lnSpc>
                      </a:pPr>
                      <a:r>
                        <a:rPr lang="en-US" sz="1200" dirty="0"/>
                        <a:t>%</a:t>
                      </a:r>
                    </a:p>
                    <a:p>
                      <a:pPr algn="ctr">
                        <a:lnSpc>
                          <a:spcPts val="1100"/>
                        </a:lnSpc>
                      </a:pPr>
                      <a:r>
                        <a:rPr lang="en-US" sz="1200" dirty="0"/>
                        <a:t> of 1,347</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ts val="1100"/>
                        </a:lnSpc>
                      </a:pPr>
                      <a:r>
                        <a:rPr lang="en-US" sz="1200" dirty="0"/>
                        <a:t># </a:t>
                      </a:r>
                    </a:p>
                    <a:p>
                      <a:pPr algn="ctr">
                        <a:lnSpc>
                          <a:spcPts val="1100"/>
                        </a:lnSpc>
                      </a:pPr>
                      <a:r>
                        <a:rPr lang="en-US" sz="1200" dirty="0"/>
                        <a:t>Submitted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ts val="1100"/>
                        </a:lnSpc>
                      </a:pPr>
                      <a:r>
                        <a:rPr lang="en-US" sz="1200" dirty="0"/>
                        <a:t>%  </a:t>
                      </a:r>
                    </a:p>
                    <a:p>
                      <a:pPr algn="ctr">
                        <a:lnSpc>
                          <a:spcPts val="1100"/>
                        </a:lnSpc>
                      </a:pPr>
                      <a:r>
                        <a:rPr lang="en-US" sz="1200" dirty="0"/>
                        <a:t>of</a:t>
                      </a:r>
                      <a:r>
                        <a:rPr lang="en-US" sz="1200" baseline="0" dirty="0"/>
                        <a:t> 373</a:t>
                      </a:r>
                      <a:endParaRPr lang="en-US" sz="12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ts val="1100"/>
                        </a:lnSpc>
                      </a:pPr>
                      <a:r>
                        <a:rPr lang="en-US" sz="1200" dirty="0"/>
                        <a:t># </a:t>
                      </a:r>
                    </a:p>
                    <a:p>
                      <a:pPr algn="ctr">
                        <a:lnSpc>
                          <a:spcPts val="1100"/>
                        </a:lnSpc>
                      </a:pPr>
                      <a:r>
                        <a:rPr lang="en-US" sz="1200" dirty="0"/>
                        <a:t>Submitted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100"/>
                        </a:lnSpc>
                      </a:pPr>
                      <a:r>
                        <a:rPr lang="en-US" sz="1200" dirty="0"/>
                        <a:t>%</a:t>
                      </a:r>
                    </a:p>
                    <a:p>
                      <a:pPr algn="ctr">
                        <a:lnSpc>
                          <a:spcPts val="1100"/>
                        </a:lnSpc>
                      </a:pPr>
                      <a:r>
                        <a:rPr lang="en-US" sz="1200" dirty="0"/>
                        <a:t>of 974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36839215"/>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All Forms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491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04916554"/>
                  </a:ext>
                </a:extLst>
              </a:tr>
              <a:tr h="0">
                <a:tc>
                  <a:txBody>
                    <a:bodyPr/>
                    <a:lstStyle/>
                    <a:p>
                      <a:pPr>
                        <a:lnSpc>
                          <a:spcPts val="1100"/>
                        </a:lnSpc>
                      </a:pPr>
                      <a:endParaRPr lang="en-US" sz="1200" dirty="0">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b">
                        <a:lnSpc>
                          <a:spcPts val="1100"/>
                        </a:lnSpc>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24892210"/>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LSR1 – Agency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900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281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616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14034071"/>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LSR2 – Patient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857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266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60.6%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501310839"/>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LSR3 – Contract Revenue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842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576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50056520"/>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LSR4 – Direct Revenue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828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568798974"/>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LSR5 – Cost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817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57.2%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5534306"/>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LSR6 – Staff and Wages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58.9%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68.4%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209457059"/>
                  </a:ext>
                </a:extLst>
              </a:tr>
              <a:tr h="320040">
                <a:tc>
                  <a:txBody>
                    <a:bodyPr/>
                    <a:lstStyle/>
                    <a:p>
                      <a:pPr>
                        <a:lnSpc>
                          <a:spcPts val="1100"/>
                        </a:lnSpc>
                      </a:pPr>
                      <a:r>
                        <a:rPr lang="en-US" sz="1200" dirty="0">
                          <a:latin typeface="Arial" panose="020B0604020202020204" pitchFamily="34" charset="0"/>
                          <a:cs typeface="Arial" panose="020B0604020202020204" pitchFamily="34" charset="0"/>
                        </a:rPr>
                        <a:t>LSR7 –</a:t>
                      </a:r>
                      <a:r>
                        <a:rPr lang="en-US" sz="1200" baseline="0" dirty="0">
                          <a:latin typeface="Arial" panose="020B0604020202020204" pitchFamily="34" charset="0"/>
                          <a:cs typeface="Arial" panose="020B0604020202020204" pitchFamily="34" charset="0"/>
                        </a:rPr>
                        <a:t> Services by County Form</a:t>
                      </a:r>
                      <a:endParaRPr lang="en-US" sz="1200" dirty="0">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800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68.4%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76981552"/>
                  </a:ext>
                </a:extLst>
              </a:tr>
              <a:tr h="274320">
                <a:tc>
                  <a:txBody>
                    <a:bodyPr/>
                    <a:lstStyle/>
                    <a:p>
                      <a:pPr>
                        <a:lnSpc>
                          <a:spcPts val="1100"/>
                        </a:lnSpc>
                      </a:pPr>
                      <a:r>
                        <a:rPr lang="en-US" sz="1200" dirty="0">
                          <a:latin typeface="Arial" panose="020B0604020202020204" pitchFamily="34" charset="0"/>
                          <a:cs typeface="Arial" panose="020B0604020202020204" pitchFamily="34" charset="0"/>
                        </a:rPr>
                        <a:t>LSR8 – Contract Form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795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256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68.6%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lnSpc>
                          <a:spcPts val="1100"/>
                        </a:lnSpc>
                      </a:pPr>
                      <a:r>
                        <a:rPr lang="en-US" sz="1200" b="0" i="0" u="none" strike="noStrike" dirty="0">
                          <a:solidFill>
                            <a:srgbClr val="000000"/>
                          </a:solidFill>
                          <a:effectLst/>
                          <a:latin typeface="Arial" panose="020B0604020202020204" pitchFamily="34" charset="0"/>
                          <a:cs typeface="Arial" panose="020B0604020202020204" pitchFamily="34" charset="0"/>
                        </a:rPr>
                        <a:t>55.3%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770101529"/>
                  </a:ext>
                </a:extLst>
              </a:tr>
            </a:tbl>
          </a:graphicData>
        </a:graphic>
      </p:graphicFrame>
    </p:spTree>
    <p:extLst>
      <p:ext uri="{BB962C8B-B14F-4D97-AF65-F5344CB8AC3E}">
        <p14:creationId xmlns:p14="http://schemas.microsoft.com/office/powerpoint/2010/main" val="414156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69441"/>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2015 LHCSA Statistical Report</a:t>
            </a:r>
          </a:p>
          <a:p>
            <a:r>
              <a:rPr lang="en-US" sz="2000" b="1" dirty="0">
                <a:solidFill>
                  <a:srgbClr val="002D73"/>
                </a:solidFill>
                <a:latin typeface="Arial" panose="020B0604020202020204" pitchFamily="34" charset="0"/>
                <a:cs typeface="Arial" panose="020B0604020202020204" pitchFamily="34" charset="0"/>
              </a:rPr>
              <a:t>Frequently Asked Questions</a:t>
            </a:r>
          </a:p>
        </p:txBody>
      </p:sp>
      <p:sp>
        <p:nvSpPr>
          <p:cNvPr id="12" name="TextBox 11"/>
          <p:cNvSpPr txBox="1"/>
          <p:nvPr/>
        </p:nvSpPr>
        <p:spPr>
          <a:xfrm>
            <a:off x="152400" y="1428750"/>
            <a:ext cx="8763000" cy="3046988"/>
          </a:xfrm>
          <a:prstGeom prst="rect">
            <a:avLst/>
          </a:prstGeom>
          <a:noFill/>
          <a:ln>
            <a:noFill/>
          </a:ln>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Where can I find the survey forms?</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Why can’t I submit the survey forms?</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Our agency has multiple sites, do we need to submit separate surveys for each? </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On LSR 2 - What is the difference between case, patient, and unduplicated patient count?</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On LSR5 – What is the difference between Direct and Indirect costs? </a:t>
            </a:r>
          </a:p>
          <a:p>
            <a:pPr>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What is included in Fringe Benefits?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On LSR 6 - What is meant by statutory fringe benefits vs non-statutory fringe benefits?</a:t>
            </a:r>
          </a:p>
          <a:p>
            <a:pPr lvl="1">
              <a:lnSpc>
                <a:spcPts val="800"/>
              </a:lnSpc>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What is meant by </a:t>
            </a:r>
            <a:r>
              <a:rPr lang="en-US" sz="1600" dirty="0" err="1">
                <a:latin typeface="Arial" panose="020B0604020202020204" pitchFamily="34" charset="0"/>
                <a:cs typeface="Arial" panose="020B0604020202020204" pitchFamily="34" charset="0"/>
              </a:rPr>
              <a:t>Wellcare</a:t>
            </a:r>
            <a:r>
              <a:rPr lang="en-US" sz="1600" dirty="0">
                <a:latin typeface="Arial" panose="020B0604020202020204" pitchFamily="34" charset="0"/>
                <a:cs typeface="Arial" panose="020B0604020202020204" pitchFamily="34" charset="0"/>
              </a:rPr>
              <a:t> Services vs Disease and Disability Services?</a:t>
            </a:r>
          </a:p>
          <a:p>
            <a:pPr marL="342900" indent="-342900">
              <a:buFont typeface="Arial" panose="020B0604020202020204" pitchFamily="34" charset="0"/>
              <a:buChar char="•"/>
            </a:pPr>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050339"/>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NYSOO_DOH_Powerpoint</Template>
  <TotalTime>2926</TotalTime>
  <Words>2045</Words>
  <Application>Microsoft Office PowerPoint</Application>
  <PresentationFormat>On-screen Show (16:9)</PresentationFormat>
  <Paragraphs>517</Paragraphs>
  <Slides>25</Slides>
  <Notes>25</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25</vt:i4>
      </vt:variant>
    </vt:vector>
  </HeadingPairs>
  <TitlesOfParts>
    <vt:vector size="31" baseType="lpstr">
      <vt:lpstr>Arial</vt:lpstr>
      <vt:lpstr>Calibri</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Simonds, Nancy B (HEALTH)</dc:creator>
  <cp:lastModifiedBy>Cheryl Udell</cp:lastModifiedBy>
  <cp:revision>138</cp:revision>
  <cp:lastPrinted>2017-05-01T13:51:45Z</cp:lastPrinted>
  <dcterms:created xsi:type="dcterms:W3CDTF">2017-04-05T15:29:42Z</dcterms:created>
  <dcterms:modified xsi:type="dcterms:W3CDTF">2017-05-08T16:01:18Z</dcterms:modified>
</cp:coreProperties>
</file>