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28"/>
  </p:notesMasterIdLst>
  <p:sldIdLst>
    <p:sldId id="256" r:id="rId8"/>
    <p:sldId id="258" r:id="rId9"/>
    <p:sldId id="382" r:id="rId10"/>
    <p:sldId id="387" r:id="rId11"/>
    <p:sldId id="388" r:id="rId12"/>
    <p:sldId id="386" r:id="rId13"/>
    <p:sldId id="391" r:id="rId14"/>
    <p:sldId id="392" r:id="rId15"/>
    <p:sldId id="399" r:id="rId16"/>
    <p:sldId id="405" r:id="rId17"/>
    <p:sldId id="404" r:id="rId18"/>
    <p:sldId id="398" r:id="rId19"/>
    <p:sldId id="407" r:id="rId20"/>
    <p:sldId id="408" r:id="rId21"/>
    <p:sldId id="400" r:id="rId22"/>
    <p:sldId id="401" r:id="rId23"/>
    <p:sldId id="402" r:id="rId24"/>
    <p:sldId id="406" r:id="rId25"/>
    <p:sldId id="409" r:id="rId26"/>
    <p:sldId id="403" r:id="rId27"/>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tt, Tiffany (HEALTH)" initials="MT(" lastIdx="22" clrIdx="0">
    <p:extLst>
      <p:ext uri="{19B8F6BF-5375-455C-9EA6-DF929625EA0E}">
        <p15:presenceInfo xmlns:p15="http://schemas.microsoft.com/office/powerpoint/2012/main" userId="S::tiffany.mott@health.ny.gov::20616097-bbc8-4d86-8cb0-ed55f5c4e3d2" providerId="AD"/>
      </p:ext>
    </p:extLst>
  </p:cmAuthor>
  <p:cmAuthor id="2" name="Pergolino, Kristen M (HEALTH)" initials="PKM(" lastIdx="5" clrIdx="1">
    <p:extLst>
      <p:ext uri="{19B8F6BF-5375-455C-9EA6-DF929625EA0E}">
        <p15:presenceInfo xmlns:p15="http://schemas.microsoft.com/office/powerpoint/2012/main" userId="S::kristen.pergolino@health.ny.gov::cc601a73-738b-48f8-8471-7c058abd73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553278"/>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1" autoAdjust="0"/>
    <p:restoredTop sz="73913" autoAdjust="0"/>
  </p:normalViewPr>
  <p:slideViewPr>
    <p:cSldViewPr>
      <p:cViewPr varScale="1">
        <p:scale>
          <a:sx n="111" d="100"/>
          <a:sy n="111" d="100"/>
        </p:scale>
        <p:origin x="1392"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4" y="0"/>
            <a:ext cx="3077739" cy="469424"/>
          </a:xfrm>
          <a:prstGeom prst="rect">
            <a:avLst/>
          </a:prstGeom>
        </p:spPr>
        <p:txBody>
          <a:bodyPr vert="horz" lIns="94221" tIns="47111" rIns="94221" bIns="47111" rtlCol="0"/>
          <a:lstStyle>
            <a:lvl1pPr algn="r">
              <a:defRPr sz="1200"/>
            </a:lvl1pPr>
          </a:lstStyle>
          <a:p>
            <a:fld id="{CF2C164A-7038-42D0-953C-2EB4816D4C81}" type="datetimeFigureOut">
              <a:rPr lang="en-US" smtClean="0"/>
              <a:t>05/05/2023</a:t>
            </a:fld>
            <a:endParaRPr lang="en-US"/>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21" tIns="47111" rIns="94221" bIns="47111" rtlCol="0" anchor="ctr"/>
          <a:lstStyle/>
          <a:p>
            <a:endParaRPr lang="en-US"/>
          </a:p>
        </p:txBody>
      </p:sp>
      <p:sp>
        <p:nvSpPr>
          <p:cNvPr id="6" name="Footer Placeholder 5"/>
          <p:cNvSpPr>
            <a:spLocks noGrp="1"/>
          </p:cNvSpPr>
          <p:nvPr>
            <p:ph type="ftr" sz="quarter" idx="4"/>
          </p:nvPr>
        </p:nvSpPr>
        <p:spPr>
          <a:xfrm>
            <a:off x="1"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21" tIns="47111" rIns="94221" bIns="47111"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Welcome. My name is ……………………….and I am (title, </a:t>
            </a:r>
            <a:r>
              <a:rPr lang="en-US" dirty="0" err="1"/>
              <a:t>etc</a:t>
            </a:r>
            <a:r>
              <a:rPr lang="en-US" dirty="0"/>
              <a:t>, DOH)</a:t>
            </a:r>
          </a:p>
          <a:p>
            <a:endParaRPr lang="en-US" dirty="0"/>
          </a:p>
          <a:p>
            <a:r>
              <a:rPr lang="en-US" dirty="0"/>
              <a:t>Today’s presentation is designed to provide an overview of the Adult Care Facility Enhancing the Quality of Adult Living Program known as EQUAL. </a:t>
            </a:r>
          </a:p>
          <a:p>
            <a:r>
              <a:rPr lang="en-US" dirty="0"/>
              <a:t>We will provide information regarding </a:t>
            </a:r>
          </a:p>
          <a:p>
            <a:pPr marL="228600" indent="-228600">
              <a:buAutoNum type="arabicPeriod"/>
            </a:pPr>
            <a:r>
              <a:rPr lang="en-US" dirty="0"/>
              <a:t>the intent of equal, including the types of funding available and approvable expenses</a:t>
            </a:r>
          </a:p>
          <a:p>
            <a:pPr marL="228600" indent="-228600">
              <a:buAutoNum type="arabicPeriod"/>
            </a:pPr>
            <a:r>
              <a:rPr lang="en-US" dirty="0"/>
              <a:t>The funding methodology and distribution; and</a:t>
            </a:r>
          </a:p>
          <a:p>
            <a:pPr marL="228600" indent="-228600">
              <a:buAutoNum type="arabicPeriod"/>
            </a:pPr>
            <a:r>
              <a:rPr lang="en-US" dirty="0"/>
              <a:t>The application process.</a:t>
            </a:r>
          </a:p>
          <a:p>
            <a:pPr marL="0" indent="0">
              <a:buNone/>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1509337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During the Eligibility Review  we will assess:</a:t>
            </a:r>
          </a:p>
          <a:p>
            <a:endParaRPr lang="en-US" dirty="0"/>
          </a:p>
          <a:p>
            <a:pPr marL="228600" indent="-228600">
              <a:buAutoNum type="arabicPeriod"/>
            </a:pPr>
            <a:r>
              <a:rPr lang="en-US" dirty="0"/>
              <a:t>Whether the application is complete</a:t>
            </a:r>
          </a:p>
          <a:p>
            <a:pPr marL="228600" indent="-228600">
              <a:buAutoNum type="arabicPeriod"/>
            </a:pPr>
            <a:r>
              <a:rPr lang="en-US" dirty="0"/>
              <a:t>If the facility is on the Do Not Refer List;</a:t>
            </a:r>
          </a:p>
          <a:p>
            <a:pPr marL="228600" indent="-228600">
              <a:buAutoNum type="arabicPeriod"/>
            </a:pPr>
            <a:r>
              <a:rPr lang="en-US" dirty="0"/>
              <a:t>If the Facility is on the Office of the Medicaid Inspector General’s Exclusion List;</a:t>
            </a:r>
          </a:p>
          <a:p>
            <a:pPr marL="228600" indent="-228600">
              <a:buAutoNum type="arabicPeriod"/>
            </a:pPr>
            <a:r>
              <a:rPr lang="en-US" dirty="0"/>
              <a:t>Whether there are any open EPOCS related to past EQUAL grants</a:t>
            </a:r>
          </a:p>
          <a:p>
            <a:pPr marL="228600" indent="-228600">
              <a:buAutoNum type="arabicPeriod"/>
            </a:pPr>
            <a:r>
              <a:rPr lang="en-US" dirty="0"/>
              <a:t>If the facility indicated an intent to close</a:t>
            </a:r>
          </a:p>
          <a:p>
            <a:pPr marL="228600" indent="-228600">
              <a:buAutoNum type="arabicPeriod"/>
            </a:pPr>
            <a:r>
              <a:rPr lang="en-US" dirty="0"/>
              <a:t>The SSI/SSP/SN or Medicaid (ALP) resident census.</a:t>
            </a:r>
          </a:p>
          <a:p>
            <a:pPr marL="0" indent="0">
              <a:buNone/>
            </a:pPr>
            <a:endParaRPr lang="en-US" dirty="0"/>
          </a:p>
          <a:p>
            <a:pPr marL="0" indent="0">
              <a:buNone/>
            </a:pPr>
            <a:r>
              <a:rPr lang="en-US" dirty="0"/>
              <a:t>If the application meets any of the criteria outlined in items 1 – 5 above or does not have eligible residents as demonstrated by the SSI/SSP/SN or Medicaid (ALP) resident census, the facility will be deemed ineligible for funding.</a:t>
            </a:r>
          </a:p>
          <a:p>
            <a:pPr marL="0" indent="0">
              <a:buNone/>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111298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The Application and Completion Phase of EQUAL includes:</a:t>
            </a:r>
          </a:p>
          <a:p>
            <a:pPr marL="228600" indent="-228600">
              <a:buAutoNum type="arabicPeriod"/>
            </a:pPr>
            <a:r>
              <a:rPr lang="en-US" dirty="0"/>
              <a:t>Opening the Application on HCS</a:t>
            </a:r>
          </a:p>
          <a:p>
            <a:pPr marL="228600" indent="-228600">
              <a:buAutoNum type="arabicPeriod"/>
            </a:pPr>
            <a:r>
              <a:rPr lang="en-US" dirty="0"/>
              <a:t>A Question and Answers period:  This allows facilities to submit questions, in writing, to equal@health.ny.gov.  All questions will be reviewed, and an FAQ released. </a:t>
            </a:r>
          </a:p>
          <a:p>
            <a:pPr marL="228600" indent="-228600">
              <a:buAutoNum type="arabicPeriod"/>
            </a:pPr>
            <a:r>
              <a:rPr lang="en-US" dirty="0"/>
              <a:t>Application Closes – Applications are Due.</a:t>
            </a:r>
          </a:p>
          <a:p>
            <a:pPr marL="228600" indent="-228600">
              <a:buAutoNum type="arabicPeriod"/>
            </a:pPr>
            <a:endParaRPr lang="en-US" dirty="0"/>
          </a:p>
          <a:p>
            <a:pPr marL="0" indent="0">
              <a:buNone/>
            </a:pPr>
            <a:r>
              <a:rPr lang="en-US" dirty="0"/>
              <a:t>Upon close of the Application, the Department will complete the Eligibility And Application Review and issue either Intent to Award or Letters of Ineligibility.</a:t>
            </a:r>
          </a:p>
          <a:p>
            <a:pPr marL="0" indent="0">
              <a:buNone/>
            </a:pPr>
            <a:endParaRPr lang="en-US" dirty="0"/>
          </a:p>
          <a:p>
            <a:r>
              <a:rPr lang="en-US" dirty="0"/>
              <a:t>Receipt of an Intent to Award Letter does not guarantee payment.  Facilities </a:t>
            </a:r>
            <a:r>
              <a:rPr lang="en-US" b="1" dirty="0"/>
              <a:t>must</a:t>
            </a:r>
            <a:r>
              <a:rPr lang="en-US" dirty="0"/>
              <a:t> submit proposed spending plans, with resident approval, by the deadline issued or they will be deemed ineligible, and they will not be funded.  </a:t>
            </a:r>
          </a:p>
          <a:p>
            <a:endParaRPr lang="en-US" dirty="0"/>
          </a:p>
          <a:p>
            <a:r>
              <a:rPr lang="en-US" dirty="0"/>
              <a:t>DOH will post all final equal awards, including facility name, award amount and approved spending plan.</a:t>
            </a:r>
          </a:p>
          <a:p>
            <a:endParaRPr lang="en-US" dirty="0"/>
          </a:p>
          <a:p>
            <a:r>
              <a:rPr lang="en-US" dirty="0"/>
              <a:t>Timeline 2023-2024</a:t>
            </a:r>
          </a:p>
          <a:p>
            <a:r>
              <a:rPr lang="en-US" dirty="0"/>
              <a:t>Notice of Application Issued with EQUAL 101 Webinar	mm/dd/</a:t>
            </a:r>
            <a:r>
              <a:rPr lang="en-US" dirty="0" err="1"/>
              <a:t>yyyy</a:t>
            </a:r>
            <a:endParaRPr lang="en-US" dirty="0"/>
          </a:p>
          <a:p>
            <a:r>
              <a:rPr lang="en-US" dirty="0"/>
              <a:t>EQUAL Questions Due			</a:t>
            </a:r>
          </a:p>
          <a:p>
            <a:r>
              <a:rPr lang="en-US" dirty="0"/>
              <a:t>Q&amp;A Issued				</a:t>
            </a:r>
          </a:p>
          <a:p>
            <a:r>
              <a:rPr lang="en-US" dirty="0"/>
              <a:t>Applications Due:			</a:t>
            </a:r>
          </a:p>
          <a:p>
            <a:r>
              <a:rPr lang="en-US" dirty="0"/>
              <a:t>Application Review Completed:		</a:t>
            </a:r>
          </a:p>
          <a:p>
            <a:r>
              <a:rPr lang="en-US" dirty="0"/>
              <a:t>Intent to Award Letters Issued:		</a:t>
            </a:r>
          </a:p>
          <a:p>
            <a:r>
              <a:rPr lang="en-US" dirty="0"/>
              <a:t>Non-Awardee Letters Issued:			</a:t>
            </a:r>
          </a:p>
          <a:p>
            <a:r>
              <a:rPr lang="en-US" dirty="0"/>
              <a:t>Proposed Spending Plans Due:		</a:t>
            </a:r>
          </a:p>
          <a:p>
            <a:r>
              <a:rPr lang="en-US" dirty="0"/>
              <a:t>Spending Plans Approved and Letters Issued:</a:t>
            </a:r>
          </a:p>
          <a:p>
            <a:r>
              <a:rPr lang="en-US" dirty="0"/>
              <a:t>Notices of NYSE CON Submission Due:</a:t>
            </a:r>
          </a:p>
          <a:p>
            <a:r>
              <a:rPr lang="en-US" dirty="0"/>
              <a:t>Award Letters Issued:	</a:t>
            </a:r>
          </a:p>
          <a:p>
            <a:r>
              <a:rPr lang="en-US" dirty="0"/>
              <a:t>Payment Made/Awards Publicly Posted:		</a:t>
            </a:r>
          </a:p>
          <a:p>
            <a:r>
              <a:rPr lang="en-US" dirty="0"/>
              <a:t>Exhibits A and B Due			</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4222086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a:t>
            </a:r>
          </a:p>
          <a:p>
            <a:r>
              <a:rPr lang="en-US" dirty="0"/>
              <a:t>Assurance that the SSI, SSP, SN or Medicaid (as it pertains to ALPs) residents were consulted and agree with the expenditures outlined in the facility proposal;</a:t>
            </a:r>
          </a:p>
          <a:p>
            <a:r>
              <a:rPr lang="en-US" dirty="0"/>
              <a:t>a Resident Council Resident Approval or Resident Petition in Support section to be signed upon completion of the Summary Budget.</a:t>
            </a:r>
          </a:p>
          <a:p>
            <a:endParaRPr lang="en-US" dirty="0"/>
          </a:p>
          <a:p>
            <a:r>
              <a:rPr lang="en-US" dirty="0"/>
              <a:t>We are no longer requesting the resident’s top three priorities but are requiring sign-off on the entire proposed budget. </a:t>
            </a:r>
          </a:p>
          <a:p>
            <a:endParaRPr lang="en-US" dirty="0"/>
          </a:p>
          <a:p>
            <a:r>
              <a:rPr lang="en-US" dirty="0"/>
              <a:t>All proposed Spending Plans are subject to Department Review and Approval. An approved plan must be in place before the Department will issue an EQUAL Award payment.</a:t>
            </a:r>
          </a:p>
          <a:p>
            <a:endParaRPr lang="en-US" dirty="0"/>
          </a:p>
          <a:p>
            <a:r>
              <a:rPr lang="en-US" dirty="0"/>
              <a:t>The Amount Awarded Section must match the amount in the facility’s Intent to Award Letter and the Summary budget must not exceed those amounts.  If additional pages are needed, the Resident Council Representative Approval or Resident Petition in Support must also be completed.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Formal notice of an approved spending plan will be issued by the Department. </a:t>
            </a: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An approved EQUAL Spending Plan does not authorize facilities to move forward with projects that otherwise require Department approval. Facilities must ensure compliance with all applicable State or Department issued guidance and secure all required approvals prior to utilizing EQUAL funds, or such funds may be subject to recoupment.</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Upon receipt of an approved spending plan, facilities proposing to utilize EQUAL funding for Capital Improvement projects that require Department approval have an additional sixty (60) days to submit a complete application, with a copy of the approved spending plan, through NYSE-CON. EQUAL funding cannot be used to support any part or portion of an application until formal Department approval to commence has been provided. </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12</a:t>
            </a:fld>
            <a:endParaRPr lang="en-US"/>
          </a:p>
        </p:txBody>
      </p:sp>
    </p:spTree>
    <p:extLst>
      <p:ext uri="{BB962C8B-B14F-4D97-AF65-F5344CB8AC3E}">
        <p14:creationId xmlns:p14="http://schemas.microsoft.com/office/powerpoint/2010/main" val="2457290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Insert Slide </a:t>
            </a:r>
          </a:p>
        </p:txBody>
      </p:sp>
      <p:sp>
        <p:nvSpPr>
          <p:cNvPr id="4" name="Slide Number Placeholder 3"/>
          <p:cNvSpPr>
            <a:spLocks noGrp="1"/>
          </p:cNvSpPr>
          <p:nvPr>
            <p:ph type="sldNum" sz="quarter" idx="5"/>
          </p:nvPr>
        </p:nvSpPr>
        <p:spPr/>
        <p:txBody>
          <a:bodyPr/>
          <a:lstStyle/>
          <a:p>
            <a:fld id="{F6DA9C80-B631-4EC4-8253-F63CFD0157DF}" type="slidenum">
              <a:rPr lang="en-US" smtClean="0"/>
              <a:t>13</a:t>
            </a:fld>
            <a:endParaRPr lang="en-US"/>
          </a:p>
        </p:txBody>
      </p:sp>
    </p:spTree>
    <p:extLst>
      <p:ext uri="{BB962C8B-B14F-4D97-AF65-F5344CB8AC3E}">
        <p14:creationId xmlns:p14="http://schemas.microsoft.com/office/powerpoint/2010/main" val="3613499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14</a:t>
            </a:fld>
            <a:endParaRPr lang="en-US"/>
          </a:p>
        </p:txBody>
      </p:sp>
    </p:spTree>
    <p:extLst>
      <p:ext uri="{BB962C8B-B14F-4D97-AF65-F5344CB8AC3E}">
        <p14:creationId xmlns:p14="http://schemas.microsoft.com/office/powerpoint/2010/main" val="1981648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pPr marL="0" marR="0" indent="457200" algn="just">
              <a:lnSpc>
                <a:spcPct val="92000"/>
              </a:lnSpc>
              <a:spcBef>
                <a:spcPts val="0"/>
              </a:spcBef>
              <a:spcAft>
                <a:spcPts val="0"/>
              </a:spcAft>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Operators in receipt of their EQUAL Award funding, must immediately begin spending as outlined in their approved spending plan and in accordance with other Department approvals.  Local Assistance monies awarded for the purchase of items of immediate resident benefit should be made as soon as funding becomes available.  Operators must expend their full award within  twelve (12) months of the date of payment.. </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indent="457200" algn="just">
              <a:lnSpc>
                <a:spcPct val="92000"/>
              </a:lnSpc>
              <a:spcBef>
                <a:spcPts val="0"/>
              </a:spcBef>
              <a:spcAft>
                <a:spcPts val="0"/>
              </a:spcAft>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23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EXHIBIT A of the EQUAL Instructions is the Payment and Expenditure Tracking form.  This form was also required for the 2020-2021 funding period.</a:t>
            </a:r>
          </a:p>
          <a:p>
            <a:r>
              <a:rPr lang="en-US" dirty="0"/>
              <a:t>Facilities must </a:t>
            </a:r>
          </a:p>
          <a:p>
            <a:r>
              <a:rPr lang="en-US" dirty="0"/>
              <a:t>1. complete this form </a:t>
            </a:r>
            <a:r>
              <a:rPr lang="en-US" b="1" dirty="0"/>
              <a:t>as expenses are incurred;</a:t>
            </a:r>
          </a:p>
          <a:p>
            <a:r>
              <a:rPr lang="en-US" b="0" dirty="0"/>
              <a:t>2. maintained on file by the facility along with supporting receipts and the approved spending plan), and</a:t>
            </a:r>
          </a:p>
          <a:p>
            <a:r>
              <a:rPr lang="en-US" b="0" dirty="0"/>
              <a:t>3. Present the form to the Department upon request (this could include, but not be limited to, a written or verbal request from the RO or CO, or upon survey).  Surveyors will be notified that this is the official record of EQUAL expenses and will be expecting to see this document with proof of expenditure.</a:t>
            </a:r>
          </a:p>
          <a:p>
            <a:endParaRPr lang="en-US" b="0" dirty="0"/>
          </a:p>
          <a:p>
            <a:r>
              <a:rPr lang="en-US" b="0" dirty="0"/>
              <a:t>A completed form will include:</a:t>
            </a:r>
          </a:p>
          <a:p>
            <a:r>
              <a:rPr lang="en-US" b="0" dirty="0"/>
              <a:t>1. The total award amounts for reach funding category (Capital Improvement and Local Assistance);</a:t>
            </a:r>
          </a:p>
          <a:p>
            <a:r>
              <a:rPr lang="en-US" b="0" dirty="0"/>
              <a:t>2. All approved budget items and amounts per the approved spending plan;</a:t>
            </a:r>
          </a:p>
          <a:p>
            <a:r>
              <a:rPr lang="en-US" b="0" dirty="0"/>
              <a:t>3. The date of expenditure, amount spent and remaining balance (to be completed as expenditures are made); and</a:t>
            </a:r>
          </a:p>
          <a:p>
            <a:r>
              <a:rPr lang="en-US" b="0" dirty="0"/>
              <a:t>4. The Total funds spent, and balance available sections should be updated accordingly.</a:t>
            </a:r>
          </a:p>
          <a:p>
            <a:endParaRPr lang="en-US" b="0" dirty="0"/>
          </a:p>
          <a:p>
            <a:r>
              <a:rPr lang="en-US" b="0" dirty="0"/>
              <a:t>As purchases are made, the certification section must be completed to reflect that all expenditures are in accordance with the approved plan.</a:t>
            </a:r>
          </a:p>
          <a:p>
            <a:endParaRPr lang="en-US" b="0" dirty="0"/>
          </a:p>
          <a:p>
            <a:r>
              <a:rPr lang="en-US" b="0" dirty="0"/>
              <a:t>Upon disbursement of all EQUAL funding, and no less then 12 months from the date of award, Exhibit A and Exhibit B must be submitted to the Department.</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3696936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Exhibit B is the EQUAL Program Certification Page. This has been required in previous EQUAL award years and is used to certify that EQUAL Program funds were used for the intended purposes, that records will be maintained for a period of at least seven years, and that the facility agrees to submit financial expenditure reports as requested by the Department, to account for all grant funds, maintain separate financial and programmatic records, and to retain documentation such as cancelled checks, paid bills and other accounting documentation.  </a:t>
            </a:r>
          </a:p>
          <a:p>
            <a:endParaRPr lang="en-US" dirty="0"/>
          </a:p>
          <a:p>
            <a:r>
              <a:rPr lang="en-US" dirty="0"/>
              <a:t>Failure to submit Exhibit A and B may deem the facility ineligible for future funding opportunities.</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17</a:t>
            </a:fld>
            <a:endParaRPr lang="en-US"/>
          </a:p>
        </p:txBody>
      </p:sp>
    </p:spTree>
    <p:extLst>
      <p:ext uri="{BB962C8B-B14F-4D97-AF65-F5344CB8AC3E}">
        <p14:creationId xmlns:p14="http://schemas.microsoft.com/office/powerpoint/2010/main" val="1841557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Adding training on Budget Modification Form.</a:t>
            </a:r>
          </a:p>
        </p:txBody>
      </p:sp>
      <p:sp>
        <p:nvSpPr>
          <p:cNvPr id="4" name="Slide Number Placeholder 3"/>
          <p:cNvSpPr>
            <a:spLocks noGrp="1"/>
          </p:cNvSpPr>
          <p:nvPr>
            <p:ph type="sldNum" sz="quarter" idx="5"/>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1037155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Add instructions on how to complete the form.</a:t>
            </a:r>
          </a:p>
        </p:txBody>
      </p:sp>
      <p:sp>
        <p:nvSpPr>
          <p:cNvPr id="4" name="Slide Number Placeholder 3"/>
          <p:cNvSpPr>
            <a:spLocks noGrp="1"/>
          </p:cNvSpPr>
          <p:nvPr>
            <p:ph type="sldNum" sz="quarter" idx="5"/>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228391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EQUAL is a budgetary appropriation for Operators of Adult Homes or Enriched Housing Programs who provide services to individuals receiving Supplemental Security Income (SSI), State Supplemental Program benefits (SSP), Safety Net assistance (SN, and/or Medicaid (with respect to those residents in Assisted Living Programs). The intent of the funding is to enhance the quality of care and life experience for those residents. </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6859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1455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EQUAL funding is provided to enhance the quality of care and life experience for eligible residents.  </a:t>
            </a:r>
          </a:p>
          <a:p>
            <a:endParaRPr lang="en-US" dirty="0"/>
          </a:p>
          <a:p>
            <a:r>
              <a:rPr lang="en-US" dirty="0"/>
              <a:t>The appropriation is comprised of two types of funding that can used to expand or enhance services and/or the facility’s physical environment.</a:t>
            </a:r>
          </a:p>
          <a:p>
            <a:endParaRPr lang="en-US" dirty="0"/>
          </a:p>
          <a:p>
            <a:r>
              <a:rPr lang="en-US" dirty="0"/>
              <a:t>Local Assistance is generally monies used for direct benefit to the individual. For example, clothing allowances, resident training for independent living skills, improvements to food quality (such as guest chefs or special dining events)</a:t>
            </a:r>
          </a:p>
          <a:p>
            <a:r>
              <a:rPr lang="en-US" dirty="0"/>
              <a:t>While Capital Improvement Funding is used to enhance the environment. Capital Improvement is generally used for those projects that are structural in nature including but not limited to:</a:t>
            </a:r>
          </a:p>
          <a:p>
            <a:endParaRPr lang="en-US" dirty="0"/>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Fixing a defect or design flaw (not required by Reg or to ensure the safety and wellbeing of residents)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Creating an addition, physical enlargement or expansion to resident areas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Improving or Expanding a major component or structural part of the property for resident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sz="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Remodeling for aesthetic purposes or to adapt existing space for a different purposes (not required by Reg or to maintain resident safety and well-being)</a:t>
            </a:r>
          </a:p>
          <a:p>
            <a:pPr marL="342900" marR="0" lvl="0" indent="-342900">
              <a:lnSpc>
                <a:spcPts val="1650"/>
              </a:lnSpc>
              <a:spcBef>
                <a:spcPts val="0"/>
              </a:spcBef>
              <a:spcAft>
                <a:spcPts val="0"/>
              </a:spcAft>
              <a:buSzPts val="1000"/>
              <a:buFont typeface="Symbol" panose="05050102010706020507" pitchFamily="18" charset="2"/>
              <a:buChar char=""/>
              <a:tabLst>
                <a:tab pos="457200" algn="l"/>
              </a:tabLst>
            </a:pPr>
            <a:r>
              <a:rPr lang="en-US" sz="180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Built-in appliances (for resident use)</a:t>
            </a:r>
          </a:p>
          <a:p>
            <a:pPr marL="0" marR="0" lvl="0" indent="0">
              <a:lnSpc>
                <a:spcPts val="1650"/>
              </a:lnSpc>
              <a:spcBef>
                <a:spcPts val="0"/>
              </a:spcBef>
              <a:spcAft>
                <a:spcPts val="0"/>
              </a:spcAft>
              <a:buSzPts val="1000"/>
              <a:buFont typeface="Symbol" panose="05050102010706020507" pitchFamily="18" charset="2"/>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But may include enhancements to the environment including furniture (for resident specific furniture, it must be an upgrade).</a:t>
            </a:r>
          </a:p>
          <a:p>
            <a:endParaRPr lang="en-US" dirty="0"/>
          </a:p>
          <a:p>
            <a:r>
              <a:rPr lang="en-US" dirty="0"/>
              <a:t>In general, if the facility owns it, it’s capital improvement while if the resident owns it is local assistance HOWEVER there are nuances. We encourage facilities to contact us before submission if they have questions.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EQUAL is not a cash award for residents and must be used to enhance the quality of life and life experience of residents as measured by the expenses incurred.</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26837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This slide outlines some of the approvable expenses, by funding line.</a:t>
            </a:r>
          </a:p>
          <a:p>
            <a:endParaRPr lang="en-US" dirty="0"/>
          </a:p>
          <a:p>
            <a:r>
              <a:rPr lang="en-US" dirty="0"/>
              <a:t>Examples of approvable Local Assistance expenses include:</a:t>
            </a:r>
          </a:p>
          <a:p>
            <a:r>
              <a:rPr lang="en-US" dirty="0"/>
              <a:t>Clothing allowances, the facility must have reasonable assurance that the monies are used for the purchase of clothing some examples include</a:t>
            </a:r>
          </a:p>
          <a:p>
            <a:r>
              <a:rPr lang="en-US" dirty="0"/>
              <a:t>Purchase of a gift card to the clothing store identified by the specific resident (each resident has choice)</a:t>
            </a:r>
          </a:p>
          <a:p>
            <a:r>
              <a:rPr lang="en-US" dirty="0"/>
              <a:t>Coordinating a day of shopping either outside of the facility or by bringing vendors in</a:t>
            </a:r>
          </a:p>
          <a:p>
            <a:r>
              <a:rPr lang="en-US" dirty="0"/>
              <a:t>Gift cards that cannot be used for the purchase of alcohol, tobacco and fire-arms.</a:t>
            </a:r>
          </a:p>
          <a:p>
            <a:r>
              <a:rPr lang="en-US" dirty="0"/>
              <a:t>	This is not a reflection of residents but ensures that Department of Health/State funding is not used to support in this capacity</a:t>
            </a:r>
          </a:p>
          <a:p>
            <a:endParaRPr lang="en-US" dirty="0"/>
          </a:p>
          <a:p>
            <a:r>
              <a:rPr lang="en-US" dirty="0"/>
              <a:t>Examples of outdoor leisure projects – mats for outdoor yoga, gardening tools and supplies for a gardening club, including resident-built garden bed kits (part of the activity, outdoor games (badminton, bocce, etc.)</a:t>
            </a:r>
          </a:p>
          <a:p>
            <a:r>
              <a:rPr lang="en-US" dirty="0"/>
              <a:t>Events – concerts, BBQs, parties, arts &amp; crafts </a:t>
            </a:r>
          </a:p>
          <a:p>
            <a:endParaRPr lang="en-US" dirty="0"/>
          </a:p>
          <a:p>
            <a:r>
              <a:rPr lang="en-US" dirty="0"/>
              <a:t>Examples of approvable Capital Improvements include:</a:t>
            </a:r>
          </a:p>
          <a:p>
            <a:endParaRPr lang="en-US" dirty="0"/>
          </a:p>
          <a:p>
            <a:r>
              <a:rPr lang="en-US" dirty="0"/>
              <a:t>Portable and stationary air conditioning.  HVAC upgrades to the facility.</a:t>
            </a:r>
          </a:p>
          <a:p>
            <a:r>
              <a:rPr lang="en-US" dirty="0"/>
              <a:t>Shared electronics</a:t>
            </a:r>
          </a:p>
          <a:p>
            <a:r>
              <a:rPr lang="en-US" dirty="0"/>
              <a:t>Kitchens and built-in appliances for resident use vs. Facility required kitchen/appliances</a:t>
            </a:r>
          </a:p>
          <a:p>
            <a:r>
              <a:rPr lang="en-US" dirty="0"/>
              <a:t>Outdoor leisure space includes building, installing and furnishing (patios, gardens, Gazebos – pop up or built in)</a:t>
            </a:r>
          </a:p>
          <a:p>
            <a:r>
              <a:rPr lang="en-US" dirty="0"/>
              <a:t>Construction</a:t>
            </a:r>
          </a:p>
        </p:txBody>
      </p:sp>
      <p:sp>
        <p:nvSpPr>
          <p:cNvPr id="4" name="Slide Number Placeholder 3"/>
          <p:cNvSpPr>
            <a:spLocks noGrp="1"/>
          </p:cNvSpPr>
          <p:nvPr>
            <p:ph type="sldNum" sz="quarter" idx="5"/>
          </p:nvPr>
        </p:nvSpPr>
        <p:spPr/>
        <p:txBody>
          <a:bodyPr/>
          <a:lstStyle/>
          <a:p>
            <a:fld id="{F6DA9C80-B631-4EC4-8253-F63CFD0157DF}" type="slidenum">
              <a:rPr lang="en-US" smtClean="0"/>
              <a:t>4</a:t>
            </a:fld>
            <a:endParaRPr lang="en-US"/>
          </a:p>
        </p:txBody>
      </p:sp>
    </p:spTree>
    <p:extLst>
      <p:ext uri="{BB962C8B-B14F-4D97-AF65-F5344CB8AC3E}">
        <p14:creationId xmlns:p14="http://schemas.microsoft.com/office/powerpoint/2010/main" val="151486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Funding cannot be used to supplant the facility’s legal or regulatory requirements; nor can funding be used to supplant the obligations of the facility operator to provide a safe, comfortable living environment </a:t>
            </a:r>
          </a:p>
          <a:p>
            <a:endParaRPr lang="en-US" dirty="0"/>
          </a:p>
          <a:p>
            <a:r>
              <a:rPr lang="en-US" dirty="0"/>
              <a:t>Examples include:  Staff Training Required by Regulation; Staff Salaries; Bedroom furniture required by Reg; creating or renovating resident restricted space (staff offices); repaving broken walkways or windows; regular maintenance or repairs required to ensure resident safety.</a:t>
            </a:r>
          </a:p>
          <a:p>
            <a:endParaRPr lang="en-US" dirty="0"/>
          </a:p>
          <a:p>
            <a:r>
              <a:rPr lang="en-US" dirty="0"/>
              <a:t>The Department reserves the right to deny funding for any expenditure that does not support the health and well-being of community members (i.e., tobacco, alcohol, firearms, etc.).</a:t>
            </a:r>
          </a:p>
          <a:p>
            <a:endParaRPr lang="en-US" dirty="0"/>
          </a:p>
          <a:p>
            <a:r>
              <a:rPr lang="en-US" dirty="0"/>
              <a:t>Neither the allowable expenses slide nor this slide are meant to be exhaustive lists – the Department will review all proposals for the acceptable use of program funds with final approval residing with the Department.  We just hope this will help to provide clarity that will be helpful as you develop your proposed spending plans.</a:t>
            </a: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20006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So how do we determine your EQUAL award? (next slide)</a:t>
            </a:r>
          </a:p>
        </p:txBody>
      </p:sp>
      <p:sp>
        <p:nvSpPr>
          <p:cNvPr id="4" name="Slide Number Placeholder 3"/>
          <p:cNvSpPr>
            <a:spLocks noGrp="1"/>
          </p:cNvSpPr>
          <p:nvPr>
            <p:ph type="sldNum" sz="quarter" idx="5"/>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286221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Upon receipt of submissions, Department staff will review to determine whether the facility is eligible for funding.  This could include but not be limited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Complete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It is the facilities responsibility to ensure that all deadlines are met and all required components of the application are provided.  Any facility that has not fully complied with the Application Instructions will be deemed non-responsive. As such, the application will not be reviewed.  Applicants must review the application instructions and ensure that all required components of the application are completed and submitted.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Timely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Complete applications that do not meet the application deadline will be deemed non-responsive. As such, the application will not be reviewed.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Accurate Submissions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It is extremely important that applications are reviewed for accuracy as determinations will be made based on the submissions as they are received.  For example, a facility’s intent to close precludes them from funding. While facilities intending to close should not apply; all applicants must include a statement regarding intent of closure in the application. If a facility identifies, in their application, an intent to close, they will be deemed ineligible for 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Previous EQUAL Spending Compliance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Times New Roman" panose="02020603050405020304" pitchFamily="18" charset="0"/>
              </a:rPr>
              <a:t>Failure to submit the required and/or any requested documentation for previous EQUAL funding may deem the facility ineligible for future funding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Enforcement history</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Times New Roman" panose="02020603050405020304" pitchFamily="18" charset="0"/>
              </a:rPr>
              <a:t>The Department may deny any operator that </a:t>
            </a:r>
            <a:r>
              <a:rPr lang="en-US" sz="1800" u="sng" dirty="0">
                <a:effectLst/>
                <a:latin typeface="Arial" panose="020B0604020202020204" pitchFamily="34" charset="0"/>
                <a:ea typeface="Times New Roman" panose="02020603050405020304" pitchFamily="18" charset="0"/>
              </a:rPr>
              <a:t>has received official written </a:t>
            </a:r>
            <a:r>
              <a:rPr lang="en-US" sz="1800" dirty="0">
                <a:effectLst/>
                <a:latin typeface="Arial" panose="020B0604020202020204" pitchFamily="34" charset="0"/>
                <a:ea typeface="Times New Roman" panose="02020603050405020304" pitchFamily="18" charset="0"/>
              </a:rPr>
              <a:t>notice from the Department of a proposed revocation, suspension, limitation or denial of the operator's operating certificate; or proposed assessment of civil penalties; issuance of a Department order, the seeking of equitable relief or the issuance of a Commissioner’s Order.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effectLst/>
                <a:latin typeface="Arial" panose="020B0604020202020204" pitchFamily="34" charset="0"/>
                <a:ea typeface="Times New Roman" panose="02020603050405020304" pitchFamily="18" charset="0"/>
              </a:rPr>
              <a:t>A SFS Vendor ID Number is a required application component.  Failure to include the correct SFS Vendor ID Number will result in non-award. </a:t>
            </a:r>
            <a:endParaRPr lang="en-US" sz="1000" dirty="0">
              <a:effectLst/>
              <a:latin typeface="Times New Roman" panose="02020603050405020304" pitchFamily="18" charset="0"/>
              <a:ea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Department may, at any time, reassess the continued eligibility of an operator to receive an EQUAL payment by failing to meet compliance standards on an ongoing basis.</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Funding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Facility awards are calculated on a per-person amount based on the numbers of SSI, SSP, SN, and/or Medicaid (with respect to ALPs) beneficiaries residing in the facility as reported to the Department by the facility via the second quarter 2021 Quarterly Statistical Information Report.  An additional funding allotment will be provided to facilities with a capacity of 100 beds and under.  </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2897439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The EQUAL Application will be completed in HCS.  There are NO requirements to submit documents separately via email. The application components include (next slide)</a:t>
            </a:r>
          </a:p>
        </p:txBody>
      </p:sp>
      <p:sp>
        <p:nvSpPr>
          <p:cNvPr id="4" name="Slide Number Placeholder 3"/>
          <p:cNvSpPr>
            <a:spLocks noGrp="1"/>
          </p:cNvSpPr>
          <p:nvPr>
            <p:ph type="sldNum" sz="quarter" idx="5"/>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3770275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3" y="4518025"/>
            <a:ext cx="5683250" cy="3697288"/>
          </a:xfrm>
          <a:prstGeom prst="rect">
            <a:avLst/>
          </a:prstGeom>
        </p:spPr>
        <p:txBody>
          <a:bodyPr/>
          <a:lstStyle/>
          <a:p>
            <a:r>
              <a:rPr lang="en-US" dirty="0"/>
              <a:t>Sections A – E are all required and, as previously mentioned, part of the HCS Application.</a:t>
            </a:r>
          </a:p>
          <a:p>
            <a:endParaRPr lang="en-US" dirty="0"/>
          </a:p>
          <a:p>
            <a:r>
              <a:rPr lang="en-US" dirty="0"/>
              <a:t>Please note, proposed spending plans are NOT a requirement of the application.  </a:t>
            </a:r>
          </a:p>
          <a:p>
            <a:endParaRPr lang="en-US" dirty="0"/>
          </a:p>
          <a:p>
            <a:r>
              <a:rPr lang="en-US" dirty="0"/>
              <a:t>Upon close of the application, an Eligibility Review will be conducted to identify those facilities that are eligible for funding.</a:t>
            </a:r>
          </a:p>
        </p:txBody>
      </p:sp>
      <p:sp>
        <p:nvSpPr>
          <p:cNvPr id="4" name="Slide Number Placeholder 3"/>
          <p:cNvSpPr>
            <a:spLocks noGrp="1"/>
          </p:cNvSpPr>
          <p:nvPr>
            <p:ph type="sldNum" sz="quarter" idx="5"/>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535577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05/05/2023</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cc02.safelinks.protection.outlook.com/?url=https%3A%2F%2Fhealth.ny.gov%2Ffacilities%2Fadult_care%2Fdocs%2Facf_do_not_refer_list.pdf&amp;data=04%7C01%7CHeidi.Hayes%40health.ny.gov%7C897d847c501647a6c7cd08d9d6cbcb86%7Cf46cb8ea79004d108ceb80e8c1c81ee7%7C0%7C0%7C637776993042544483%7CUnknown%7CTWFpbGZsb3d8eyJWIjoiMC4wLjAwMDAiLCJQIjoiV2luMzIiLCJBTiI6Ik1haWwiLCJXVCI6Mn0%3D%7C3000&amp;sdata=8MMZ8lfx9Oc%2FnXtY%2FIi1ROkZ9ClDB2fWW2qRnkIy%2BJ8%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gcc02.safelinks.protection.outlook.com/?url=https%3A%2F%2Fomig.ny.gov%2Fmedicaid-fraud%2Fmedicaid-exclusions&amp;data=04%7C01%7CHeidi.Hayes%40health.ny.gov%7C897d847c501647a6c7cd08d9d6cbcb86%7Cf46cb8ea79004d108ceb80e8c1c81ee7%7C0%7C0%7C637776993042554441%7CUnknown%7CTWFpbGZsb3d8eyJWIjoiMC4wLjAwMDAiLCJQIjoiV2luMzIiLCJBTiI6Ik1haWwiLCJXVCI6Mn0%3D%7C3000&amp;sdata=%2FTk9cnNqRfc1HCmF%2Fyl%2FWV7m4WIzLZS%2F7mP7tBolkP4%3D&amp;reserved=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6200" y="1276350"/>
            <a:ext cx="8991600" cy="523220"/>
          </a:xfrm>
          <a:prstGeom prst="rect">
            <a:avLst/>
          </a:prstGeom>
          <a:noFill/>
          <a:ln>
            <a:noFill/>
          </a:ln>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EQUAL: Enhancing the Quality of Adult Living</a:t>
            </a:r>
          </a:p>
        </p:txBody>
      </p:sp>
      <p:sp>
        <p:nvSpPr>
          <p:cNvPr id="5" name="TextBox 4">
            <a:extLst>
              <a:ext uri="{FF2B5EF4-FFF2-40B4-BE49-F238E27FC236}">
                <a16:creationId xmlns:a16="http://schemas.microsoft.com/office/drawing/2014/main" id="{37C10A12-DA25-4EBD-9896-7CE56DFC0CBA}"/>
              </a:ext>
            </a:extLst>
          </p:cNvPr>
          <p:cNvSpPr txBox="1"/>
          <p:nvPr/>
        </p:nvSpPr>
        <p:spPr>
          <a:xfrm>
            <a:off x="152400" y="4095750"/>
            <a:ext cx="8991600" cy="400110"/>
          </a:xfrm>
          <a:prstGeom prst="rect">
            <a:avLst/>
          </a:prstGeom>
          <a:noFill/>
          <a:ln>
            <a:noFill/>
          </a:ln>
        </p:spPr>
        <p:txBody>
          <a:bodyPr wrap="square" rtlCol="0">
            <a:spAutoFit/>
          </a:bodyPr>
          <a:lstStyle/>
          <a:p>
            <a:r>
              <a:rPr lang="en-US" sz="2000" b="1" dirty="0">
                <a:solidFill>
                  <a:schemeClr val="bg1"/>
                </a:solidFill>
                <a:latin typeface="Arial" panose="020B0604020202020204" pitchFamily="34" charset="0"/>
                <a:cs typeface="Arial" panose="020B0604020202020204" pitchFamily="34" charset="0"/>
              </a:rPr>
              <a:t>Division of Adult Care Facility and Assisted Living Surveillance</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9A9EB6-DC6E-498B-A111-E69F307CCDDF}"/>
              </a:ext>
            </a:extLst>
          </p:cNvPr>
          <p:cNvGraphicFramePr>
            <a:graphicFrameLocks noGrp="1"/>
          </p:cNvGraphicFramePr>
          <p:nvPr>
            <p:extLst>
              <p:ext uri="{D42A27DB-BD31-4B8C-83A1-F6EECF244321}">
                <p14:modId xmlns:p14="http://schemas.microsoft.com/office/powerpoint/2010/main" val="3483465268"/>
              </p:ext>
            </p:extLst>
          </p:nvPr>
        </p:nvGraphicFramePr>
        <p:xfrm>
          <a:off x="533400" y="1545526"/>
          <a:ext cx="7232157" cy="2194649"/>
        </p:xfrm>
        <a:graphic>
          <a:graphicData uri="http://schemas.openxmlformats.org/drawingml/2006/table">
            <a:tbl>
              <a:tblPr firstRow="1" firstCol="1" bandRow="1">
                <a:tableStyleId>{5C22544A-7EE6-4342-B048-85BDC9FD1C3A}</a:tableStyleId>
              </a:tblPr>
              <a:tblGrid>
                <a:gridCol w="5261963">
                  <a:extLst>
                    <a:ext uri="{9D8B030D-6E8A-4147-A177-3AD203B41FA5}">
                      <a16:colId xmlns:a16="http://schemas.microsoft.com/office/drawing/2014/main" val="2763885385"/>
                    </a:ext>
                  </a:extLst>
                </a:gridCol>
                <a:gridCol w="959914">
                  <a:extLst>
                    <a:ext uri="{9D8B030D-6E8A-4147-A177-3AD203B41FA5}">
                      <a16:colId xmlns:a16="http://schemas.microsoft.com/office/drawing/2014/main" val="1311034037"/>
                    </a:ext>
                  </a:extLst>
                </a:gridCol>
                <a:gridCol w="1010280">
                  <a:extLst>
                    <a:ext uri="{9D8B030D-6E8A-4147-A177-3AD203B41FA5}">
                      <a16:colId xmlns:a16="http://schemas.microsoft.com/office/drawing/2014/main" val="1412164012"/>
                    </a:ext>
                  </a:extLst>
                </a:gridCol>
              </a:tblGrid>
              <a:tr h="892066">
                <a:tc>
                  <a:txBody>
                    <a:bodyPr/>
                    <a:lstStyle/>
                    <a:p>
                      <a:pPr marL="0" marR="0">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Criteria</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nchor="b"/>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TRUE    Proposal Meets Criteria</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nchor="b"/>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FALSE    Proposal Does Not Meet Criteria</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nchor="b"/>
                </a:tc>
                <a:extLst>
                  <a:ext uri="{0D108BD9-81ED-4DB2-BD59-A6C34878D82A}">
                    <a16:rowId xmlns:a16="http://schemas.microsoft.com/office/drawing/2014/main" val="1794835842"/>
                  </a:ext>
                </a:extLst>
              </a:tr>
              <a:tr h="193397">
                <a:tc>
                  <a:txBody>
                    <a:bodyPr/>
                    <a:lstStyle/>
                    <a:p>
                      <a:pPr marL="0" marR="0">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The application is complete.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3002461393"/>
                  </a:ext>
                </a:extLst>
              </a:tr>
              <a:tr h="193397">
                <a:tc>
                  <a:txBody>
                    <a:bodyPr/>
                    <a:lstStyle/>
                    <a:p>
                      <a:pPr marL="0" marR="0">
                        <a:lnSpc>
                          <a:spcPct val="115000"/>
                        </a:lnSpc>
                        <a:spcBef>
                          <a:spcPts val="0"/>
                        </a:spcBef>
                        <a:spcAft>
                          <a:spcPts val="0"/>
                        </a:spcAft>
                      </a:pPr>
                      <a:r>
                        <a:rPr lang="en-US" sz="1000">
                          <a:effectLst/>
                          <a:latin typeface="Arial" panose="020B0604020202020204" pitchFamily="34" charset="0"/>
                          <a:cs typeface="Arial" panose="020B0604020202020204" pitchFamily="34" charset="0"/>
                        </a:rPr>
                        <a:t>The facility is not on the </a:t>
                      </a:r>
                      <a:r>
                        <a:rPr lang="en-US" sz="1000" u="sng">
                          <a:effectLst/>
                          <a:latin typeface="Arial" panose="020B0604020202020204" pitchFamily="34" charset="0"/>
                          <a:cs typeface="Arial" panose="020B0604020202020204" pitchFamily="34" charset="0"/>
                          <a:hlinkClick r:id="rId3"/>
                        </a:rPr>
                        <a:t>Do Not Refer List</a:t>
                      </a: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3417065915"/>
                  </a:ext>
                </a:extLst>
              </a:tr>
              <a:tr h="193397">
                <a:tc>
                  <a:txBody>
                    <a:bodyPr/>
                    <a:lstStyle/>
                    <a:p>
                      <a:pPr marL="0" marR="0">
                        <a:lnSpc>
                          <a:spcPct val="115000"/>
                        </a:lnSpc>
                        <a:spcBef>
                          <a:spcPts val="0"/>
                        </a:spcBef>
                        <a:spcAft>
                          <a:spcPts val="0"/>
                        </a:spcAft>
                      </a:pPr>
                      <a:r>
                        <a:rPr lang="en-US" sz="1000">
                          <a:effectLst/>
                          <a:latin typeface="Arial" panose="020B0604020202020204" pitchFamily="34" charset="0"/>
                          <a:cs typeface="Arial" panose="020B0604020202020204" pitchFamily="34" charset="0"/>
                        </a:rPr>
                        <a:t>The operator or facility is not on the </a:t>
                      </a:r>
                      <a:r>
                        <a:rPr lang="en-US" sz="1000" u="sng">
                          <a:effectLst/>
                          <a:latin typeface="Arial" panose="020B0604020202020204" pitchFamily="34" charset="0"/>
                          <a:cs typeface="Arial" panose="020B0604020202020204" pitchFamily="34" charset="0"/>
                          <a:hlinkClick r:id="rId4"/>
                        </a:rPr>
                        <a:t>OMIG exclusion list</a:t>
                      </a: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3146215082"/>
                  </a:ext>
                </a:extLst>
              </a:tr>
              <a:tr h="193397">
                <a:tc>
                  <a:txBody>
                    <a:bodyPr/>
                    <a:lstStyle/>
                    <a:p>
                      <a:pPr marL="0" marR="0">
                        <a:lnSpc>
                          <a:spcPct val="115000"/>
                        </a:lnSpc>
                        <a:spcBef>
                          <a:spcPts val="0"/>
                        </a:spcBef>
                        <a:spcAft>
                          <a:spcPts val="0"/>
                        </a:spcAft>
                      </a:pPr>
                      <a:r>
                        <a:rPr lang="en-US" sz="1000">
                          <a:effectLst/>
                          <a:latin typeface="Arial" panose="020B0604020202020204" pitchFamily="34" charset="0"/>
                          <a:cs typeface="Arial" panose="020B0604020202020204" pitchFamily="34" charset="0"/>
                        </a:rPr>
                        <a:t>The facility has no unanswered or unacceptable plans of correction related to past EQUAL grants.</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1939410513"/>
                  </a:ext>
                </a:extLst>
              </a:tr>
              <a:tr h="193397">
                <a:tc>
                  <a:txBody>
                    <a:bodyPr/>
                    <a:lstStyle/>
                    <a:p>
                      <a:pPr marL="0" marR="0">
                        <a:lnSpc>
                          <a:spcPct val="115000"/>
                        </a:lnSpc>
                        <a:spcBef>
                          <a:spcPts val="0"/>
                        </a:spcBef>
                        <a:spcAft>
                          <a:spcPts val="0"/>
                        </a:spcAft>
                      </a:pPr>
                      <a:r>
                        <a:rPr lang="en-US" sz="1000">
                          <a:effectLst/>
                          <a:latin typeface="Arial" panose="020B0604020202020204" pitchFamily="34" charset="0"/>
                          <a:cs typeface="Arial" panose="020B0604020202020204" pitchFamily="34" charset="0"/>
                        </a:rPr>
                        <a:t>The application does not indicate the facility intends to close this calendar year.</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867639221"/>
                  </a:ext>
                </a:extLst>
              </a:tr>
              <a:tr h="193397">
                <a:tc>
                  <a:txBody>
                    <a:bodyPr/>
                    <a:lstStyle/>
                    <a:p>
                      <a:pPr marL="0" marR="0">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The applicant has SSI/SSP/SN or Medicaid (ALP) residents.</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tc>
                  <a:txBody>
                    <a:bodyPr/>
                    <a:lstStyle/>
                    <a:p>
                      <a:pPr marL="0" marR="0" algn="ctr">
                        <a:lnSpc>
                          <a:spcPct val="115000"/>
                        </a:lnSpc>
                        <a:spcBef>
                          <a:spcPts val="0"/>
                        </a:spcBef>
                        <a:spcAft>
                          <a:spcPts val="0"/>
                        </a:spcAft>
                      </a:pPr>
                      <a:r>
                        <a:rPr lang="en-US"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3994" marR="63994" marT="0" marB="0"/>
                </a:tc>
                <a:extLst>
                  <a:ext uri="{0D108BD9-81ED-4DB2-BD59-A6C34878D82A}">
                    <a16:rowId xmlns:a16="http://schemas.microsoft.com/office/drawing/2014/main" val="2886336222"/>
                  </a:ext>
                </a:extLst>
              </a:tr>
            </a:tbl>
          </a:graphicData>
        </a:graphic>
      </p:graphicFrame>
      <p:sp>
        <p:nvSpPr>
          <p:cNvPr id="3" name="Title 2">
            <a:extLst>
              <a:ext uri="{FF2B5EF4-FFF2-40B4-BE49-F238E27FC236}">
                <a16:creationId xmlns:a16="http://schemas.microsoft.com/office/drawing/2014/main" id="{C9C1BF4E-8813-4E7C-B5D7-8E7F1A4B1686}"/>
              </a:ext>
            </a:extLst>
          </p:cNvPr>
          <p:cNvSpPr txBox="1">
            <a:spLocks/>
          </p:cNvSpPr>
          <p:nvPr/>
        </p:nvSpPr>
        <p:spPr>
          <a:xfrm>
            <a:off x="171450" y="438150"/>
            <a:ext cx="8610600" cy="523220"/>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2D73"/>
                </a:solidFill>
                <a:latin typeface="Arial" panose="020B0604020202020204" pitchFamily="34" charset="0"/>
                <a:cs typeface="Arial" panose="020B0604020202020204" pitchFamily="34" charset="0"/>
              </a:rPr>
              <a:t>EQUAL Application Eligibility Review</a:t>
            </a:r>
          </a:p>
        </p:txBody>
      </p:sp>
    </p:spTree>
    <p:extLst>
      <p:ext uri="{BB962C8B-B14F-4D97-AF65-F5344CB8AC3E}">
        <p14:creationId xmlns:p14="http://schemas.microsoft.com/office/powerpoint/2010/main" val="267844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B7666C-DB31-4721-8E9B-D41074BC467C}"/>
              </a:ext>
            </a:extLst>
          </p:cNvPr>
          <p:cNvSpPr txBox="1"/>
          <p:nvPr/>
        </p:nvSpPr>
        <p:spPr>
          <a:xfrm>
            <a:off x="609600" y="971550"/>
            <a:ext cx="7543800" cy="3416320"/>
          </a:xfrm>
          <a:prstGeom prst="rect">
            <a:avLst/>
          </a:prstGeom>
          <a:noFill/>
        </p:spPr>
        <p:txBody>
          <a:bodyPr wrap="square" rtlCol="0">
            <a:spAutoFit/>
          </a:bodyPr>
          <a:lstStyle/>
          <a:p>
            <a:pPr marL="342900" indent="-342900">
              <a:buAutoNum type="arabicPeriod"/>
            </a:pPr>
            <a:r>
              <a:rPr lang="en-US" dirty="0">
                <a:latin typeface="Arial" panose="020B0604020202020204" pitchFamily="34" charset="0"/>
                <a:cs typeface="Arial" panose="020B0604020202020204" pitchFamily="34" charset="0"/>
              </a:rPr>
              <a:t>Application Completion and Submission</a:t>
            </a:r>
          </a:p>
          <a:p>
            <a:pPr marL="342900" indent="-342900">
              <a:buAutoNum type="arabicPeriod"/>
            </a:pPr>
            <a:r>
              <a:rPr lang="en-US" dirty="0">
                <a:latin typeface="Arial" panose="020B0604020202020204" pitchFamily="34" charset="0"/>
                <a:cs typeface="Arial" panose="020B0604020202020204" pitchFamily="34" charset="0"/>
              </a:rPr>
              <a:t>Eligibility Review</a:t>
            </a:r>
          </a:p>
          <a:p>
            <a:pPr marL="342900" indent="-342900">
              <a:buAutoNum type="arabicPeriod"/>
            </a:pPr>
            <a:r>
              <a:rPr lang="en-US" dirty="0">
                <a:latin typeface="Arial" panose="020B0604020202020204" pitchFamily="34" charset="0"/>
                <a:cs typeface="Arial" panose="020B0604020202020204" pitchFamily="34" charset="0"/>
              </a:rPr>
              <a:t>Review of Applications</a:t>
            </a:r>
          </a:p>
          <a:p>
            <a:pPr marL="342900" indent="-342900">
              <a:buAutoNum type="arabicPeriod"/>
            </a:pPr>
            <a:r>
              <a:rPr lang="en-US" dirty="0">
                <a:latin typeface="Arial" panose="020B0604020202020204" pitchFamily="34" charset="0"/>
                <a:cs typeface="Arial" panose="020B0604020202020204" pitchFamily="34" charset="0"/>
              </a:rPr>
              <a:t>Intent to Award Letters and Letters of Ineligibility Issued</a:t>
            </a:r>
          </a:p>
          <a:p>
            <a:pPr marL="342900" indent="-342900">
              <a:buAutoNum type="arabicPeriod"/>
            </a:pPr>
            <a:r>
              <a:rPr lang="en-US" dirty="0">
                <a:latin typeface="Arial" panose="020B0604020202020204" pitchFamily="34" charset="0"/>
                <a:cs typeface="Arial" panose="020B0604020202020204" pitchFamily="34" charset="0"/>
              </a:rPr>
              <a:t>Proposed Spending Plan Submission</a:t>
            </a:r>
          </a:p>
          <a:p>
            <a:pPr marL="342900" indent="-342900">
              <a:buAutoNum type="arabicPeriod"/>
            </a:pPr>
            <a:r>
              <a:rPr lang="en-US" dirty="0">
                <a:latin typeface="Arial" panose="020B0604020202020204" pitchFamily="34" charset="0"/>
                <a:cs typeface="Arial" panose="020B0604020202020204" pitchFamily="34" charset="0"/>
              </a:rPr>
              <a:t>Spending Plan Review and Negotiation</a:t>
            </a:r>
          </a:p>
          <a:p>
            <a:pPr marL="342900" indent="-342900">
              <a:buAutoNum type="arabicPeriod"/>
            </a:pPr>
            <a:r>
              <a:rPr lang="en-US" dirty="0">
                <a:latin typeface="Arial" panose="020B0604020202020204" pitchFamily="34" charset="0"/>
                <a:cs typeface="Arial" panose="020B0604020202020204" pitchFamily="34" charset="0"/>
              </a:rPr>
              <a:t>Spending Plan Approval Letters and Letters of Ineligibility due to Non-Response Issued.</a:t>
            </a:r>
          </a:p>
          <a:p>
            <a:pPr marL="342900" indent="-342900">
              <a:buFontTx/>
              <a:buAutoNum type="arabicPeriod"/>
            </a:pPr>
            <a:r>
              <a:rPr lang="en-US" dirty="0">
                <a:latin typeface="Arial" panose="020B0604020202020204" pitchFamily="34" charset="0"/>
                <a:cs typeface="Arial" panose="020B0604020202020204" pitchFamily="34" charset="0"/>
              </a:rPr>
              <a:t>Notice of Submission of NYSE CON applications, if applicable.</a:t>
            </a:r>
          </a:p>
          <a:p>
            <a:pPr marL="342900" indent="-342900">
              <a:buAutoNum type="arabicPeriod"/>
            </a:pPr>
            <a:r>
              <a:rPr lang="en-US" dirty="0">
                <a:latin typeface="Arial" panose="020B0604020202020204" pitchFamily="34" charset="0"/>
                <a:cs typeface="Arial" panose="020B0604020202020204" pitchFamily="34" charset="0"/>
              </a:rPr>
              <a:t>Award Letters Issued.</a:t>
            </a:r>
          </a:p>
          <a:p>
            <a:pPr marL="342900" indent="-342900">
              <a:buAutoNum type="arabicPeriod"/>
            </a:pPr>
            <a:r>
              <a:rPr lang="en-US" dirty="0">
                <a:latin typeface="Arial" panose="020B0604020202020204" pitchFamily="34" charset="0"/>
                <a:cs typeface="Arial" panose="020B0604020202020204" pitchFamily="34" charset="0"/>
              </a:rPr>
              <a:t>Public Posting</a:t>
            </a:r>
          </a:p>
          <a:p>
            <a:pPr marL="342900" indent="-342900">
              <a:buAutoNum type="arabicPeriod"/>
            </a:pPr>
            <a:r>
              <a:rPr lang="en-US" dirty="0">
                <a:latin typeface="Arial" panose="020B0604020202020204" pitchFamily="34" charset="0"/>
                <a:cs typeface="Arial" panose="020B0604020202020204" pitchFamily="34" charset="0"/>
              </a:rPr>
              <a:t>12 months from date of DOH payment to spend.</a:t>
            </a:r>
          </a:p>
        </p:txBody>
      </p:sp>
      <p:sp>
        <p:nvSpPr>
          <p:cNvPr id="3" name="Title 2">
            <a:extLst>
              <a:ext uri="{FF2B5EF4-FFF2-40B4-BE49-F238E27FC236}">
                <a16:creationId xmlns:a16="http://schemas.microsoft.com/office/drawing/2014/main" id="{44D320CC-FDDD-4FD5-8575-CE65D457BC13}"/>
              </a:ext>
            </a:extLst>
          </p:cNvPr>
          <p:cNvSpPr txBox="1">
            <a:spLocks/>
          </p:cNvSpPr>
          <p:nvPr/>
        </p:nvSpPr>
        <p:spPr>
          <a:xfrm>
            <a:off x="381000" y="295930"/>
            <a:ext cx="8610600" cy="523220"/>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2D73"/>
                </a:solidFill>
                <a:latin typeface="Arial" panose="020B0604020202020204" pitchFamily="34" charset="0"/>
                <a:cs typeface="Arial" panose="020B0604020202020204" pitchFamily="34" charset="0"/>
              </a:rPr>
              <a:t>What are the EQUAL Process Steps?</a:t>
            </a:r>
          </a:p>
        </p:txBody>
      </p:sp>
    </p:spTree>
    <p:extLst>
      <p:ext uri="{BB962C8B-B14F-4D97-AF65-F5344CB8AC3E}">
        <p14:creationId xmlns:p14="http://schemas.microsoft.com/office/powerpoint/2010/main" val="4169663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44603-9B2E-4889-B74E-8DF11B9567E5}"/>
              </a:ext>
            </a:extLst>
          </p:cNvPr>
          <p:cNvSpPr txBox="1"/>
          <p:nvPr/>
        </p:nvSpPr>
        <p:spPr>
          <a:xfrm>
            <a:off x="21236" y="464099"/>
            <a:ext cx="8610600" cy="584775"/>
          </a:xfrm>
          <a:prstGeom prst="rect">
            <a:avLst/>
          </a:prstGeom>
          <a:noFill/>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Spending Plan Submission</a:t>
            </a:r>
          </a:p>
        </p:txBody>
      </p:sp>
      <p:pic>
        <p:nvPicPr>
          <p:cNvPr id="7" name="Picture 6">
            <a:extLst>
              <a:ext uri="{FF2B5EF4-FFF2-40B4-BE49-F238E27FC236}">
                <a16:creationId xmlns:a16="http://schemas.microsoft.com/office/drawing/2014/main" id="{DC14B035-C32B-4642-877D-0B594B0BF7A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78480" y="1048874"/>
            <a:ext cx="3147322" cy="4094626"/>
          </a:xfrm>
          <a:prstGeom prst="rect">
            <a:avLst/>
          </a:prstGeom>
        </p:spPr>
      </p:pic>
    </p:spTree>
    <p:extLst>
      <p:ext uri="{BB962C8B-B14F-4D97-AF65-F5344CB8AC3E}">
        <p14:creationId xmlns:p14="http://schemas.microsoft.com/office/powerpoint/2010/main" val="68027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8903EA-FC78-47BB-ADA7-563ACD6B1DC9}"/>
              </a:ext>
            </a:extLst>
          </p:cNvPr>
          <p:cNvSpPr txBox="1"/>
          <p:nvPr/>
        </p:nvSpPr>
        <p:spPr>
          <a:xfrm>
            <a:off x="21236" y="464099"/>
            <a:ext cx="9046564" cy="584775"/>
          </a:xfrm>
          <a:prstGeom prst="rect">
            <a:avLst/>
          </a:prstGeom>
          <a:noFill/>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Capital Improvement NYSECON Applications</a:t>
            </a:r>
          </a:p>
        </p:txBody>
      </p:sp>
      <p:sp>
        <p:nvSpPr>
          <p:cNvPr id="3" name="TextBox 2">
            <a:extLst>
              <a:ext uri="{FF2B5EF4-FFF2-40B4-BE49-F238E27FC236}">
                <a16:creationId xmlns:a16="http://schemas.microsoft.com/office/drawing/2014/main" id="{63C50AAE-8D9A-4CCE-93AC-34FCC9F6D959}"/>
              </a:ext>
            </a:extLst>
          </p:cNvPr>
          <p:cNvSpPr txBox="1"/>
          <p:nvPr/>
        </p:nvSpPr>
        <p:spPr>
          <a:xfrm>
            <a:off x="457200" y="1048874"/>
            <a:ext cx="8382000" cy="3693319"/>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18 NYCRR § 485.5(f) </a:t>
            </a:r>
            <a:r>
              <a:rPr lang="en-US" dirty="0">
                <a:latin typeface="Arial" panose="020B0604020202020204" pitchFamily="34" charset="0"/>
                <a:cs typeface="Arial" panose="020B0604020202020204" pitchFamily="34" charset="0"/>
              </a:rPr>
              <a:t>“No operator shall change or modify a facility, or the services originally approved and stipulated by the operating certificate, without the prior written approval of the [Department of Health]…”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18 NYCRR § 487.11(b) </a:t>
            </a:r>
            <a:r>
              <a:rPr lang="en-US" dirty="0">
                <a:latin typeface="Arial" panose="020B0604020202020204" pitchFamily="34" charset="0"/>
                <a:cs typeface="Arial" panose="020B0604020202020204" pitchFamily="34" charset="0"/>
              </a:rPr>
              <a:t>requires plans and specification for construction, renovation, or addition be submitted to the Department of Health (“Department”) and only upon receipt of written approval from the Department shall any portion of the plans be implemented.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DAL #21-22 </a:t>
            </a:r>
            <a:r>
              <a:rPr lang="en-US" dirty="0">
                <a:latin typeface="Arial" panose="020B0604020202020204" pitchFamily="34" charset="0"/>
                <a:cs typeface="Arial" panose="020B0604020202020204" pitchFamily="34" charset="0"/>
              </a:rPr>
              <a:t>Resident Safety Plan submissions to perform construction, repair, renovation or addition to an adult care facility must be uploaded through the New York State Electronic Certificate of Need (NYSECON) system in the Health Commerce System.</a:t>
            </a:r>
          </a:p>
        </p:txBody>
      </p:sp>
    </p:spTree>
    <p:extLst>
      <p:ext uri="{BB962C8B-B14F-4D97-AF65-F5344CB8AC3E}">
        <p14:creationId xmlns:p14="http://schemas.microsoft.com/office/powerpoint/2010/main" val="44054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1F9FB2-AB3D-4142-9778-A9AE541D614B}"/>
              </a:ext>
            </a:extLst>
          </p:cNvPr>
          <p:cNvSpPr txBox="1"/>
          <p:nvPr/>
        </p:nvSpPr>
        <p:spPr>
          <a:xfrm>
            <a:off x="838200" y="1395950"/>
            <a:ext cx="6248400" cy="286232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What is “routine maintenance”?</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Maintenance or testing of fire alarm system</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Power washing shutters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Replacing a smoke detector</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Replacing a part to a mechanical system</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Cosmetic maintenance (minor painting)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Ceiling tile replacement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Carpet cleaning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Cleaning out a septic tank </a:t>
            </a:r>
          </a:p>
        </p:txBody>
      </p:sp>
      <p:sp>
        <p:nvSpPr>
          <p:cNvPr id="4" name="TextBox 3">
            <a:extLst>
              <a:ext uri="{FF2B5EF4-FFF2-40B4-BE49-F238E27FC236}">
                <a16:creationId xmlns:a16="http://schemas.microsoft.com/office/drawing/2014/main" id="{0F2A4492-BCB2-43B7-B243-D9FDC5CD0F01}"/>
              </a:ext>
            </a:extLst>
          </p:cNvPr>
          <p:cNvSpPr txBox="1"/>
          <p:nvPr/>
        </p:nvSpPr>
        <p:spPr>
          <a:xfrm>
            <a:off x="11317" y="441843"/>
            <a:ext cx="9198964" cy="954107"/>
          </a:xfrm>
          <a:prstGeom prst="rect">
            <a:avLst/>
          </a:prstGeom>
          <a:noFill/>
        </p:spPr>
        <p:txBody>
          <a:bodyPr wrap="square" rtlCol="0">
            <a:spAutoFit/>
          </a:bodyPr>
          <a:lstStyle/>
          <a:p>
            <a:r>
              <a:rPr lang="en-US" sz="2800" b="1" dirty="0">
                <a:solidFill>
                  <a:srgbClr val="002D73"/>
                </a:solidFill>
                <a:latin typeface="Arial" panose="020B0604020202020204" pitchFamily="34" charset="0"/>
                <a:cs typeface="Arial" panose="020B0604020202020204" pitchFamily="34" charset="0"/>
              </a:rPr>
              <a:t>Construction/Renovation Beyond Routine Maintenance</a:t>
            </a:r>
          </a:p>
        </p:txBody>
      </p:sp>
      <p:sp>
        <p:nvSpPr>
          <p:cNvPr id="5" name="TextBox 4">
            <a:extLst>
              <a:ext uri="{FF2B5EF4-FFF2-40B4-BE49-F238E27FC236}">
                <a16:creationId xmlns:a16="http://schemas.microsoft.com/office/drawing/2014/main" id="{1D44EA80-1E41-4848-BC86-97E5409344C9}"/>
              </a:ext>
            </a:extLst>
          </p:cNvPr>
          <p:cNvSpPr txBox="1"/>
          <p:nvPr/>
        </p:nvSpPr>
        <p:spPr>
          <a:xfrm>
            <a:off x="228600" y="4781550"/>
            <a:ext cx="449580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Source: DAL# 21-22 attachment_1 </a:t>
            </a:r>
          </a:p>
        </p:txBody>
      </p:sp>
    </p:spTree>
    <p:extLst>
      <p:ext uri="{BB962C8B-B14F-4D97-AF65-F5344CB8AC3E}">
        <p14:creationId xmlns:p14="http://schemas.microsoft.com/office/powerpoint/2010/main" val="3278906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57350"/>
            <a:ext cx="4572000" cy="156966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EQUAL Expenditures &amp; Required Documentation</a:t>
            </a:r>
          </a:p>
        </p:txBody>
      </p:sp>
    </p:spTree>
    <p:extLst>
      <p:ext uri="{BB962C8B-B14F-4D97-AF65-F5344CB8AC3E}">
        <p14:creationId xmlns:p14="http://schemas.microsoft.com/office/powerpoint/2010/main" val="142942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63F9ED-56EF-44E2-BF23-8EB9EFDBBEB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29971" y="799428"/>
            <a:ext cx="3362267" cy="4344072"/>
          </a:xfrm>
          <a:prstGeom prst="rect">
            <a:avLst/>
          </a:prstGeom>
        </p:spPr>
      </p:pic>
    </p:spTree>
    <p:extLst>
      <p:ext uri="{BB962C8B-B14F-4D97-AF65-F5344CB8AC3E}">
        <p14:creationId xmlns:p14="http://schemas.microsoft.com/office/powerpoint/2010/main" val="3063918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1C007B-91DE-451A-A11B-292ABDE9F69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04983" y="575204"/>
            <a:ext cx="3651063" cy="4568296"/>
          </a:xfrm>
          <a:prstGeom prst="rect">
            <a:avLst/>
          </a:prstGeom>
        </p:spPr>
      </p:pic>
    </p:spTree>
    <p:extLst>
      <p:ext uri="{BB962C8B-B14F-4D97-AF65-F5344CB8AC3E}">
        <p14:creationId xmlns:p14="http://schemas.microsoft.com/office/powerpoint/2010/main" val="82052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71E5AC9-A7F3-4EA4-A078-CFD507233AEA}"/>
              </a:ext>
            </a:extLst>
          </p:cNvPr>
          <p:cNvSpPr txBox="1">
            <a:spLocks/>
          </p:cNvSpPr>
          <p:nvPr/>
        </p:nvSpPr>
        <p:spPr>
          <a:xfrm>
            <a:off x="152400" y="438150"/>
            <a:ext cx="8610600" cy="461665"/>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rgbClr val="002D73"/>
                </a:solidFill>
                <a:latin typeface="Arial" panose="020B0604020202020204" pitchFamily="34" charset="0"/>
                <a:cs typeface="Arial" panose="020B0604020202020204" pitchFamily="34" charset="0"/>
              </a:rPr>
              <a:t>What if we need to make a change after we’re approved?</a:t>
            </a:r>
          </a:p>
        </p:txBody>
      </p:sp>
      <p:sp>
        <p:nvSpPr>
          <p:cNvPr id="5" name="TextBox 4">
            <a:extLst>
              <a:ext uri="{FF2B5EF4-FFF2-40B4-BE49-F238E27FC236}">
                <a16:creationId xmlns:a16="http://schemas.microsoft.com/office/drawing/2014/main" id="{202020B9-679B-4C1A-8F95-CE8E4EAEFCD2}"/>
              </a:ext>
            </a:extLst>
          </p:cNvPr>
          <p:cNvSpPr txBox="1"/>
          <p:nvPr/>
        </p:nvSpPr>
        <p:spPr>
          <a:xfrm>
            <a:off x="381000" y="1200150"/>
            <a:ext cx="815340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 budget modification can be submitted, using Attachment 2 to the EQUAL Instructions but must include:</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 clear justification as to why the change is necessary;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amount of the change; and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Resident approval of the proposed revision.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Submission of a budget modification request does not guarantee approval by the Department.</a:t>
            </a:r>
          </a:p>
        </p:txBody>
      </p:sp>
    </p:spTree>
    <p:extLst>
      <p:ext uri="{BB962C8B-B14F-4D97-AF65-F5344CB8AC3E}">
        <p14:creationId xmlns:p14="http://schemas.microsoft.com/office/powerpoint/2010/main" val="3298340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FDD2FA0-A500-4F29-9930-C10CC2D00D5A}"/>
              </a:ext>
            </a:extLst>
          </p:cNvPr>
          <p:cNvSpPr txBox="1">
            <a:spLocks/>
          </p:cNvSpPr>
          <p:nvPr/>
        </p:nvSpPr>
        <p:spPr>
          <a:xfrm>
            <a:off x="152400" y="438150"/>
            <a:ext cx="8610600" cy="461665"/>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rgbClr val="002D73"/>
                </a:solidFill>
                <a:latin typeface="Arial" panose="020B0604020202020204" pitchFamily="34" charset="0"/>
                <a:cs typeface="Arial" panose="020B0604020202020204" pitchFamily="34" charset="0"/>
              </a:rPr>
              <a:t>Budget Modification Requests</a:t>
            </a:r>
          </a:p>
        </p:txBody>
      </p:sp>
      <p:sp>
        <p:nvSpPr>
          <p:cNvPr id="4" name="TextBox 3">
            <a:extLst>
              <a:ext uri="{FF2B5EF4-FFF2-40B4-BE49-F238E27FC236}">
                <a16:creationId xmlns:a16="http://schemas.microsoft.com/office/drawing/2014/main" id="{5A24DD4D-FFA4-47E8-86D5-05C66E34573A}"/>
              </a:ext>
            </a:extLst>
          </p:cNvPr>
          <p:cNvSpPr txBox="1"/>
          <p:nvPr/>
        </p:nvSpPr>
        <p:spPr>
          <a:xfrm>
            <a:off x="381000" y="1276350"/>
            <a:ext cx="83058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Must meet all EQUAL guidelines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Cannot move funding from one funding line to another (Capital vs. Local).</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Must have resident council/resident approval as demonstrated by signature on the EQUAL Modification Request Form.</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Must be approved before being implemented.</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Must be submitted by the beginning of the 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Quarter of EQUAL Funding (at least three months prior to the end of your EQUAL funding period).</a:t>
            </a:r>
          </a:p>
        </p:txBody>
      </p:sp>
    </p:spTree>
    <p:extLst>
      <p:ext uri="{BB962C8B-B14F-4D97-AF65-F5344CB8AC3E}">
        <p14:creationId xmlns:p14="http://schemas.microsoft.com/office/powerpoint/2010/main" val="417107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Purpose:</a:t>
            </a:r>
          </a:p>
          <a:p>
            <a:r>
              <a:rPr lang="en-US" sz="4000" b="1" dirty="0">
                <a:solidFill>
                  <a:schemeClr val="bg1"/>
                </a:solidFill>
                <a:latin typeface="Arial" panose="020B0604020202020204" pitchFamily="34" charset="0"/>
                <a:cs typeface="Arial" panose="020B0604020202020204" pitchFamily="34" charset="0"/>
              </a:rPr>
              <a:t>What is EQUAL?</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57350"/>
            <a:ext cx="5181600" cy="255454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Thank you!</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cs typeface="Arial" panose="020B0604020202020204" pitchFamily="34" charset="0"/>
              </a:rPr>
              <a:t>Questions may be referred to the  EQUAL Program at equal@health.ny.gov	</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95371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What type of funding is EQUAL?</a:t>
            </a:r>
          </a:p>
        </p:txBody>
      </p:sp>
      <p:sp>
        <p:nvSpPr>
          <p:cNvPr id="12" name="TextBox 11"/>
          <p:cNvSpPr txBox="1"/>
          <p:nvPr/>
        </p:nvSpPr>
        <p:spPr>
          <a:xfrm>
            <a:off x="114300" y="1036317"/>
            <a:ext cx="8763000" cy="3693319"/>
          </a:xfrm>
          <a:prstGeom prst="rect">
            <a:avLst/>
          </a:prstGeom>
          <a:noFill/>
          <a:ln>
            <a:noFill/>
          </a:ln>
        </p:spPr>
        <p:txBody>
          <a:bodyPr wrap="square" rtlCol="0">
            <a:spAutoFit/>
          </a:bodyPr>
          <a:lstStyle/>
          <a:p>
            <a:r>
              <a:rPr lang="en-US" dirty="0">
                <a:latin typeface="Arial" panose="020B0604020202020204" pitchFamily="34" charset="0"/>
                <a:cs typeface="Arial" panose="020B0604020202020204" pitchFamily="34" charset="0"/>
              </a:rPr>
              <a:t>The EQUAL appropriation is comprised of two types of funding:</a:t>
            </a:r>
          </a:p>
          <a:p>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Local Assistance Funding –  </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Local Assistance Projects will be available to support improvements to the quality of life for adult care facility residents by funding projects including clothing allowances, resident training to support independent living skills, improvements in food quality, outdoor leisure projects, and cultural, recreational and other leisure events.</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Capital Improvement Funding - </a:t>
            </a:r>
            <a:r>
              <a:rPr lang="en-US" sz="1800" dirty="0">
                <a:solidFill>
                  <a:srgbClr val="000000"/>
                </a:solidFill>
                <a:effectLst/>
                <a:latin typeface="Arial" panose="020B0604020202020204" pitchFamily="34" charset="0"/>
                <a:ea typeface="Calibri" panose="020F0502020204030204" pitchFamily="34" charset="0"/>
              </a:rPr>
              <a:t>Capital Improvement Project funds will be available to support the enhancement of the physical environment of the facility and promote a higher quality of life for residents.</a:t>
            </a:r>
          </a:p>
          <a:p>
            <a:endParaRPr lang="en-US" dirty="0">
              <a:solidFill>
                <a:srgbClr val="00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458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874CCAB-AE14-4FD4-BF8E-320DCD97854E}"/>
              </a:ext>
            </a:extLst>
          </p:cNvPr>
          <p:cNvGraphicFramePr>
            <a:graphicFrameLocks noGrp="1"/>
          </p:cNvGraphicFramePr>
          <p:nvPr>
            <p:extLst>
              <p:ext uri="{D42A27DB-BD31-4B8C-83A1-F6EECF244321}">
                <p14:modId xmlns:p14="http://schemas.microsoft.com/office/powerpoint/2010/main" val="927804077"/>
              </p:ext>
            </p:extLst>
          </p:nvPr>
        </p:nvGraphicFramePr>
        <p:xfrm>
          <a:off x="152400" y="834871"/>
          <a:ext cx="8686800" cy="4208530"/>
        </p:xfrm>
        <a:graphic>
          <a:graphicData uri="http://schemas.openxmlformats.org/drawingml/2006/table">
            <a:tbl>
              <a:tblPr firstRow="1" bandRow="1">
                <a:tableStyleId>{5C22544A-7EE6-4342-B048-85BDC9FD1C3A}</a:tableStyleId>
              </a:tblPr>
              <a:tblGrid>
                <a:gridCol w="4056392">
                  <a:extLst>
                    <a:ext uri="{9D8B030D-6E8A-4147-A177-3AD203B41FA5}">
                      <a16:colId xmlns:a16="http://schemas.microsoft.com/office/drawing/2014/main" val="929372855"/>
                    </a:ext>
                  </a:extLst>
                </a:gridCol>
                <a:gridCol w="4630408">
                  <a:extLst>
                    <a:ext uri="{9D8B030D-6E8A-4147-A177-3AD203B41FA5}">
                      <a16:colId xmlns:a16="http://schemas.microsoft.com/office/drawing/2014/main" val="4215000939"/>
                    </a:ext>
                  </a:extLst>
                </a:gridCol>
              </a:tblGrid>
              <a:tr h="352301">
                <a:tc>
                  <a:txBody>
                    <a:bodyPr/>
                    <a:lstStyle/>
                    <a:p>
                      <a:pPr algn="ctr"/>
                      <a:r>
                        <a:rPr lang="en-US" dirty="0">
                          <a:latin typeface="Arial" panose="020B0604020202020204" pitchFamily="34" charset="0"/>
                          <a:cs typeface="Arial" panose="020B0604020202020204" pitchFamily="34" charset="0"/>
                        </a:rPr>
                        <a:t>Local Assistance</a:t>
                      </a:r>
                    </a:p>
                  </a:txBody>
                  <a:tcPr/>
                </a:tc>
                <a:tc>
                  <a:txBody>
                    <a:bodyPr/>
                    <a:lstStyle/>
                    <a:p>
                      <a:pPr algn="ctr"/>
                      <a:r>
                        <a:rPr lang="en-US" dirty="0">
                          <a:latin typeface="Arial" panose="020B0604020202020204" pitchFamily="34" charset="0"/>
                          <a:cs typeface="Arial" panose="020B0604020202020204" pitchFamily="34" charset="0"/>
                        </a:rPr>
                        <a:t>Capital Improvement</a:t>
                      </a:r>
                    </a:p>
                  </a:txBody>
                  <a:tcPr/>
                </a:tc>
                <a:extLst>
                  <a:ext uri="{0D108BD9-81ED-4DB2-BD59-A6C34878D82A}">
                    <a16:rowId xmlns:a16="http://schemas.microsoft.com/office/drawing/2014/main" val="2844607556"/>
                  </a:ext>
                </a:extLst>
              </a:tr>
              <a:tr h="264226">
                <a:tc>
                  <a:txBody>
                    <a:bodyPr/>
                    <a:lstStyle/>
                    <a:p>
                      <a:r>
                        <a:rPr lang="en-US" sz="1200" dirty="0">
                          <a:latin typeface="Arial" panose="020B0604020202020204" pitchFamily="34" charset="0"/>
                          <a:cs typeface="Arial" panose="020B0604020202020204" pitchFamily="34" charset="0"/>
                        </a:rPr>
                        <a:t>Clothing allowances, monthly gift baskets, shopping trips, bedding upgrades.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Aesthetic facility upgrades (painting, carpeting, artwork, improvements to landscaping, furniture including, but not limited to, upgrades in resident room furnishings).</a:t>
                      </a:r>
                    </a:p>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29187027"/>
                  </a:ext>
                </a:extLst>
              </a:tr>
              <a:tr h="440377">
                <a:tc>
                  <a:txBody>
                    <a:bodyPr/>
                    <a:lstStyle/>
                    <a:p>
                      <a:r>
                        <a:rPr lang="en-US" sz="1200" dirty="0">
                          <a:latin typeface="Arial" panose="020B0604020202020204" pitchFamily="34" charset="0"/>
                          <a:cs typeface="Arial" panose="020B0604020202020204" pitchFamily="34" charset="0"/>
                        </a:rPr>
                        <a:t>Computers, Televisions and/or iPads purchased for specific (eligible) residents. </a:t>
                      </a:r>
                    </a:p>
                  </a:txBody>
                  <a:tcPr/>
                </a:tc>
                <a:tc>
                  <a:txBody>
                    <a:bodyPr/>
                    <a:lstStyle/>
                    <a:p>
                      <a:r>
                        <a:rPr lang="en-US" sz="1200" dirty="0">
                          <a:latin typeface="Arial" panose="020B0604020202020204" pitchFamily="34" charset="0"/>
                          <a:cs typeface="Arial" panose="020B0604020202020204" pitchFamily="34" charset="0"/>
                        </a:rPr>
                        <a:t>Computers, Televisions and iPads in resident common areas or purchased for shared use.</a:t>
                      </a:r>
                    </a:p>
                  </a:txBody>
                  <a:tcPr/>
                </a:tc>
                <a:extLst>
                  <a:ext uri="{0D108BD9-81ED-4DB2-BD59-A6C34878D82A}">
                    <a16:rowId xmlns:a16="http://schemas.microsoft.com/office/drawing/2014/main" val="3225350960"/>
                  </a:ext>
                </a:extLst>
              </a:tr>
              <a:tr h="549785">
                <a:tc>
                  <a:txBody>
                    <a:bodyPr/>
                    <a:lstStyle/>
                    <a:p>
                      <a:r>
                        <a:rPr lang="en-US" sz="1200" dirty="0">
                          <a:latin typeface="Arial" panose="020B0604020202020204" pitchFamily="34" charset="0"/>
                          <a:cs typeface="Arial" panose="020B0604020202020204" pitchFamily="34" charset="0"/>
                        </a:rPr>
                        <a:t>Improvements in food quality (featured menus or culinary events, small appliances [e.g., steamers, blenders])</a:t>
                      </a:r>
                    </a:p>
                  </a:txBody>
                  <a:tcPr/>
                </a:tc>
                <a:tc>
                  <a:txBody>
                    <a:bodyPr/>
                    <a:lstStyle/>
                    <a:p>
                      <a:r>
                        <a:rPr lang="en-US" sz="1200" dirty="0">
                          <a:latin typeface="Arial" panose="020B0604020202020204" pitchFamily="34" charset="0"/>
                          <a:cs typeface="Arial" panose="020B0604020202020204" pitchFamily="34" charset="0"/>
                        </a:rPr>
                        <a:t>Built-in appliances for resident use </a:t>
                      </a:r>
                    </a:p>
                  </a:txBody>
                  <a:tcPr/>
                </a:tc>
                <a:extLst>
                  <a:ext uri="{0D108BD9-81ED-4DB2-BD59-A6C34878D82A}">
                    <a16:rowId xmlns:a16="http://schemas.microsoft.com/office/drawing/2014/main" val="1580651717"/>
                  </a:ext>
                </a:extLst>
              </a:tr>
              <a:tr h="440377">
                <a:tc>
                  <a:txBody>
                    <a:bodyPr/>
                    <a:lstStyle/>
                    <a:p>
                      <a:r>
                        <a:rPr lang="en-US" sz="1200" dirty="0">
                          <a:latin typeface="Arial" panose="020B0604020202020204" pitchFamily="34" charset="0"/>
                          <a:cs typeface="Arial" panose="020B0604020202020204" pitchFamily="34" charset="0"/>
                        </a:rPr>
                        <a:t>Outdoor leisure projects (supplies for outdoor events/activities, etc.)</a:t>
                      </a:r>
                    </a:p>
                  </a:txBody>
                  <a:tcPr/>
                </a:tc>
                <a:tc>
                  <a:txBody>
                    <a:bodyPr/>
                    <a:lstStyle/>
                    <a:p>
                      <a:r>
                        <a:rPr lang="en-US" sz="1200" dirty="0">
                          <a:latin typeface="Arial" panose="020B0604020202020204" pitchFamily="34" charset="0"/>
                          <a:cs typeface="Arial" panose="020B0604020202020204" pitchFamily="34" charset="0"/>
                        </a:rPr>
                        <a:t>Outdoor leisure space (building/installing and furnishing patios, community gardens, gazebos, etc.).</a:t>
                      </a:r>
                    </a:p>
                  </a:txBody>
                  <a:tcPr/>
                </a:tc>
                <a:extLst>
                  <a:ext uri="{0D108BD9-81ED-4DB2-BD59-A6C34878D82A}">
                    <a16:rowId xmlns:a16="http://schemas.microsoft.com/office/drawing/2014/main" val="2983602031"/>
                  </a:ext>
                </a:extLst>
              </a:tr>
              <a:tr h="549785">
                <a:tc>
                  <a:txBody>
                    <a:bodyPr/>
                    <a:lstStyle/>
                    <a:p>
                      <a:r>
                        <a:rPr lang="en-US" sz="1200" dirty="0">
                          <a:latin typeface="Arial" panose="020B0604020202020204" pitchFamily="34" charset="0"/>
                          <a:cs typeface="Arial" panose="020B0604020202020204" pitchFamily="34" charset="0"/>
                        </a:rPr>
                        <a:t>Staff training, outside of those that are regulatorily required (i.e., cultural or sensitivity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Air conditioning (in resident areas).</a:t>
                      </a:r>
                    </a:p>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88955572"/>
                  </a:ext>
                </a:extLst>
              </a:tr>
              <a:tr h="616527">
                <a:tc>
                  <a:txBody>
                    <a:bodyPr/>
                    <a:lstStyle/>
                    <a:p>
                      <a:r>
                        <a:rPr lang="en-US" sz="1200" dirty="0">
                          <a:latin typeface="Arial" panose="020B0604020202020204" pitchFamily="34" charset="0"/>
                          <a:cs typeface="Arial" panose="020B0604020202020204" pitchFamily="34" charset="0"/>
                        </a:rPr>
                        <a:t>Transportation for resident services/events (gas, tolls, third party payment such as chartered buses, taxis, or limousines)</a:t>
                      </a:r>
                    </a:p>
                  </a:txBody>
                  <a:tcPr/>
                </a:tc>
                <a:tc>
                  <a:txBody>
                    <a:bodyPr/>
                    <a:lstStyle/>
                    <a:p>
                      <a:r>
                        <a:rPr lang="en-US" sz="1200" dirty="0">
                          <a:latin typeface="Arial" panose="020B0604020202020204" pitchFamily="34" charset="0"/>
                          <a:cs typeface="Arial" panose="020B0604020202020204" pitchFamily="34" charset="0"/>
                        </a:rPr>
                        <a:t>Enhancement or Expansion of Resident Areas (this may include construction)</a:t>
                      </a:r>
                    </a:p>
                  </a:txBody>
                  <a:tcPr/>
                </a:tc>
                <a:extLst>
                  <a:ext uri="{0D108BD9-81ED-4DB2-BD59-A6C34878D82A}">
                    <a16:rowId xmlns:a16="http://schemas.microsoft.com/office/drawing/2014/main" val="192093861"/>
                  </a:ext>
                </a:extLst>
              </a:tr>
              <a:tr h="352301">
                <a:tc>
                  <a:txBody>
                    <a:bodyPr/>
                    <a:lstStyle/>
                    <a:p>
                      <a:r>
                        <a:rPr lang="en-US" sz="1200" dirty="0">
                          <a:latin typeface="Arial" panose="020B0604020202020204" pitchFamily="34" charset="0"/>
                          <a:cs typeface="Arial" panose="020B0604020202020204" pitchFamily="34" charset="0"/>
                        </a:rPr>
                        <a:t>Cultural, recreational or other leisure events.</a:t>
                      </a:r>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08799739"/>
                  </a:ext>
                </a:extLst>
              </a:tr>
            </a:tbl>
          </a:graphicData>
        </a:graphic>
      </p:graphicFrame>
      <p:sp>
        <p:nvSpPr>
          <p:cNvPr id="7" name="TextBox 6">
            <a:extLst>
              <a:ext uri="{FF2B5EF4-FFF2-40B4-BE49-F238E27FC236}">
                <a16:creationId xmlns:a16="http://schemas.microsoft.com/office/drawing/2014/main" id="{F8A384F7-C74D-42F4-B671-A4ABCEC2B93D}"/>
              </a:ext>
            </a:extLst>
          </p:cNvPr>
          <p:cNvSpPr txBox="1"/>
          <p:nvPr/>
        </p:nvSpPr>
        <p:spPr>
          <a:xfrm>
            <a:off x="152400" y="250096"/>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What can EQUAL be used for?</a:t>
            </a:r>
          </a:p>
        </p:txBody>
      </p:sp>
    </p:spTree>
    <p:extLst>
      <p:ext uri="{BB962C8B-B14F-4D97-AF65-F5344CB8AC3E}">
        <p14:creationId xmlns:p14="http://schemas.microsoft.com/office/powerpoint/2010/main" val="319171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0E6CDA-99C0-4DC6-9B90-ED6DE675628D}"/>
              </a:ext>
            </a:extLst>
          </p:cNvPr>
          <p:cNvSpPr txBox="1">
            <a:spLocks noGrp="1"/>
          </p:cNvSpPr>
          <p:nvPr>
            <p:ph type="title"/>
          </p:nvPr>
        </p:nvSpPr>
        <p:spPr>
          <a:xfrm>
            <a:off x="150203" y="420316"/>
            <a:ext cx="8610600" cy="523220"/>
          </a:xfrm>
          <a:prstGeom prst="rect">
            <a:avLst/>
          </a:prstGeom>
          <a:noFill/>
          <a:ln>
            <a:noFill/>
          </a:ln>
        </p:spPr>
        <p:txBody>
          <a:bodyPr wrap="square" rtlCol="0">
            <a:spAutoFit/>
          </a:bodyPr>
          <a:lstStyle/>
          <a:p>
            <a:pPr algn="l"/>
            <a:r>
              <a:rPr lang="en-US" sz="2800" b="1" dirty="0">
                <a:solidFill>
                  <a:srgbClr val="002D73"/>
                </a:solidFill>
                <a:latin typeface="Arial" panose="020B0604020202020204" pitchFamily="34" charset="0"/>
                <a:cs typeface="Arial" panose="020B0604020202020204" pitchFamily="34" charset="0"/>
              </a:rPr>
              <a:t>What woul</a:t>
            </a:r>
            <a:r>
              <a:rPr lang="en-US" sz="2800" b="1" dirty="0">
                <a:solidFill>
                  <a:srgbClr val="002D73"/>
                </a:solidFill>
              </a:rPr>
              <a:t>d be inappropriate for EQUAL funding?</a:t>
            </a:r>
            <a:endParaRPr lang="en-US" sz="2800" b="1" dirty="0">
              <a:solidFill>
                <a:srgbClr val="002D73"/>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4FA7EF8C-46F8-4035-8B32-9AB05A7C19AC}"/>
              </a:ext>
            </a:extLst>
          </p:cNvPr>
          <p:cNvGraphicFramePr>
            <a:graphicFrameLocks noGrp="1"/>
          </p:cNvGraphicFramePr>
          <p:nvPr>
            <p:extLst>
              <p:ext uri="{D42A27DB-BD31-4B8C-83A1-F6EECF244321}">
                <p14:modId xmlns:p14="http://schemas.microsoft.com/office/powerpoint/2010/main" val="3261902908"/>
              </p:ext>
            </p:extLst>
          </p:nvPr>
        </p:nvGraphicFramePr>
        <p:xfrm>
          <a:off x="136555" y="920505"/>
          <a:ext cx="8870889" cy="3622382"/>
        </p:xfrm>
        <a:graphic>
          <a:graphicData uri="http://schemas.openxmlformats.org/drawingml/2006/table">
            <a:tbl>
              <a:tblPr firstRow="1" bandRow="1">
                <a:tableStyleId>{5C22544A-7EE6-4342-B048-85BDC9FD1C3A}</a:tableStyleId>
              </a:tblPr>
              <a:tblGrid>
                <a:gridCol w="8870889">
                  <a:extLst>
                    <a:ext uri="{9D8B030D-6E8A-4147-A177-3AD203B41FA5}">
                      <a16:colId xmlns:a16="http://schemas.microsoft.com/office/drawing/2014/main" val="601211989"/>
                    </a:ext>
                  </a:extLst>
                </a:gridCol>
              </a:tblGrid>
              <a:tr h="349015">
                <a:tc>
                  <a:txBody>
                    <a:bodyPr/>
                    <a:lstStyle/>
                    <a:p>
                      <a:pPr algn="ctr"/>
                      <a:r>
                        <a:rPr lang="en-US" dirty="0">
                          <a:latin typeface="Arial" panose="020B0604020202020204" pitchFamily="34" charset="0"/>
                          <a:cs typeface="Arial" panose="020B0604020202020204" pitchFamily="34" charset="0"/>
                        </a:rPr>
                        <a:t>Legal or Regulatory Obligations CANNOT be funded with EQUAL awards</a:t>
                      </a:r>
                    </a:p>
                  </a:txBody>
                  <a:tcPr/>
                </a:tc>
                <a:extLst>
                  <a:ext uri="{0D108BD9-81ED-4DB2-BD59-A6C34878D82A}">
                    <a16:rowId xmlns:a16="http://schemas.microsoft.com/office/drawing/2014/main" val="3034704743"/>
                  </a:ext>
                </a:extLst>
              </a:tr>
              <a:tr h="349015">
                <a:tc>
                  <a:txBody>
                    <a:bodyPr/>
                    <a:lstStyle/>
                    <a:p>
                      <a:r>
                        <a:rPr lang="en-US" dirty="0">
                          <a:latin typeface="Arial" panose="020B0604020202020204" pitchFamily="34" charset="0"/>
                          <a:cs typeface="Arial" panose="020B0604020202020204" pitchFamily="34" charset="0"/>
                        </a:rPr>
                        <a:t>Regulatorily required staff training</a:t>
                      </a:r>
                    </a:p>
                  </a:txBody>
                  <a:tcPr/>
                </a:tc>
                <a:extLst>
                  <a:ext uri="{0D108BD9-81ED-4DB2-BD59-A6C34878D82A}">
                    <a16:rowId xmlns:a16="http://schemas.microsoft.com/office/drawing/2014/main" val="375993658"/>
                  </a:ext>
                </a:extLst>
              </a:tr>
              <a:tr h="349015">
                <a:tc>
                  <a:txBody>
                    <a:bodyPr/>
                    <a:lstStyle/>
                    <a:p>
                      <a:r>
                        <a:rPr lang="en-US" dirty="0">
                          <a:latin typeface="Arial" panose="020B0604020202020204" pitchFamily="34" charset="0"/>
                          <a:cs typeface="Arial" panose="020B0604020202020204" pitchFamily="34" charset="0"/>
                        </a:rPr>
                        <a:t>Staff salaries</a:t>
                      </a:r>
                    </a:p>
                  </a:txBody>
                  <a:tcPr/>
                </a:tc>
                <a:extLst>
                  <a:ext uri="{0D108BD9-81ED-4DB2-BD59-A6C34878D82A}">
                    <a16:rowId xmlns:a16="http://schemas.microsoft.com/office/drawing/2014/main" val="717613872"/>
                  </a:ext>
                </a:extLst>
              </a:tr>
              <a:tr h="349015">
                <a:tc>
                  <a:txBody>
                    <a:bodyPr/>
                    <a:lstStyle/>
                    <a:p>
                      <a:r>
                        <a:rPr lang="en-US" dirty="0">
                          <a:latin typeface="Arial" panose="020B0604020202020204" pitchFamily="34" charset="0"/>
                          <a:cs typeface="Arial" panose="020B0604020202020204" pitchFamily="34" charset="0"/>
                        </a:rPr>
                        <a:t>Bedroom furniture required pursuant to Regulation</a:t>
                      </a:r>
                    </a:p>
                  </a:txBody>
                  <a:tcPr/>
                </a:tc>
                <a:extLst>
                  <a:ext uri="{0D108BD9-81ED-4DB2-BD59-A6C34878D82A}">
                    <a16:rowId xmlns:a16="http://schemas.microsoft.com/office/drawing/2014/main" val="1174618203"/>
                  </a:ext>
                </a:extLst>
              </a:tr>
              <a:tr h="872537">
                <a:tc>
                  <a:txBody>
                    <a:bodyPr/>
                    <a:lstStyle/>
                    <a:p>
                      <a:pPr algn="ctr"/>
                      <a:r>
                        <a:rPr lang="en-US" b="1" dirty="0">
                          <a:solidFill>
                            <a:schemeClr val="bg1"/>
                          </a:solidFill>
                          <a:latin typeface="Arial" panose="020B0604020202020204" pitchFamily="34" charset="0"/>
                          <a:cs typeface="Arial" panose="020B0604020202020204" pitchFamily="34" charset="0"/>
                        </a:rPr>
                        <a:t>EQUAL Funding CANNOT supplant the obligations of the facility Operator to provide a safe, comfortable living environment for residents in a good state of repair and sanitation</a:t>
                      </a:r>
                    </a:p>
                  </a:txBody>
                  <a:tcPr>
                    <a:solidFill>
                      <a:schemeClr val="accent1"/>
                    </a:solidFill>
                  </a:tcPr>
                </a:tc>
                <a:extLst>
                  <a:ext uri="{0D108BD9-81ED-4DB2-BD59-A6C34878D82A}">
                    <a16:rowId xmlns:a16="http://schemas.microsoft.com/office/drawing/2014/main" val="2648723971"/>
                  </a:ext>
                </a:extLst>
              </a:tr>
              <a:tr h="349015">
                <a:tc>
                  <a:txBody>
                    <a:bodyPr/>
                    <a:lstStyle/>
                    <a:p>
                      <a:r>
                        <a:rPr lang="en-US" dirty="0">
                          <a:latin typeface="Arial" panose="020B0604020202020204" pitchFamily="34" charset="0"/>
                          <a:cs typeface="Arial" panose="020B0604020202020204" pitchFamily="34" charset="0"/>
                        </a:rPr>
                        <a:t>Creation or renovation of resident restricted spaces (i.e., staff offices)</a:t>
                      </a:r>
                    </a:p>
                  </a:txBody>
                  <a:tcPr/>
                </a:tc>
                <a:extLst>
                  <a:ext uri="{0D108BD9-81ED-4DB2-BD59-A6C34878D82A}">
                    <a16:rowId xmlns:a16="http://schemas.microsoft.com/office/drawing/2014/main" val="3045705158"/>
                  </a:ext>
                </a:extLst>
              </a:tr>
              <a:tr h="349015">
                <a:tc>
                  <a:txBody>
                    <a:bodyPr/>
                    <a:lstStyle/>
                    <a:p>
                      <a:r>
                        <a:rPr lang="en-US" dirty="0">
                          <a:latin typeface="Arial" panose="020B0604020202020204" pitchFamily="34" charset="0"/>
                          <a:cs typeface="Arial" panose="020B0604020202020204" pitchFamily="34" charset="0"/>
                        </a:rPr>
                        <a:t>Repaving broken walkways, replacing broken windows</a:t>
                      </a:r>
                    </a:p>
                  </a:txBody>
                  <a:tcPr/>
                </a:tc>
                <a:extLst>
                  <a:ext uri="{0D108BD9-81ED-4DB2-BD59-A6C34878D82A}">
                    <a16:rowId xmlns:a16="http://schemas.microsoft.com/office/drawing/2014/main" val="4203149841"/>
                  </a:ext>
                </a:extLst>
              </a:tr>
              <a:tr h="513422">
                <a:tc>
                  <a:txBody>
                    <a:bodyPr/>
                    <a:lstStyle/>
                    <a:p>
                      <a:r>
                        <a:rPr lang="en-US" dirty="0">
                          <a:latin typeface="Arial" panose="020B0604020202020204" pitchFamily="34" charset="0"/>
                          <a:cs typeface="Arial" panose="020B0604020202020204" pitchFamily="34" charset="0"/>
                        </a:rPr>
                        <a:t>Routine maintenance/repairs or such repairs needed to ensure resident safety</a:t>
                      </a:r>
                    </a:p>
                  </a:txBody>
                  <a:tcPr/>
                </a:tc>
                <a:extLst>
                  <a:ext uri="{0D108BD9-81ED-4DB2-BD59-A6C34878D82A}">
                    <a16:rowId xmlns:a16="http://schemas.microsoft.com/office/drawing/2014/main" val="2754562316"/>
                  </a:ext>
                </a:extLst>
              </a:tr>
            </a:tbl>
          </a:graphicData>
        </a:graphic>
      </p:graphicFrame>
    </p:spTree>
    <p:extLst>
      <p:ext uri="{BB962C8B-B14F-4D97-AF65-F5344CB8AC3E}">
        <p14:creationId xmlns:p14="http://schemas.microsoft.com/office/powerpoint/2010/main" val="290726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93899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prstClr val="white"/>
                </a:solidFill>
                <a:latin typeface="Arial" panose="020B0604020202020204" pitchFamily="34" charset="0"/>
                <a:cs typeface="Arial" panose="020B0604020202020204" pitchFamily="34" charset="0"/>
              </a:rPr>
              <a:t>How are EQUAL awards determined?</a:t>
            </a:r>
            <a:endParaRPr kumimoji="0" lang="en-US" sz="4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83915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50E949E-D420-4747-BC07-42A85BE55592}"/>
              </a:ext>
            </a:extLst>
          </p:cNvPr>
          <p:cNvSpPr/>
          <p:nvPr/>
        </p:nvSpPr>
        <p:spPr>
          <a:xfrm>
            <a:off x="457200" y="1047750"/>
            <a:ext cx="16764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Application Submission</a:t>
            </a:r>
          </a:p>
        </p:txBody>
      </p:sp>
      <p:sp>
        <p:nvSpPr>
          <p:cNvPr id="5" name="Arrow: Right 4">
            <a:extLst>
              <a:ext uri="{FF2B5EF4-FFF2-40B4-BE49-F238E27FC236}">
                <a16:creationId xmlns:a16="http://schemas.microsoft.com/office/drawing/2014/main" id="{CEB461DE-B1B0-441B-BA70-7158127DB2AC}"/>
              </a:ext>
            </a:extLst>
          </p:cNvPr>
          <p:cNvSpPr/>
          <p:nvPr/>
        </p:nvSpPr>
        <p:spPr>
          <a:xfrm>
            <a:off x="2600325" y="161925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9B4C51AD-2FF9-4B8A-97CB-4AD3ED0151C0}"/>
              </a:ext>
            </a:extLst>
          </p:cNvPr>
          <p:cNvSpPr/>
          <p:nvPr/>
        </p:nvSpPr>
        <p:spPr>
          <a:xfrm>
            <a:off x="3600450" y="1047750"/>
            <a:ext cx="15240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Application Review</a:t>
            </a:r>
          </a:p>
        </p:txBody>
      </p:sp>
      <p:sp>
        <p:nvSpPr>
          <p:cNvPr id="7" name="Arrow: Right 6">
            <a:extLst>
              <a:ext uri="{FF2B5EF4-FFF2-40B4-BE49-F238E27FC236}">
                <a16:creationId xmlns:a16="http://schemas.microsoft.com/office/drawing/2014/main" id="{4CDD566C-8796-49CD-9158-95F3F54E046F}"/>
              </a:ext>
            </a:extLst>
          </p:cNvPr>
          <p:cNvSpPr/>
          <p:nvPr/>
        </p:nvSpPr>
        <p:spPr>
          <a:xfrm>
            <a:off x="5514975" y="161925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5579598B-C050-419B-AD53-9B6CD1BECCCD}"/>
              </a:ext>
            </a:extLst>
          </p:cNvPr>
          <p:cNvSpPr/>
          <p:nvPr/>
        </p:nvSpPr>
        <p:spPr>
          <a:xfrm>
            <a:off x="6515100" y="1047750"/>
            <a:ext cx="16383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Funding Methodology</a:t>
            </a:r>
          </a:p>
        </p:txBody>
      </p:sp>
      <p:sp>
        <p:nvSpPr>
          <p:cNvPr id="9" name="TextBox 8">
            <a:extLst>
              <a:ext uri="{FF2B5EF4-FFF2-40B4-BE49-F238E27FC236}">
                <a16:creationId xmlns:a16="http://schemas.microsoft.com/office/drawing/2014/main" id="{E164C5AD-7E96-432C-B0E0-761838ADA83F}"/>
              </a:ext>
            </a:extLst>
          </p:cNvPr>
          <p:cNvSpPr txBox="1"/>
          <p:nvPr/>
        </p:nvSpPr>
        <p:spPr>
          <a:xfrm>
            <a:off x="381000" y="2647950"/>
            <a:ext cx="1828800" cy="2062103"/>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Facilities must submit ALL required components of the application in the manner and by the deadline provided.</a:t>
            </a:r>
          </a:p>
        </p:txBody>
      </p:sp>
      <p:sp>
        <p:nvSpPr>
          <p:cNvPr id="10" name="TextBox 9">
            <a:extLst>
              <a:ext uri="{FF2B5EF4-FFF2-40B4-BE49-F238E27FC236}">
                <a16:creationId xmlns:a16="http://schemas.microsoft.com/office/drawing/2014/main" id="{FDDB7190-8DAF-4242-BDFD-83C5CB861022}"/>
              </a:ext>
            </a:extLst>
          </p:cNvPr>
          <p:cNvSpPr txBox="1"/>
          <p:nvPr/>
        </p:nvSpPr>
        <p:spPr>
          <a:xfrm>
            <a:off x="3243263" y="2724151"/>
            <a:ext cx="2238374" cy="1569660"/>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Department staff review to determine:</a:t>
            </a:r>
          </a:p>
          <a:p>
            <a:pPr marL="342900" indent="-342900">
              <a:buAutoNum type="arabicPeriod"/>
            </a:pPr>
            <a:r>
              <a:rPr lang="en-US" sz="1600" dirty="0">
                <a:latin typeface="Arial" panose="020B0604020202020204" pitchFamily="34" charset="0"/>
                <a:cs typeface="Arial" panose="020B0604020202020204" pitchFamily="34" charset="0"/>
              </a:rPr>
              <a:t>Eligibility; and</a:t>
            </a:r>
          </a:p>
          <a:p>
            <a:pPr marL="342900" indent="-342900">
              <a:buAutoNum type="arabicPeriod"/>
            </a:pPr>
            <a:r>
              <a:rPr lang="en-US" sz="1600" dirty="0">
                <a:latin typeface="Arial" panose="020B0604020202020204" pitchFamily="34" charset="0"/>
                <a:cs typeface="Arial" panose="020B0604020202020204" pitchFamily="34" charset="0"/>
              </a:rPr>
              <a:t>The application is complete and timely.</a:t>
            </a:r>
          </a:p>
        </p:txBody>
      </p:sp>
      <p:sp>
        <p:nvSpPr>
          <p:cNvPr id="2" name="TextBox 1">
            <a:extLst>
              <a:ext uri="{FF2B5EF4-FFF2-40B4-BE49-F238E27FC236}">
                <a16:creationId xmlns:a16="http://schemas.microsoft.com/office/drawing/2014/main" id="{36E0C52A-CE39-4D39-8A13-FF7B8BCD10D7}"/>
              </a:ext>
            </a:extLst>
          </p:cNvPr>
          <p:cNvSpPr txBox="1"/>
          <p:nvPr/>
        </p:nvSpPr>
        <p:spPr>
          <a:xfrm>
            <a:off x="6400800" y="2724151"/>
            <a:ext cx="2362200" cy="1451551"/>
          </a:xfrm>
          <a:prstGeom prst="rect">
            <a:avLst/>
          </a:prstGeom>
          <a:noFill/>
        </p:spPr>
        <p:txBody>
          <a:bodyPr wrap="square" rtlCol="0">
            <a:spAutoFit/>
          </a:bodyPr>
          <a:lstStyle/>
          <a:p>
            <a:pPr marR="0" indent="52388">
              <a:lnSpc>
                <a:spcPct val="92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A per person amount, based on eligible residents reported on 2</a:t>
            </a:r>
            <a:r>
              <a:rPr lang="en-US" sz="1600" baseline="30000" dirty="0">
                <a:latin typeface="Arial" panose="020B0604020202020204" pitchFamily="34" charset="0"/>
                <a:ea typeface="Times New Roman" panose="02020603050405020304" pitchFamily="18" charset="0"/>
                <a:cs typeface="Arial" panose="020B0604020202020204" pitchFamily="34" charset="0"/>
              </a:rPr>
              <a:t>nd</a:t>
            </a:r>
            <a:r>
              <a:rPr lang="en-US" sz="1600" dirty="0">
                <a:latin typeface="Arial" panose="020B0604020202020204" pitchFamily="34" charset="0"/>
                <a:ea typeface="Times New Roman" panose="02020603050405020304" pitchFamily="18" charset="0"/>
                <a:cs typeface="Arial" panose="020B0604020202020204" pitchFamily="34" charset="0"/>
              </a:rPr>
              <a:t> Quarter QSIR. An additional allotment for facilities ≤100 beds.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0964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57350"/>
            <a:ext cx="4572000" cy="107721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EQUAL Application Components</a:t>
            </a:r>
          </a:p>
        </p:txBody>
      </p:sp>
    </p:spTree>
    <p:extLst>
      <p:ext uri="{BB962C8B-B14F-4D97-AF65-F5344CB8AC3E}">
        <p14:creationId xmlns:p14="http://schemas.microsoft.com/office/powerpoint/2010/main" val="3150365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D0A6B1-6BE5-41F7-BB33-B99DD11B8EDF}"/>
              </a:ext>
            </a:extLst>
          </p:cNvPr>
          <p:cNvSpPr txBox="1"/>
          <p:nvPr/>
        </p:nvSpPr>
        <p:spPr>
          <a:xfrm>
            <a:off x="94891" y="824426"/>
            <a:ext cx="8686800" cy="4216539"/>
          </a:xfrm>
          <a:prstGeom prst="rect">
            <a:avLst/>
          </a:prstGeom>
          <a:noFill/>
        </p:spPr>
        <p:txBody>
          <a:bodyPr wrap="square" rtlCol="0">
            <a:spAutoFit/>
          </a:bodyPr>
          <a:lstStyle/>
          <a:p>
            <a:pPr marR="0" lvl="1">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Section A: Acknowledgement of Participation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R="0" lvl="1">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Section B: Facility Information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R="0" lvl="1">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Section C: Payment Information</a:t>
            </a:r>
            <a:endParaRPr lang="en-US" sz="1200" dirty="0">
              <a:latin typeface="Arial" panose="020B0604020202020204" pitchFamily="34" charset="0"/>
              <a:ea typeface="Times New Roman" panose="02020603050405020304" pitchFamily="18" charset="0"/>
              <a:cs typeface="Arial" panose="020B0604020202020204" pitchFamily="34" charset="0"/>
            </a:endParaRPr>
          </a:p>
          <a:p>
            <a:pPr marR="0" lvl="1">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Section D: Population Served</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914400" marR="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Provide data on residents currently receiving SSI, SSP, SN support and/or Medicaid (with respect to residents of assisted living programs). Those residents receiving a combination of services must only be counted once.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461962" marR="0" lvl="0" algn="just">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Section E: Certifications and Confirmations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914400" marR="0" algn="just">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The Facility must provide information, confirmation and certifications regarding: </a:t>
            </a:r>
          </a:p>
          <a:p>
            <a:pPr marL="1257300" marR="0" indent="-342900" algn="just">
              <a:spcBef>
                <a:spcPts val="0"/>
              </a:spcBef>
              <a:spcAft>
                <a:spcPts val="0"/>
              </a:spcAft>
              <a:buAutoNum type="arabicPeriod"/>
            </a:pPr>
            <a:r>
              <a:rPr lang="en-US" sz="1600" dirty="0">
                <a:effectLst/>
                <a:latin typeface="Arial" panose="020B0604020202020204" pitchFamily="34" charset="0"/>
                <a:ea typeface="Times New Roman" panose="02020603050405020304" pitchFamily="18" charset="0"/>
                <a:cs typeface="Arial" panose="020B0604020202020204" pitchFamily="34" charset="0"/>
              </a:rPr>
              <a:t>Previous EQUAL funding</a:t>
            </a:r>
            <a:r>
              <a:rPr lang="en-US" sz="1600" dirty="0">
                <a:latin typeface="Arial" panose="020B0604020202020204" pitchFamily="34" charset="0"/>
                <a:ea typeface="Times New Roman" panose="02020603050405020304" pitchFamily="18" charset="0"/>
                <a:cs typeface="Arial" panose="020B0604020202020204" pitchFamily="34" charset="0"/>
              </a:rPr>
              <a:t>; </a:t>
            </a:r>
          </a:p>
          <a:p>
            <a:pPr marL="1257300" marR="0" indent="-342900" algn="just">
              <a:spcBef>
                <a:spcPts val="0"/>
              </a:spcBef>
              <a:spcAft>
                <a:spcPts val="0"/>
              </a:spcAft>
              <a:buAutoNum type="arabicPeriod"/>
            </a:pPr>
            <a:r>
              <a:rPr lang="en-US" sz="1600" dirty="0">
                <a:effectLst/>
                <a:latin typeface="Arial" panose="020B0604020202020204" pitchFamily="34" charset="0"/>
                <a:ea typeface="Times New Roman" panose="02020603050405020304" pitchFamily="18" charset="0"/>
                <a:cs typeface="Arial" panose="020B0604020202020204" pitchFamily="34" charset="0"/>
              </a:rPr>
              <a:t>Resident involvement in the development and approval of the proposed Spending Plan, and </a:t>
            </a:r>
          </a:p>
          <a:p>
            <a:pPr marL="1257300" marR="0" indent="-342900" algn="just">
              <a:spcBef>
                <a:spcPts val="0"/>
              </a:spcBef>
              <a:spcAft>
                <a:spcPts val="0"/>
              </a:spcAf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C</a:t>
            </a:r>
            <a:r>
              <a:rPr lang="en-US" sz="1600" dirty="0">
                <a:effectLst/>
                <a:latin typeface="Arial" panose="020B0604020202020204" pitchFamily="34" charset="0"/>
                <a:ea typeface="Times New Roman" panose="02020603050405020304" pitchFamily="18" charset="0"/>
                <a:cs typeface="Arial" panose="020B0604020202020204" pitchFamily="34" charset="0"/>
              </a:rPr>
              <a:t>ertification of proper use of EQUAL funding. </a:t>
            </a:r>
          </a:p>
          <a:p>
            <a:pPr marL="1257300" marR="0" indent="-342900" algn="just">
              <a:spcBef>
                <a:spcPts val="0"/>
              </a:spcBef>
              <a:spcAft>
                <a:spcPts val="0"/>
              </a:spcAft>
              <a:buAutoNum type="arabicPeriod"/>
            </a:pPr>
            <a:r>
              <a:rPr lang="en-US" sz="1600" dirty="0">
                <a:effectLst/>
                <a:latin typeface="Arial" panose="020B0604020202020204" pitchFamily="34" charset="0"/>
                <a:ea typeface="Times New Roman" panose="02020603050405020304" pitchFamily="18" charset="0"/>
                <a:cs typeface="Arial" panose="020B0604020202020204" pitchFamily="34" charset="0"/>
              </a:rPr>
              <a:t>Confirmation of submission of necessary attachments is also required.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endParaRPr lang="en-US" sz="800" dirty="0">
              <a:solidFill>
                <a:srgbClr val="FF0000"/>
              </a:solidFill>
            </a:endParaRPr>
          </a:p>
          <a:p>
            <a:r>
              <a:rPr lang="en-US" sz="1600" dirty="0">
                <a:solidFill>
                  <a:srgbClr val="FF0000"/>
                </a:solidFill>
                <a:latin typeface="Arial" panose="020B0604020202020204" pitchFamily="34" charset="0"/>
                <a:cs typeface="Arial" panose="020B0604020202020204" pitchFamily="34" charset="0"/>
              </a:rPr>
              <a:t>Proposed Spending Plans are NOT a part of the Application but are required </a:t>
            </a:r>
          </a:p>
          <a:p>
            <a:r>
              <a:rPr lang="en-US" sz="1600" dirty="0">
                <a:solidFill>
                  <a:srgbClr val="FF0000"/>
                </a:solidFill>
                <a:latin typeface="Arial" panose="020B0604020202020204" pitchFamily="34" charset="0"/>
                <a:cs typeface="Arial" panose="020B0604020202020204" pitchFamily="34" charset="0"/>
              </a:rPr>
              <a:t>for funding</a:t>
            </a:r>
            <a:r>
              <a:rPr lang="en-US" sz="2000" dirty="0">
                <a:solidFill>
                  <a:srgbClr val="FF0000"/>
                </a:solidFill>
                <a:latin typeface="Arial" panose="020B0604020202020204" pitchFamily="34" charset="0"/>
                <a:cs typeface="Arial" panose="020B0604020202020204" pitchFamily="34" charset="0"/>
              </a:rPr>
              <a:t>.</a:t>
            </a:r>
          </a:p>
        </p:txBody>
      </p:sp>
      <p:sp>
        <p:nvSpPr>
          <p:cNvPr id="3" name="Title 2">
            <a:extLst>
              <a:ext uri="{FF2B5EF4-FFF2-40B4-BE49-F238E27FC236}">
                <a16:creationId xmlns:a16="http://schemas.microsoft.com/office/drawing/2014/main" id="{68EAA8DF-33F8-4D3C-B0C0-40825495A1C3}"/>
              </a:ext>
            </a:extLst>
          </p:cNvPr>
          <p:cNvSpPr txBox="1">
            <a:spLocks/>
          </p:cNvSpPr>
          <p:nvPr/>
        </p:nvSpPr>
        <p:spPr>
          <a:xfrm>
            <a:off x="76200" y="285750"/>
            <a:ext cx="8610600" cy="523220"/>
          </a:xfrm>
          <a:prstGeom prst="rect">
            <a:avLst/>
          </a:prstGeom>
          <a:noFill/>
          <a:ln>
            <a:noFill/>
          </a:ln>
        </p:spPr>
        <p:txBody>
          <a:bodyPr wrap="square"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2D73"/>
                </a:solidFill>
                <a:latin typeface="Arial" panose="020B0604020202020204" pitchFamily="34" charset="0"/>
                <a:cs typeface="Arial" panose="020B0604020202020204" pitchFamily="34" charset="0"/>
              </a:rPr>
              <a:t>EQUAL Application Required Components</a:t>
            </a:r>
          </a:p>
        </p:txBody>
      </p:sp>
    </p:spTree>
    <p:extLst>
      <p:ext uri="{BB962C8B-B14F-4D97-AF65-F5344CB8AC3E}">
        <p14:creationId xmlns:p14="http://schemas.microsoft.com/office/powerpoint/2010/main" val="3169105931"/>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4452602772644AE0E06CE07720CBE" ma:contentTypeVersion="2" ma:contentTypeDescription="Create a new document." ma:contentTypeScope="" ma:versionID="69ab9cf19b363421282e412fd354c923">
  <xsd:schema xmlns:xsd="http://www.w3.org/2001/XMLSchema" xmlns:xs="http://www.w3.org/2001/XMLSchema" xmlns:p="http://schemas.microsoft.com/office/2006/metadata/properties" xmlns:ns2="4fe17678-ee38-4551-8b2a-731c67e3690a" targetNamespace="http://schemas.microsoft.com/office/2006/metadata/properties" ma:root="true" ma:fieldsID="ea617e32443d49cd9da1d18d63d79528" ns2:_="">
    <xsd:import namespace="4fe17678-ee38-4551-8b2a-731c67e3690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e17678-ee38-4551-8b2a-731c67e369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48ED9D-EFAA-4DD1-9A72-14A519353379}">
  <ds:schemaRefs>
    <ds:schemaRef ds:uri="http://schemas.microsoft.com/sharepoint/v3/contenttype/forms"/>
  </ds:schemaRefs>
</ds:datastoreItem>
</file>

<file path=customXml/itemProps2.xml><?xml version="1.0" encoding="utf-8"?>
<ds:datastoreItem xmlns:ds="http://schemas.openxmlformats.org/officeDocument/2006/customXml" ds:itemID="{DA3E5F5C-AACC-4367-9F6F-1D9AB7AF9E0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1AE448A-E8CE-4672-8F52-498210159B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e17678-ee38-4551-8b2a-731c67e369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6671</TotalTime>
  <Words>3634</Words>
  <Application>Microsoft Office PowerPoint</Application>
  <PresentationFormat>On-screen Show (16:9)</PresentationFormat>
  <Paragraphs>304</Paragraphs>
  <Slides>20</Slides>
  <Notes>20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20</vt:i4>
      </vt:variant>
    </vt:vector>
  </HeadingPairs>
  <TitlesOfParts>
    <vt:vector size="30" baseType="lpstr">
      <vt:lpstr>Arial</vt:lpstr>
      <vt:lpstr>Calibri</vt:lpstr>
      <vt:lpstr>Courier New</vt:lpstr>
      <vt:lpstr>Roboto</vt:lpstr>
      <vt:lpstr>Symbol</vt:lpstr>
      <vt:lpstr>Times New Roman</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What would be inappropriate for EQUAL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Hayes, Heidi L (HEALTH)</cp:lastModifiedBy>
  <cp:revision>191</cp:revision>
  <cp:lastPrinted>2019-07-25T17:44:45Z</cp:lastPrinted>
  <dcterms:created xsi:type="dcterms:W3CDTF">2014-12-09T18:34:34Z</dcterms:created>
  <dcterms:modified xsi:type="dcterms:W3CDTF">2023-05-05T19:34:42Z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0x010100FC84452602772644AE0E06CE07720CBE</vt:lpwstr>
  </property>
</Properties>
</file>